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60" r:id="rId4"/>
    <p:sldId id="273" r:id="rId5"/>
    <p:sldId id="269" r:id="rId6"/>
    <p:sldId id="270" r:id="rId7"/>
    <p:sldId id="275" r:id="rId8"/>
    <p:sldId id="276" r:id="rId9"/>
    <p:sldId id="271" r:id="rId10"/>
    <p:sldId id="267" r:id="rId11"/>
    <p:sldId id="268" r:id="rId12"/>
    <p:sldId id="261" r:id="rId13"/>
    <p:sldId id="279" r:id="rId14"/>
    <p:sldId id="282" r:id="rId15"/>
    <p:sldId id="281" r:id="rId16"/>
    <p:sldId id="290" r:id="rId17"/>
    <p:sldId id="288" r:id="rId18"/>
    <p:sldId id="285" r:id="rId19"/>
    <p:sldId id="284" r:id="rId20"/>
    <p:sldId id="305" r:id="rId21"/>
    <p:sldId id="280" r:id="rId22"/>
    <p:sldId id="283" r:id="rId23"/>
    <p:sldId id="286" r:id="rId24"/>
    <p:sldId id="287" r:id="rId25"/>
    <p:sldId id="289" r:id="rId26"/>
    <p:sldId id="291" r:id="rId27"/>
    <p:sldId id="292" r:id="rId28"/>
    <p:sldId id="293" r:id="rId29"/>
    <p:sldId id="294" r:id="rId30"/>
    <p:sldId id="295" r:id="rId31"/>
    <p:sldId id="297" r:id="rId32"/>
    <p:sldId id="296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278" r:id="rId41"/>
    <p:sldId id="257" r:id="rId42"/>
    <p:sldId id="258" r:id="rId43"/>
    <p:sldId id="259" r:id="rId44"/>
    <p:sldId id="277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27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6973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404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5928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2092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5270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8275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6462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889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6332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294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633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994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189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765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680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847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8D202B-0DA6-4FB7-BE9B-58FDF3AEBC57}" type="datetimeFigureOut">
              <a:rPr lang="hr-HR" smtClean="0"/>
              <a:t>14.05.2025.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0551838-B41C-4012-BB4E-381F5E73E5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8161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425238-29C8-4838-8856-804C7C938F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4E58582-A1B6-4A75-8C07-03C77F919E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062B395-2AE4-496B-859D-78CC6B5BF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83142" cy="6858000"/>
          </a:xfrm>
          <a:prstGeom prst="rect">
            <a:avLst/>
          </a:prstGeom>
        </p:spPr>
      </p:pic>
      <p:sp>
        <p:nvSpPr>
          <p:cNvPr id="6" name="Svitak: vodoravno 5">
            <a:extLst>
              <a:ext uri="{FF2B5EF4-FFF2-40B4-BE49-F238E27FC236}">
                <a16:creationId xmlns:a16="http://schemas.microsoft.com/office/drawing/2014/main" id="{566C1742-7EA1-4AC3-9601-114CB5DC01E9}"/>
              </a:ext>
            </a:extLst>
          </p:cNvPr>
          <p:cNvSpPr/>
          <p:nvPr/>
        </p:nvSpPr>
        <p:spPr>
          <a:xfrm>
            <a:off x="5211192" y="253094"/>
            <a:ext cx="4740675" cy="25877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Institucionalizacija zavičajne nastave Istarske županije</a:t>
            </a:r>
          </a:p>
          <a:p>
            <a:pPr algn="ctr"/>
            <a:endParaRPr lang="hr-HR" b="1" dirty="0"/>
          </a:p>
          <a:p>
            <a:pPr algn="ctr"/>
            <a:r>
              <a:rPr lang="hr-HR" b="1" dirty="0"/>
              <a:t> </a:t>
            </a:r>
            <a:r>
              <a:rPr lang="hr-HR" b="1" dirty="0" err="1"/>
              <a:t>Blaz</a:t>
            </a:r>
            <a:r>
              <a:rPr lang="hr-HR" b="1" dirty="0"/>
              <a:t>: priče izvora, mlinova i kraljeve krune </a:t>
            </a:r>
          </a:p>
        </p:txBody>
      </p:sp>
      <p:sp>
        <p:nvSpPr>
          <p:cNvPr id="7" name="Sunce 6">
            <a:extLst>
              <a:ext uri="{FF2B5EF4-FFF2-40B4-BE49-F238E27FC236}">
                <a16:creationId xmlns:a16="http://schemas.microsoft.com/office/drawing/2014/main" id="{A343FDB8-6E6F-49EE-B33E-A76873E50B7B}"/>
              </a:ext>
            </a:extLst>
          </p:cNvPr>
          <p:cNvSpPr/>
          <p:nvPr/>
        </p:nvSpPr>
        <p:spPr>
          <a:xfrm flipH="1">
            <a:off x="8595404" y="1543050"/>
            <a:ext cx="89808" cy="16328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400B407-CA9B-4EE9-A32A-2B7F29DC565B}"/>
              </a:ext>
            </a:extLst>
          </p:cNvPr>
          <p:cNvSpPr txBox="1"/>
          <p:nvPr/>
        </p:nvSpPr>
        <p:spPr>
          <a:xfrm>
            <a:off x="2272682" y="5879813"/>
            <a:ext cx="7901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Osnovna škola Jure Filipovića </a:t>
            </a:r>
            <a:r>
              <a:rPr lang="hr-H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Barban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622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i="1" dirty="0" err="1"/>
              <a:t>Barban</a:t>
            </a:r>
            <a:r>
              <a:rPr lang="hr-HR" b="1" i="1" dirty="0"/>
              <a:t>, grafit s jedrenjakom, XV. st.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19" y="1"/>
            <a:ext cx="5599612" cy="4487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FF639A68-D32D-423F-8166-0D2C0568160F}"/>
              </a:ext>
            </a:extLst>
          </p:cNvPr>
          <p:cNvSpPr/>
          <p:nvPr/>
        </p:nvSpPr>
        <p:spPr>
          <a:xfrm flipH="1">
            <a:off x="7037614" y="1992086"/>
            <a:ext cx="3714748" cy="2367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Povijesni izvori o našoj temi:</a:t>
            </a:r>
          </a:p>
          <a:p>
            <a:pPr algn="ctr"/>
            <a:r>
              <a:rPr lang="hr-HR" dirty="0"/>
              <a:t>1. grafit u </a:t>
            </a:r>
            <a:r>
              <a:rPr lang="hr-HR" dirty="0" err="1"/>
              <a:t>barbanskoj</a:t>
            </a:r>
            <a:r>
              <a:rPr lang="hr-HR" dirty="0"/>
              <a:t> crkvi sv. Antuna</a:t>
            </a:r>
          </a:p>
        </p:txBody>
      </p:sp>
    </p:spTree>
    <p:extLst>
      <p:ext uri="{BB962C8B-B14F-4D97-AF65-F5344CB8AC3E}">
        <p14:creationId xmlns:p14="http://schemas.microsoft.com/office/powerpoint/2010/main" val="4015325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26685F-1112-42D8-BEA7-BE88FBB8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Povijesni izvori:  stari zemljovidi ovog područja</a:t>
            </a:r>
          </a:p>
        </p:txBody>
      </p:sp>
      <p:pic>
        <p:nvPicPr>
          <p:cNvPr id="4" name="Rezervirano mjesto slike 4">
            <a:extLst>
              <a:ext uri="{FF2B5EF4-FFF2-40B4-BE49-F238E27FC236}">
                <a16:creationId xmlns:a16="http://schemas.microsoft.com/office/drawing/2014/main" id="{934660B6-04CC-4CCA-B66F-AC176BA5E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841" y="253093"/>
            <a:ext cx="8267143" cy="4359727"/>
          </a:xfrm>
        </p:spPr>
      </p:pic>
    </p:spTree>
    <p:extLst>
      <p:ext uri="{BB962C8B-B14F-4D97-AF65-F5344CB8AC3E}">
        <p14:creationId xmlns:p14="http://schemas.microsoft.com/office/powerpoint/2010/main" val="2829046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F99430-BF39-4B17-8A92-9F28D797D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accent6"/>
                </a:solidFill>
              </a:rPr>
              <a:t>Legenda o kruni kralja </a:t>
            </a:r>
            <a:r>
              <a:rPr lang="hr-HR" b="1" dirty="0" err="1">
                <a:solidFill>
                  <a:schemeClr val="accent6"/>
                </a:solidFill>
              </a:rPr>
              <a:t>tomislava</a:t>
            </a:r>
            <a:endParaRPr lang="hr-HR" b="1" dirty="0">
              <a:solidFill>
                <a:schemeClr val="accent6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769A065-A97A-4FDC-AADF-FEB630690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422" y="3855129"/>
            <a:ext cx="4651267" cy="2565400"/>
          </a:xfrm>
        </p:spPr>
        <p:txBody>
          <a:bodyPr/>
          <a:lstStyle/>
          <a:p>
            <a:r>
              <a:rPr lang="hr-HR" dirty="0"/>
              <a:t>Strip</a:t>
            </a:r>
          </a:p>
          <a:p>
            <a:r>
              <a:rPr lang="hr-HR" dirty="0"/>
              <a:t>Slika: učenice i kruna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280D1D9-5FF6-482A-B697-D4DF4DE35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b="1" dirty="0">
                <a:solidFill>
                  <a:schemeClr val="bg2"/>
                </a:solidFill>
              </a:rPr>
              <a:t>Učenički radovi – plakati, </a:t>
            </a:r>
          </a:p>
          <a:p>
            <a:r>
              <a:rPr lang="hr-HR" b="1" dirty="0">
                <a:solidFill>
                  <a:schemeClr val="bg2"/>
                </a:solidFill>
              </a:rPr>
              <a:t>Povijesna grupa, 6. razred</a:t>
            </a:r>
          </a:p>
        </p:txBody>
      </p:sp>
      <p:pic>
        <p:nvPicPr>
          <p:cNvPr id="4098" name="Picture 2" descr="viber_slika_2025-04-24_11-48-50-691">
            <a:extLst>
              <a:ext uri="{FF2B5EF4-FFF2-40B4-BE49-F238E27FC236}">
                <a16:creationId xmlns:a16="http://schemas.microsoft.com/office/drawing/2014/main" id="{C5DA9A45-932A-412E-94D2-1C239E14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5541" cy="699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099" name="Picture 3" descr="Kruna">
            <a:extLst>
              <a:ext uri="{FF2B5EF4-FFF2-40B4-BE49-F238E27FC236}">
                <a16:creationId xmlns:a16="http://schemas.microsoft.com/office/drawing/2014/main" id="{FFC3BC12-E5F6-4109-8FE3-646792919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ECEDF1"/>
              </a:clrFrom>
              <a:clrTo>
                <a:srgbClr val="ECED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2612" y="43657"/>
            <a:ext cx="1249363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105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ber_slika_2025-05-03_15-01-31-842">
            <a:extLst>
              <a:ext uri="{FF2B5EF4-FFF2-40B4-BE49-F238E27FC236}">
                <a16:creationId xmlns:a16="http://schemas.microsoft.com/office/drawing/2014/main" id="{03B95364-37D2-4C17-AA8A-E8EA1661B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390" y="-15536"/>
            <a:ext cx="11776176" cy="635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40F7743-42CD-48A1-B4F7-057D2B1B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11947"/>
            <a:ext cx="12002610" cy="928046"/>
          </a:xfrm>
        </p:spPr>
        <p:txBody>
          <a:bodyPr/>
          <a:lstStyle/>
          <a:p>
            <a:pPr algn="ctr"/>
            <a:r>
              <a:rPr lang="hr-HR" dirty="0"/>
              <a:t>LEGENDA O KRUNI KRALJA TOMISLAVA</a:t>
            </a:r>
          </a:p>
        </p:txBody>
      </p:sp>
    </p:spTree>
    <p:extLst>
      <p:ext uri="{BB962C8B-B14F-4D97-AF65-F5344CB8AC3E}">
        <p14:creationId xmlns:p14="http://schemas.microsoft.com/office/powerpoint/2010/main" val="1775098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9E5629-ACAC-48F7-80D0-0554926A4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129" y="78852"/>
            <a:ext cx="8534400" cy="1063361"/>
          </a:xfrm>
        </p:spPr>
        <p:txBody>
          <a:bodyPr/>
          <a:lstStyle/>
          <a:p>
            <a:r>
              <a:rPr lang="hr-HR" dirty="0"/>
              <a:t>ZAVIČAJNI RJEČNIK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83DA562-BD55-4467-B128-83F4E42C5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16" y="168720"/>
            <a:ext cx="4157709" cy="652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5894EFF-6880-4298-BA4E-FD7E0057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129" y="1315011"/>
            <a:ext cx="3075927" cy="4550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8CDFB5E-6A71-4BB2-8844-A55B6C1F83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7084" y="883237"/>
            <a:ext cx="3527787" cy="5414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6646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9D0FB4-332E-4010-B834-6982B288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739"/>
            <a:ext cx="8534400" cy="1507067"/>
          </a:xfrm>
        </p:spPr>
        <p:txBody>
          <a:bodyPr/>
          <a:lstStyle/>
          <a:p>
            <a:r>
              <a:rPr lang="hr-HR" dirty="0"/>
              <a:t>Razglednice – 2. razred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6FD6F6F5-8B59-4A28-88D8-644C11E2925D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787295079"/>
              </p:ext>
            </p:extLst>
          </p:nvPr>
        </p:nvGraphicFramePr>
        <p:xfrm>
          <a:off x="202645" y="1530686"/>
          <a:ext cx="5087257" cy="463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3" imgW="2876365" imgH="2107850" progId="AcroExch.Document.DC">
                  <p:embed/>
                </p:oleObj>
              </mc:Choice>
              <mc:Fallback>
                <p:oleObj name="Acrobat Document" r:id="rId3" imgW="2876365" imgH="2107850" progId="AcroExch.Document.DC">
                  <p:embed/>
                  <p:pic>
                    <p:nvPicPr>
                      <p:cNvPr id="8" name="Rezervirano mjesto sadržaja 7">
                        <a:extLst>
                          <a:ext uri="{FF2B5EF4-FFF2-40B4-BE49-F238E27FC236}">
                            <a16:creationId xmlns:a16="http://schemas.microsoft.com/office/drawing/2014/main" id="{6FD6F6F5-8B59-4A28-88D8-644C11E292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2645" y="1530686"/>
                        <a:ext cx="5087257" cy="4637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id="{6A5D2E7E-5BB5-48DC-BEF2-DB9175128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547" y="1596806"/>
            <a:ext cx="64008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55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7D15AA8-846C-4F1D-A8AA-CE44E22C4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6" y="19050"/>
            <a:ext cx="4629150" cy="68199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A172515-D84C-4485-B6AA-660D34515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657" y="19049"/>
            <a:ext cx="4552818" cy="68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60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Mlin">
            <a:extLst>
              <a:ext uri="{FF2B5EF4-FFF2-40B4-BE49-F238E27FC236}">
                <a16:creationId xmlns:a16="http://schemas.microsoft.com/office/drawing/2014/main" id="{3ECB4553-16CE-491C-A311-3B43A8466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160" y="137928"/>
            <a:ext cx="7933522" cy="636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C32CCF81-7C64-4AC6-94A8-2C8B9BB8B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261" y="6190926"/>
            <a:ext cx="5996109" cy="45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Razredni učitelj Nenad </a:t>
            </a:r>
            <a:r>
              <a:rPr kumimoji="0" lang="hr-HR" altLang="sr-Latn-RS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Radola</a:t>
            </a:r>
            <a:r>
              <a:rPr kumimoji="0" lang="hr-HR" altLang="sr-Latn-RS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i učenici 3. razreda</a:t>
            </a:r>
            <a:endParaRPr kumimoji="0" lang="sr-Latn-RS" altLang="sr-Latn-R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291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3E0906-AA08-4F38-B0A5-C2B04E41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2144"/>
            <a:ext cx="8534400" cy="783207"/>
          </a:xfrm>
        </p:spPr>
        <p:txBody>
          <a:bodyPr/>
          <a:lstStyle/>
          <a:p>
            <a:r>
              <a:rPr lang="hr-HR" dirty="0"/>
              <a:t>Radovi učenika 4. razreda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CCA3A4C7-3436-4674-8D13-CB20F15CEC72}"/>
              </a:ext>
            </a:extLst>
          </p:cNvPr>
          <p:cNvGrpSpPr>
            <a:grpSpLocks/>
          </p:cNvGrpSpPr>
          <p:nvPr/>
        </p:nvGrpSpPr>
        <p:grpSpPr bwMode="auto">
          <a:xfrm>
            <a:off x="1009482" y="594452"/>
            <a:ext cx="4700403" cy="2975561"/>
            <a:chOff x="105331250" y="107813519"/>
            <a:chExt cx="4413600" cy="2786730"/>
          </a:xfrm>
        </p:grpSpPr>
        <p:pic>
          <p:nvPicPr>
            <p:cNvPr id="6147" name="Picture 3" descr="Marin Berkarić">
              <a:extLst>
                <a:ext uri="{FF2B5EF4-FFF2-40B4-BE49-F238E27FC236}">
                  <a16:creationId xmlns:a16="http://schemas.microsoft.com/office/drawing/2014/main" id="{DEC68A64-8652-43CE-BC47-4824CD8C0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31250" y="107813519"/>
              <a:ext cx="4413600" cy="2786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64CEDF59-4A11-4073-BA65-95965DFFA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221929" y="110406612"/>
              <a:ext cx="1427001" cy="19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r-HR" altLang="sr-Latn-RS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Marin Berkarić, 4. r.</a:t>
              </a:r>
              <a:endPara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F40A624-AF7D-45EE-B31B-CB96DED50E56}"/>
              </a:ext>
            </a:extLst>
          </p:cNvPr>
          <p:cNvGrpSpPr>
            <a:grpSpLocks/>
          </p:cNvGrpSpPr>
          <p:nvPr/>
        </p:nvGrpSpPr>
        <p:grpSpPr bwMode="auto">
          <a:xfrm>
            <a:off x="7160057" y="163761"/>
            <a:ext cx="4514078" cy="2975560"/>
            <a:chOff x="105311400" y="110600249"/>
            <a:chExt cx="4413600" cy="2900611"/>
          </a:xfrm>
        </p:grpSpPr>
        <p:pic>
          <p:nvPicPr>
            <p:cNvPr id="6150" name="Picture 6">
              <a:extLst>
                <a:ext uri="{FF2B5EF4-FFF2-40B4-BE49-F238E27FC236}">
                  <a16:creationId xmlns:a16="http://schemas.microsoft.com/office/drawing/2014/main" id="{7785DB2F-9031-4E40-95D7-4A421C51E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52"/>
            <a:stretch>
              <a:fillRect/>
            </a:stretch>
          </p:blipFill>
          <p:spPr bwMode="auto">
            <a:xfrm>
              <a:off x="105311400" y="110600249"/>
              <a:ext cx="4413600" cy="2900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D1921A46-70E4-40E9-A49F-6D5C5BF5A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147719" y="113199566"/>
              <a:ext cx="1427001" cy="19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r-HR" altLang="sr-Latn-R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Annai Licul, 4. r</a:t>
              </a:r>
              <a:r>
                <a:rPr kumimoji="0" lang="hr-HR" altLang="sr-Latn-RS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A33B826-F333-4D41-BE64-6763DA0965F9}"/>
              </a:ext>
            </a:extLst>
          </p:cNvPr>
          <p:cNvGrpSpPr>
            <a:grpSpLocks/>
          </p:cNvGrpSpPr>
          <p:nvPr/>
        </p:nvGrpSpPr>
        <p:grpSpPr bwMode="auto">
          <a:xfrm>
            <a:off x="1153058" y="3608387"/>
            <a:ext cx="4413250" cy="3249613"/>
            <a:chOff x="110639400" y="106855260"/>
            <a:chExt cx="4413600" cy="3248385"/>
          </a:xfrm>
        </p:grpSpPr>
        <p:pic>
          <p:nvPicPr>
            <p:cNvPr id="6153" name="Picture 9">
              <a:extLst>
                <a:ext uri="{FF2B5EF4-FFF2-40B4-BE49-F238E27FC236}">
                  <a16:creationId xmlns:a16="http://schemas.microsoft.com/office/drawing/2014/main" id="{060C35B9-7E4D-45DA-96F6-6E04708E5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9400" y="106855260"/>
              <a:ext cx="4392955" cy="324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20FF80BF-B2C0-4E1F-9C33-C609789D9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25999" y="109824819"/>
              <a:ext cx="1427001" cy="19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r-HR" altLang="sr-Latn-RS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Jakov Benčić, 4. r.</a:t>
              </a:r>
              <a:endPara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CC809AF0-F07D-4002-BEBE-DBA3A4ACFDE5}"/>
              </a:ext>
            </a:extLst>
          </p:cNvPr>
          <p:cNvGrpSpPr>
            <a:grpSpLocks/>
          </p:cNvGrpSpPr>
          <p:nvPr/>
        </p:nvGrpSpPr>
        <p:grpSpPr bwMode="auto">
          <a:xfrm>
            <a:off x="7174466" y="3316757"/>
            <a:ext cx="4514077" cy="3377482"/>
            <a:chOff x="110639400" y="109938120"/>
            <a:chExt cx="4413600" cy="3261446"/>
          </a:xfrm>
        </p:grpSpPr>
        <p:pic>
          <p:nvPicPr>
            <p:cNvPr id="6156" name="Picture 12">
              <a:extLst>
                <a:ext uri="{FF2B5EF4-FFF2-40B4-BE49-F238E27FC236}">
                  <a16:creationId xmlns:a16="http://schemas.microsoft.com/office/drawing/2014/main" id="{34FBA3ED-3391-4ACD-9A8C-C4D29F0EF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9400" y="109938120"/>
              <a:ext cx="4413600" cy="3261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3FF9D1E7-95F7-4ED6-B2DE-0748E7FF3C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859414" y="110120153"/>
              <a:ext cx="1102261" cy="262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r-HR" altLang="sr-Latn-R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Mia Perčić, 4. r</a:t>
              </a:r>
              <a:r>
                <a:rPr kumimoji="0" lang="hr-HR" altLang="sr-Latn-RS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106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D811FC-BBC4-4F16-AC59-0962C7C2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6" y="5543775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hr-HR" dirty="0"/>
              <a:t>Gradina </a:t>
            </a:r>
            <a:r>
              <a:rPr lang="hr-HR" dirty="0" err="1"/>
              <a:t>šiljar</a:t>
            </a:r>
            <a:r>
              <a:rPr lang="hr-HR" dirty="0"/>
              <a:t>, prapovijesno naselje kako ga vide </a:t>
            </a:r>
            <a:r>
              <a:rPr lang="hr-HR" dirty="0" err="1"/>
              <a:t>učENICI</a:t>
            </a:r>
            <a:r>
              <a:rPr lang="hr-HR" dirty="0"/>
              <a:t> 5. razreda</a:t>
            </a:r>
          </a:p>
        </p:txBody>
      </p:sp>
      <p:pic>
        <p:nvPicPr>
          <p:cNvPr id="2069" name="Picture 21" descr="Nikol Ojurović_page-0001">
            <a:extLst>
              <a:ext uri="{FF2B5EF4-FFF2-40B4-BE49-F238E27FC236}">
                <a16:creationId xmlns:a16="http://schemas.microsoft.com/office/drawing/2014/main" id="{2106D906-0C6D-48EA-99C2-026289947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59594" y="-561181"/>
            <a:ext cx="2709862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7EACE78D-985C-47AC-8027-F77B97AFC881}"/>
              </a:ext>
            </a:extLst>
          </p:cNvPr>
          <p:cNvSpPr txBox="1"/>
          <p:nvPr/>
        </p:nvSpPr>
        <p:spPr>
          <a:xfrm>
            <a:off x="248575" y="2711450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/>
              <a:t>Nikol</a:t>
            </a:r>
            <a:r>
              <a:rPr lang="hr-HR" dirty="0"/>
              <a:t> </a:t>
            </a:r>
            <a:r>
              <a:rPr lang="hr-HR" dirty="0" err="1"/>
              <a:t>Ojurović</a:t>
            </a:r>
            <a:r>
              <a:rPr lang="hr-HR" dirty="0"/>
              <a:t>, 5. razred</a:t>
            </a:r>
          </a:p>
        </p:txBody>
      </p:sp>
      <p:pic>
        <p:nvPicPr>
          <p:cNvPr id="2070" name="Picture 22" descr="Pola Privrat_page-0001">
            <a:extLst>
              <a:ext uri="{FF2B5EF4-FFF2-40B4-BE49-F238E27FC236}">
                <a16:creationId xmlns:a16="http://schemas.microsoft.com/office/drawing/2014/main" id="{86A3EFD7-1C5D-4DA8-B7FF-D9363F43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9295537" y="3443434"/>
            <a:ext cx="2347912" cy="33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B7A4DA59-1E1E-4858-98E2-6A33C9C3AC47}"/>
              </a:ext>
            </a:extLst>
          </p:cNvPr>
          <p:cNvSpPr txBox="1"/>
          <p:nvPr/>
        </p:nvSpPr>
        <p:spPr>
          <a:xfrm>
            <a:off x="9312676" y="6229041"/>
            <a:ext cx="26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Paola </a:t>
            </a:r>
            <a:r>
              <a:rPr lang="hr-HR" dirty="0" err="1"/>
              <a:t>Privrat</a:t>
            </a:r>
            <a:r>
              <a:rPr lang="hr-HR" dirty="0"/>
              <a:t>, 5. razred</a:t>
            </a:r>
          </a:p>
        </p:txBody>
      </p:sp>
      <p:pic>
        <p:nvPicPr>
          <p:cNvPr id="2071" name="Picture 23" descr="Ninaglavinic_page-0001">
            <a:extLst>
              <a:ext uri="{FF2B5EF4-FFF2-40B4-BE49-F238E27FC236}">
                <a16:creationId xmlns:a16="http://schemas.microsoft.com/office/drawing/2014/main" id="{366C8B6D-AFCB-4960-8DB0-4C9713E0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564379" y="-561306"/>
            <a:ext cx="2709863" cy="383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1C37CE26-BFA8-415B-9132-86A6A5B1B3E2}"/>
              </a:ext>
            </a:extLst>
          </p:cNvPr>
          <p:cNvSpPr txBox="1"/>
          <p:nvPr/>
        </p:nvSpPr>
        <p:spPr>
          <a:xfrm>
            <a:off x="4682094" y="2711450"/>
            <a:ext cx="27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Nina Glavinić, 5. razred</a:t>
            </a:r>
          </a:p>
        </p:txBody>
      </p:sp>
      <p:pic>
        <p:nvPicPr>
          <p:cNvPr id="2072" name="Picture 24" descr="Tea_page-0001">
            <a:extLst>
              <a:ext uri="{FF2B5EF4-FFF2-40B4-BE49-F238E27FC236}">
                <a16:creationId xmlns:a16="http://schemas.microsoft.com/office/drawing/2014/main" id="{FDA5C79E-7194-4F4B-B093-88B33FB7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730998" y="-680029"/>
            <a:ext cx="2701532" cy="409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D64B88AE-5CAC-4601-A26D-AFE19B82E82A}"/>
              </a:ext>
            </a:extLst>
          </p:cNvPr>
          <p:cNvSpPr txBox="1"/>
          <p:nvPr/>
        </p:nvSpPr>
        <p:spPr>
          <a:xfrm>
            <a:off x="8809762" y="2709865"/>
            <a:ext cx="261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Tea </a:t>
            </a:r>
            <a:r>
              <a:rPr lang="hr-HR" dirty="0" err="1"/>
              <a:t>Špadić</a:t>
            </a:r>
            <a:r>
              <a:rPr lang="hr-HR" dirty="0"/>
              <a:t>, 5. razred </a:t>
            </a:r>
          </a:p>
        </p:txBody>
      </p:sp>
      <p:pic>
        <p:nvPicPr>
          <p:cNvPr id="2073" name="Picture 25" descr="Toni_page-0001">
            <a:extLst>
              <a:ext uri="{FF2B5EF4-FFF2-40B4-BE49-F238E27FC236}">
                <a16:creationId xmlns:a16="http://schemas.microsoft.com/office/drawing/2014/main" id="{A11CFB8D-A886-4468-B52B-045110C57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061703" y="2570526"/>
            <a:ext cx="2641074" cy="373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75FF8F7A-00C3-43B2-9B34-6BE18DB50EAA}"/>
              </a:ext>
            </a:extLst>
          </p:cNvPr>
          <p:cNvSpPr txBox="1"/>
          <p:nvPr/>
        </p:nvSpPr>
        <p:spPr>
          <a:xfrm>
            <a:off x="5236235" y="4116111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Toni </a:t>
            </a:r>
            <a:r>
              <a:rPr lang="hr-HR" dirty="0" err="1"/>
              <a:t>Zustović</a:t>
            </a:r>
            <a:endParaRPr lang="hr-HR" dirty="0"/>
          </a:p>
          <a:p>
            <a:pPr algn="ctr"/>
            <a:r>
              <a:rPr lang="hr-HR" dirty="0"/>
              <a:t>5. razred</a:t>
            </a:r>
          </a:p>
        </p:txBody>
      </p:sp>
    </p:spTree>
    <p:extLst>
      <p:ext uri="{BB962C8B-B14F-4D97-AF65-F5344CB8AC3E}">
        <p14:creationId xmlns:p14="http://schemas.microsoft.com/office/powerpoint/2010/main" val="260611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6727CD-2265-4190-9111-3A0DD2B81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Institucionalizacija zavičajne nastave u istarskoj županiji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F72EFF9-ED7D-429A-A892-641633818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522514"/>
            <a:ext cx="5943600" cy="5046436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CB0B94C-6095-419F-8BE3-25C783AB8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56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Cilj projekta </a:t>
            </a:r>
            <a:endParaRPr lang="hr-HR" sz="5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56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Istražiti svoju materijalnu i nematerijalnu baštinu neposrednim i samostalnim kontaktom kroz predviđenu zavičajnu temu i projektne zadatke. Implementirati zavičajni sadržaj u sve predmete redovne, izborne nastave i izvannastavnih aktivnosti (1.-8. razreda) kroz </a:t>
            </a:r>
            <a:r>
              <a:rPr lang="hr-HR" sz="56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međupredmetnu</a:t>
            </a:r>
            <a:r>
              <a:rPr lang="hr-HR" sz="56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povezanost u nastavi. Aktivnim sudjelovanjem u školi i na terenu izgraditi suradničke/timske radne odnose. Kritički promišljati i razvijati različite vještine te poticanje samostalnosti, odgovornosti i pomaganja. Istražiti sve zanimljivosti </a:t>
            </a:r>
            <a:r>
              <a:rPr lang="hr-HR" sz="5600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hr-HR" sz="56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laza</a:t>
            </a:r>
            <a:r>
              <a:rPr lang="hr-HR" sz="56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kroz povijesne podatke </a:t>
            </a:r>
            <a:r>
              <a:rPr lang="hr-HR" sz="5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djela zavičajnih pjesnika. </a:t>
            </a:r>
            <a:r>
              <a:rPr lang="hr-HR" sz="56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Osvijestiti i promovirati vrijednost zavičajnog krajolika, našeg identiteta i pripadnosti lokalnoj zajednici – uvale </a:t>
            </a:r>
            <a:r>
              <a:rPr lang="hr-HR" sz="56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Blaz</a:t>
            </a:r>
            <a:r>
              <a:rPr lang="hr-HR" sz="56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kroz prošlost, sadašnjost i budućnost.</a:t>
            </a:r>
            <a:endParaRPr lang="hr-HR" sz="5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51205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1D4318-A67D-49DC-ADF9-2BC596EE5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94" y="2489856"/>
            <a:ext cx="8534400" cy="1507067"/>
          </a:xfrm>
        </p:spPr>
        <p:txBody>
          <a:bodyPr/>
          <a:lstStyle/>
          <a:p>
            <a:r>
              <a:rPr lang="hr-HR" dirty="0"/>
              <a:t>brošura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7242C17-CDEA-47D3-A1CB-220B89C81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842" y="0"/>
            <a:ext cx="448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76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6C8426-02FD-4289-AA20-D24A000D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61530"/>
            <a:ext cx="8534400" cy="1507067"/>
          </a:xfrm>
        </p:spPr>
        <p:txBody>
          <a:bodyPr/>
          <a:lstStyle/>
          <a:p>
            <a:r>
              <a:rPr lang="hr-HR" dirty="0"/>
              <a:t>Radovi učeničke zadruge</a:t>
            </a:r>
            <a:br>
              <a:rPr lang="hr-HR" dirty="0"/>
            </a:br>
            <a:endParaRPr lang="hr-HR" dirty="0"/>
          </a:p>
        </p:txBody>
      </p:sp>
      <p:pic>
        <p:nvPicPr>
          <p:cNvPr id="5122" name="Picture 2" descr="viber_slika_2025-05-03_13-52-12-338">
            <a:extLst>
              <a:ext uri="{FF2B5EF4-FFF2-40B4-BE49-F238E27FC236}">
                <a16:creationId xmlns:a16="http://schemas.microsoft.com/office/drawing/2014/main" id="{09F13735-874E-4D8B-9F6B-202C13A4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6855" y="4183012"/>
            <a:ext cx="1925145" cy="2603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3" name="Picture 3" descr="viber_slika_2025-03-24_19-16-40-557">
            <a:extLst>
              <a:ext uri="{FF2B5EF4-FFF2-40B4-BE49-F238E27FC236}">
                <a16:creationId xmlns:a16="http://schemas.microsoft.com/office/drawing/2014/main" id="{0128FAB0-156E-4516-8AAF-C32357E43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4388" y="4183012"/>
            <a:ext cx="3607526" cy="2603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4" name="Picture 4" descr="viber_slika_2025-04-17_14-03-34-597">
            <a:extLst>
              <a:ext uri="{FF2B5EF4-FFF2-40B4-BE49-F238E27FC236}">
                <a16:creationId xmlns:a16="http://schemas.microsoft.com/office/drawing/2014/main" id="{986C9D64-66C5-4169-9AAF-CB402522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0340" y="23019"/>
            <a:ext cx="5115110" cy="4105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5" name="Picture 5" descr="viber_slika_2025-04-17_14-03-34-656">
            <a:extLst>
              <a:ext uri="{FF2B5EF4-FFF2-40B4-BE49-F238E27FC236}">
                <a16:creationId xmlns:a16="http://schemas.microsoft.com/office/drawing/2014/main" id="{914F71A8-D131-4799-9F73-72B57E76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230214" y="2661414"/>
            <a:ext cx="1639743" cy="3667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6" name="Picture 6" descr="viber_slika_2025-05-06_12-08-01-142">
            <a:extLst>
              <a:ext uri="{FF2B5EF4-FFF2-40B4-BE49-F238E27FC236}">
                <a16:creationId xmlns:a16="http://schemas.microsoft.com/office/drawing/2014/main" id="{7D455008-0E43-4CDB-9332-D56F3F93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1657" y="2842308"/>
            <a:ext cx="2175029" cy="2833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7" name="Picture 7" descr="viber_slika_2025-05-03_13-41-50-581">
            <a:extLst>
              <a:ext uri="{FF2B5EF4-FFF2-40B4-BE49-F238E27FC236}">
                <a16:creationId xmlns:a16="http://schemas.microsoft.com/office/drawing/2014/main" id="{32EDF7F6-6F89-4443-89D7-C36E933E9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5666" y="93122"/>
            <a:ext cx="3091020" cy="2712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8" name="Picture 8" descr="viber_slika_2025-05-03_13-51-24-720">
            <a:extLst>
              <a:ext uri="{FF2B5EF4-FFF2-40B4-BE49-F238E27FC236}">
                <a16:creationId xmlns:a16="http://schemas.microsoft.com/office/drawing/2014/main" id="{F1ED8EAE-DFA4-43E2-9EA0-252A5A124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530136" cy="3376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492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2DBE66-7BC8-447C-8906-0BF9B909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06" y="5156695"/>
            <a:ext cx="8534400" cy="1507067"/>
          </a:xfrm>
        </p:spPr>
        <p:txBody>
          <a:bodyPr/>
          <a:lstStyle/>
          <a:p>
            <a:r>
              <a:rPr lang="hr-HR" dirty="0"/>
              <a:t>STRANIČNICI</a:t>
            </a:r>
          </a:p>
        </p:txBody>
      </p:sp>
      <p:pic>
        <p:nvPicPr>
          <p:cNvPr id="7170" name="Picture 2" descr="Mihael">
            <a:extLst>
              <a:ext uri="{FF2B5EF4-FFF2-40B4-BE49-F238E27FC236}">
                <a16:creationId xmlns:a16="http://schemas.microsoft.com/office/drawing/2014/main" id="{1F46B261-BCB3-4FD3-8905-3F22E802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119" y="106361"/>
            <a:ext cx="1518395" cy="465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1" name="Picture 3" descr="Andreas">
            <a:extLst>
              <a:ext uri="{FF2B5EF4-FFF2-40B4-BE49-F238E27FC236}">
                <a16:creationId xmlns:a16="http://schemas.microsoft.com/office/drawing/2014/main" id="{836C04FB-D9C1-42D1-9249-D10594B98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4" y="74612"/>
            <a:ext cx="1612377" cy="468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2" name="Picture 4" descr="Vito Golja, 5">
            <a:extLst>
              <a:ext uri="{FF2B5EF4-FFF2-40B4-BE49-F238E27FC236}">
                <a16:creationId xmlns:a16="http://schemas.microsoft.com/office/drawing/2014/main" id="{A8B4C8C3-4D30-4758-8CDC-92C9A853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226" y="106362"/>
            <a:ext cx="1659732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3" name="Picture 5" descr="Paola, 5">
            <a:extLst>
              <a:ext uri="{FF2B5EF4-FFF2-40B4-BE49-F238E27FC236}">
                <a16:creationId xmlns:a16="http://schemas.microsoft.com/office/drawing/2014/main" id="{360866F4-8B1F-4F0D-849D-6A6B948B7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6804" y="106362"/>
            <a:ext cx="1562100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4" name="Picture 6" descr="Lari, 5">
            <a:extLst>
              <a:ext uri="{FF2B5EF4-FFF2-40B4-BE49-F238E27FC236}">
                <a16:creationId xmlns:a16="http://schemas.microsoft.com/office/drawing/2014/main" id="{9AF33227-9DEF-490B-A394-9C1369FA5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8658" y="106361"/>
            <a:ext cx="1631157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5" name="Picture 7" descr="Moris, 5">
            <a:extLst>
              <a:ext uri="{FF2B5EF4-FFF2-40B4-BE49-F238E27FC236}">
                <a16:creationId xmlns:a16="http://schemas.microsoft.com/office/drawing/2014/main" id="{47DCE22B-1D65-48AE-ACB0-9BFF1537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8891" y="106362"/>
            <a:ext cx="1595607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343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E5E584-C1DC-4779-92A3-5502596C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akrostih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B7081E5-3C00-47D0-B847-CE6355D02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57" y="197113"/>
            <a:ext cx="3480777" cy="401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4AC0F69D-A996-437F-8F82-B3DA014CA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8612" y="197113"/>
            <a:ext cx="2949069" cy="401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6F8EE00D-C6C0-44B0-81EE-312DEB0F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54" y="197112"/>
            <a:ext cx="2576194" cy="401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C7500E9D-1C1E-485C-9EC1-B63464AC4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466" y="197113"/>
            <a:ext cx="2660356" cy="401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687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">
            <a:extLst>
              <a:ext uri="{FF2B5EF4-FFF2-40B4-BE49-F238E27FC236}">
                <a16:creationId xmlns:a16="http://schemas.microsoft.com/office/drawing/2014/main" id="{C858358F-EF38-468E-A2E0-FC4D19B1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090" y="3504267"/>
            <a:ext cx="4395787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219" name="Picture 3" descr="1">
            <a:extLst>
              <a:ext uri="{FF2B5EF4-FFF2-40B4-BE49-F238E27FC236}">
                <a16:creationId xmlns:a16="http://schemas.microsoft.com/office/drawing/2014/main" id="{64A11723-D673-443A-BD1B-3D50ECA9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090" y="0"/>
            <a:ext cx="4395787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220" name="Picture 4" descr="1">
            <a:extLst>
              <a:ext uri="{FF2B5EF4-FFF2-40B4-BE49-F238E27FC236}">
                <a16:creationId xmlns:a16="http://schemas.microsoft.com/office/drawing/2014/main" id="{E7DB46E0-0F94-4B3C-9610-C674EB0E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272" y="91951"/>
            <a:ext cx="4427538" cy="36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221" name="Picture 5" descr="2">
            <a:extLst>
              <a:ext uri="{FF2B5EF4-FFF2-40B4-BE49-F238E27FC236}">
                <a16:creationId xmlns:a16="http://schemas.microsoft.com/office/drawing/2014/main" id="{1B292394-EE97-4766-9D3A-561C2A2AD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272" y="3693989"/>
            <a:ext cx="4413251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92D34F15-5A50-4A46-9DC2-5291520F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52921" y="2675467"/>
            <a:ext cx="5356116" cy="1507067"/>
          </a:xfrm>
        </p:spPr>
        <p:txBody>
          <a:bodyPr/>
          <a:lstStyle/>
          <a:p>
            <a:pPr algn="ctr"/>
            <a:r>
              <a:rPr lang="hr-HR" dirty="0"/>
              <a:t>stripovi</a:t>
            </a:r>
          </a:p>
        </p:txBody>
      </p:sp>
    </p:spTree>
    <p:extLst>
      <p:ext uri="{BB962C8B-B14F-4D97-AF65-F5344CB8AC3E}">
        <p14:creationId xmlns:p14="http://schemas.microsoft.com/office/powerpoint/2010/main" val="946720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FB56A1-11C6-457A-A04B-BB16A322D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8" y="106531"/>
            <a:ext cx="8534400" cy="880861"/>
          </a:xfrm>
        </p:spPr>
        <p:txBody>
          <a:bodyPr/>
          <a:lstStyle/>
          <a:p>
            <a:r>
              <a:rPr lang="hr-HR" dirty="0"/>
              <a:t>Digitalni plakati</a:t>
            </a:r>
          </a:p>
        </p:txBody>
      </p:sp>
      <p:pic>
        <p:nvPicPr>
          <p:cNvPr id="12290" name="Picture 2" descr="uvala Blaz (1)">
            <a:extLst>
              <a:ext uri="{FF2B5EF4-FFF2-40B4-BE49-F238E27FC236}">
                <a16:creationId xmlns:a16="http://schemas.microsoft.com/office/drawing/2014/main" id="{401EA3D4-5524-41BE-B626-5E65D63E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33" y="870012"/>
            <a:ext cx="3852863" cy="539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18E9A332-16E9-4711-8A98-C07F9DC8C65B}"/>
              </a:ext>
            </a:extLst>
          </p:cNvPr>
          <p:cNvSpPr txBox="1"/>
          <p:nvPr/>
        </p:nvSpPr>
        <p:spPr>
          <a:xfrm>
            <a:off x="506027" y="6269100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Angelina Kolić, 5. razred</a:t>
            </a:r>
          </a:p>
        </p:txBody>
      </p:sp>
      <p:pic>
        <p:nvPicPr>
          <p:cNvPr id="12291" name="Picture 3" descr="Navy and White Minimalist Modern House for Sale Poster">
            <a:extLst>
              <a:ext uri="{FF2B5EF4-FFF2-40B4-BE49-F238E27FC236}">
                <a16:creationId xmlns:a16="http://schemas.microsoft.com/office/drawing/2014/main" id="{314A16A9-07C1-4D98-B0FC-830DEFEF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2641" y="106531"/>
            <a:ext cx="4002594" cy="60742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93E7DC0E-3F68-400A-B7E7-880A846374FE}"/>
              </a:ext>
            </a:extLst>
          </p:cNvPr>
          <p:cNvSpPr txBox="1"/>
          <p:nvPr/>
        </p:nvSpPr>
        <p:spPr>
          <a:xfrm>
            <a:off x="5275900" y="6196614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Lena Koroman, 8.b</a:t>
            </a:r>
          </a:p>
        </p:txBody>
      </p:sp>
      <p:pic>
        <p:nvPicPr>
          <p:cNvPr id="12292" name="Picture 4" descr="Green Illustrative Recommendations for Nature Activities with the Family Poster">
            <a:extLst>
              <a:ext uri="{FF2B5EF4-FFF2-40B4-BE49-F238E27FC236}">
                <a16:creationId xmlns:a16="http://schemas.microsoft.com/office/drawing/2014/main" id="{41DC5095-0FFB-47D0-ABB7-84343BD7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732" y="347564"/>
            <a:ext cx="3708980" cy="55921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1CBC609-4709-4C17-BB84-4724F05D3DCD}"/>
              </a:ext>
            </a:extLst>
          </p:cNvPr>
          <p:cNvSpPr txBox="1"/>
          <p:nvPr/>
        </p:nvSpPr>
        <p:spPr>
          <a:xfrm>
            <a:off x="9426239" y="6011948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Paola </a:t>
            </a:r>
            <a:r>
              <a:rPr lang="hr-HR" dirty="0" err="1"/>
              <a:t>Milevoj</a:t>
            </a:r>
            <a:r>
              <a:rPr lang="hr-HR" dirty="0"/>
              <a:t>, 8.b</a:t>
            </a:r>
          </a:p>
        </p:txBody>
      </p:sp>
    </p:spTree>
    <p:extLst>
      <p:ext uri="{BB962C8B-B14F-4D97-AF65-F5344CB8AC3E}">
        <p14:creationId xmlns:p14="http://schemas.microsoft.com/office/powerpoint/2010/main" val="2998318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558CFF-7A28-4910-9038-17B7693CD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0" y="6110073"/>
            <a:ext cx="8534400" cy="855471"/>
          </a:xfrm>
        </p:spPr>
        <p:txBody>
          <a:bodyPr/>
          <a:lstStyle/>
          <a:p>
            <a:r>
              <a:rPr lang="hr-HR" dirty="0"/>
              <a:t>Herbarij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287B96B-DE55-4A18-BC05-BE8B974B93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641" y="85764"/>
            <a:ext cx="3320991" cy="332099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5D0E744-ED12-43F9-9F68-D8DE94795A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92834" cy="339283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BAB50C69-249B-4C7E-B327-2760044584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76" y="3569545"/>
            <a:ext cx="2694081" cy="269408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79F7F2F-D6C3-4925-B5C8-1FB05661E0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171" y="3522282"/>
            <a:ext cx="3224103" cy="322410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4547C96-68A9-4E3E-B6FB-88A6CE7426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445" y="71843"/>
            <a:ext cx="3320991" cy="332099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101EAF5-1CA5-46F3-9C4C-FADA13DA5B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161" y="3625914"/>
            <a:ext cx="3120471" cy="312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44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8D228E5-63C2-4D85-B04A-DA4BD263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66" y="85946"/>
            <a:ext cx="9804494" cy="668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0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0F8B95AA-B407-4A8B-8C1D-ECD66A71A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69" y="0"/>
            <a:ext cx="4522773" cy="68580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BF0B307-6D6B-4A3D-B195-44F7887F3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48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39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A74D7BB-9EE1-43A9-889E-35CF9A669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82" y="0"/>
            <a:ext cx="4523555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6EE6D43-46FE-4619-B432-E99182A8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50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57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7EB7C4-885C-465E-AFFC-FE0598945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786" y="4487332"/>
            <a:ext cx="8534400" cy="1507067"/>
          </a:xfrm>
        </p:spPr>
        <p:txBody>
          <a:bodyPr/>
          <a:lstStyle/>
          <a:p>
            <a:r>
              <a:rPr lang="hr-HR" dirty="0"/>
              <a:t>ISTRAŽILI SMO</a:t>
            </a:r>
            <a:br>
              <a:rPr lang="hr-HR" dirty="0"/>
            </a:br>
            <a:r>
              <a:rPr lang="hr-HR" dirty="0"/>
              <a:t>KOJIM PUTEVIMA do </a:t>
            </a:r>
            <a:r>
              <a:rPr lang="hr-HR" dirty="0" err="1"/>
              <a:t>blaza</a:t>
            </a:r>
            <a:r>
              <a:rPr lang="hr-HR" dirty="0"/>
              <a:t>?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2AD36952-22D1-4217-9A6A-300D0E1D84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5F77DAC2-7F55-44F8-8592-51CBFFA9FB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863" y="872594"/>
            <a:ext cx="4819650" cy="3614738"/>
          </a:xfrm>
        </p:spPr>
      </p:pic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31253F85-276F-47ED-AEAC-CB1E022B363E}"/>
              </a:ext>
            </a:extLst>
          </p:cNvPr>
          <p:cNvSpPr/>
          <p:nvPr/>
        </p:nvSpPr>
        <p:spPr>
          <a:xfrm>
            <a:off x="1049337" y="1053193"/>
            <a:ext cx="114685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/>
              <a:t>Rakalj</a:t>
            </a:r>
            <a:endParaRPr lang="hr-HR" dirty="0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4D3A766F-9E2F-4840-A999-01AA287B0164}"/>
              </a:ext>
            </a:extLst>
          </p:cNvPr>
          <p:cNvSpPr/>
          <p:nvPr/>
        </p:nvSpPr>
        <p:spPr>
          <a:xfrm rot="10800000" flipV="1">
            <a:off x="6425716" y="3616780"/>
            <a:ext cx="1411913" cy="759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/>
              <a:t>Rebići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7106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G_20250423_113919">
            <a:extLst>
              <a:ext uri="{FF2B5EF4-FFF2-40B4-BE49-F238E27FC236}">
                <a16:creationId xmlns:a16="http://schemas.microsoft.com/office/drawing/2014/main" id="{520EBCCE-58E4-4334-910D-31D7471C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7725" y="93663"/>
            <a:ext cx="2393950" cy="3346450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5" name="Picture 3" descr="viber_slika_2025-05-04_21-33-58-172">
            <a:extLst>
              <a:ext uri="{FF2B5EF4-FFF2-40B4-BE49-F238E27FC236}">
                <a16:creationId xmlns:a16="http://schemas.microsoft.com/office/drawing/2014/main" id="{2D3DFFC5-479C-4965-A7B5-0811926D1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93663"/>
            <a:ext cx="2125663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316" name="Picture 4" descr="IMG_20250423_092852">
            <a:extLst>
              <a:ext uri="{FF2B5EF4-FFF2-40B4-BE49-F238E27FC236}">
                <a16:creationId xmlns:a16="http://schemas.microsoft.com/office/drawing/2014/main" id="{47595393-422C-4570-B3D8-2F920FFD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3406775"/>
            <a:ext cx="4413250" cy="33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21B3A69D-6C6D-4361-8471-9CCBBCCD66F8}"/>
              </a:ext>
            </a:extLst>
          </p:cNvPr>
          <p:cNvGrpSpPr/>
          <p:nvPr/>
        </p:nvGrpSpPr>
        <p:grpSpPr>
          <a:xfrm>
            <a:off x="5742265" y="22225"/>
            <a:ext cx="4498976" cy="6694488"/>
            <a:chOff x="-1588" y="-4763"/>
            <a:chExt cx="4498976" cy="6694488"/>
          </a:xfrm>
        </p:grpSpPr>
        <p:pic>
          <p:nvPicPr>
            <p:cNvPr id="13317" name="Picture 5" descr="IMG_20250423_092626">
              <a:extLst>
                <a:ext uri="{FF2B5EF4-FFF2-40B4-BE49-F238E27FC236}">
                  <a16:creationId xmlns:a16="http://schemas.microsoft.com/office/drawing/2014/main" id="{1EF84027-2125-48B9-9026-CE34E440BA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8" y="66675"/>
              <a:ext cx="1995488" cy="3249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318" name="Picture 6" descr="IMG_20250423_130906">
              <a:extLst>
                <a:ext uri="{FF2B5EF4-FFF2-40B4-BE49-F238E27FC236}">
                  <a16:creationId xmlns:a16="http://schemas.microsoft.com/office/drawing/2014/main" id="{99CC13BB-B089-4FEF-9E83-CAE071D369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338" y="1558925"/>
              <a:ext cx="2773362" cy="2093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319" name="Picture 7" descr="IMG_20250423_092803">
              <a:extLst>
                <a:ext uri="{FF2B5EF4-FFF2-40B4-BE49-F238E27FC236}">
                  <a16:creationId xmlns:a16="http://schemas.microsoft.com/office/drawing/2014/main" id="{DDD89577-08E9-434F-865A-51985E96A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338" y="-4763"/>
              <a:ext cx="2813050" cy="2071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320" name="Picture 8" descr="IMG_20250423_095322">
              <a:extLst>
                <a:ext uri="{FF2B5EF4-FFF2-40B4-BE49-F238E27FC236}">
                  <a16:creationId xmlns:a16="http://schemas.microsoft.com/office/drawing/2014/main" id="{E56A0961-028A-4E8C-89CA-F5BC6805A2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8" y="4968875"/>
              <a:ext cx="2227263" cy="172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321" name="Picture 9" descr="IMG_20250423_101842">
              <a:extLst>
                <a:ext uri="{FF2B5EF4-FFF2-40B4-BE49-F238E27FC236}">
                  <a16:creationId xmlns:a16="http://schemas.microsoft.com/office/drawing/2014/main" id="{3717DC10-D3F6-44D3-93EF-C72869E6E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8" y="3292475"/>
              <a:ext cx="2227263" cy="168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322" name="Picture 10" descr="IMG_20250423_102629">
              <a:extLst>
                <a:ext uri="{FF2B5EF4-FFF2-40B4-BE49-F238E27FC236}">
                  <a16:creationId xmlns:a16="http://schemas.microsoft.com/office/drawing/2014/main" id="{EB9CDE6E-079C-4C3E-906A-C1484E75F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675" y="4883150"/>
              <a:ext cx="2200275" cy="180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323" name="Picture 11" descr="IMG_20250423_102059">
              <a:extLst>
                <a:ext uri="{FF2B5EF4-FFF2-40B4-BE49-F238E27FC236}">
                  <a16:creationId xmlns:a16="http://schemas.microsoft.com/office/drawing/2014/main" id="{86A17613-7D24-4F56-A6CF-06CD973D8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400" y="3292475"/>
              <a:ext cx="2227263" cy="168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9018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FDD419BB-5A5A-4D55-A210-B20AB91A6497}"/>
              </a:ext>
            </a:extLst>
          </p:cNvPr>
          <p:cNvGrpSpPr/>
          <p:nvPr/>
        </p:nvGrpSpPr>
        <p:grpSpPr>
          <a:xfrm>
            <a:off x="828797" y="1"/>
            <a:ext cx="4586289" cy="6737350"/>
            <a:chOff x="3175" y="0"/>
            <a:chExt cx="4413250" cy="6675438"/>
          </a:xfrm>
        </p:grpSpPr>
        <p:pic>
          <p:nvPicPr>
            <p:cNvPr id="14338" name="Picture 2" descr="viber_slika_2025-04-23_21-06-52-897">
              <a:extLst>
                <a:ext uri="{FF2B5EF4-FFF2-40B4-BE49-F238E27FC236}">
                  <a16:creationId xmlns:a16="http://schemas.microsoft.com/office/drawing/2014/main" id="{65AC5882-B28E-41D9-AF8B-C560691B9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3398838"/>
              <a:ext cx="4413250" cy="327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4339" name="Picture 3" descr="IMG_20250423_091250">
              <a:extLst>
                <a:ext uri="{FF2B5EF4-FFF2-40B4-BE49-F238E27FC236}">
                  <a16:creationId xmlns:a16="http://schemas.microsoft.com/office/drawing/2014/main" id="{90125B7D-A280-4D12-8875-55E0CE349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624013"/>
              <a:ext cx="4413250" cy="283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4340" name="Picture 4" descr="viber_slika_2025-05-05_08-52-57-392">
              <a:extLst>
                <a:ext uri="{FF2B5EF4-FFF2-40B4-BE49-F238E27FC236}">
                  <a16:creationId xmlns:a16="http://schemas.microsoft.com/office/drawing/2014/main" id="{0EB07DE1-73F9-4E6F-9444-BCEFCB2FF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0"/>
              <a:ext cx="4413250" cy="2665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07DA3AA3-E08F-4BCA-B826-F04A8B41B33C}"/>
              </a:ext>
            </a:extLst>
          </p:cNvPr>
          <p:cNvGrpSpPr/>
          <p:nvPr/>
        </p:nvGrpSpPr>
        <p:grpSpPr>
          <a:xfrm>
            <a:off x="6175683" y="0"/>
            <a:ext cx="4586288" cy="6737350"/>
            <a:chOff x="-3175" y="3175"/>
            <a:chExt cx="4586288" cy="6737350"/>
          </a:xfrm>
        </p:grpSpPr>
        <p:pic>
          <p:nvPicPr>
            <p:cNvPr id="14341" name="Picture 5" descr="viber_slika_2025-05-04_21-45-56-512">
              <a:extLst>
                <a:ext uri="{FF2B5EF4-FFF2-40B4-BE49-F238E27FC236}">
                  <a16:creationId xmlns:a16="http://schemas.microsoft.com/office/drawing/2014/main" id="{B823B1BC-A186-43B3-84F9-C183963A6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5" y="3408363"/>
              <a:ext cx="4586288" cy="333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342" name="Picture 6" descr="viber_slika_2025-05-04_21-45-07-773">
              <a:extLst>
                <a:ext uri="{FF2B5EF4-FFF2-40B4-BE49-F238E27FC236}">
                  <a16:creationId xmlns:a16="http://schemas.microsoft.com/office/drawing/2014/main" id="{A2D9F6D0-7401-47E0-9644-59FAF6033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" y="3175"/>
              <a:ext cx="2278063" cy="3567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3" name="Text Box 7">
              <a:extLst>
                <a:ext uri="{FF2B5EF4-FFF2-40B4-BE49-F238E27FC236}">
                  <a16:creationId xmlns:a16="http://schemas.microsoft.com/office/drawing/2014/main" id="{109BF923-FAD4-4E53-A85E-E23C33FA5E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825" y="3175"/>
              <a:ext cx="1781175" cy="50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r-HR" altLang="sr-Latn-RS" sz="2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PECANJE</a:t>
              </a:r>
              <a:endPara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4344" name="Picture 8" descr="viber_slika_2025-05-04_21-45-28-653">
              <a:extLst>
                <a:ext uri="{FF2B5EF4-FFF2-40B4-BE49-F238E27FC236}">
                  <a16:creationId xmlns:a16="http://schemas.microsoft.com/office/drawing/2014/main" id="{9B1C90CD-4AC4-459A-85C4-DF9860C0C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463" y="3175"/>
              <a:ext cx="2717800" cy="3567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4" name="Text Box 9">
              <a:extLst>
                <a:ext uri="{FF2B5EF4-FFF2-40B4-BE49-F238E27FC236}">
                  <a16:creationId xmlns:a16="http://schemas.microsoft.com/office/drawing/2014/main" id="{1C7B309C-00F6-409F-AD5C-F30F8EFB3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6049963"/>
              <a:ext cx="1781175" cy="50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r-HR" altLang="sr-Latn-RS" sz="2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EKO</a:t>
              </a:r>
              <a:r>
                <a:rPr kumimoji="0" lang="hr-HR" altLang="sr-Latn-RS" sz="2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hr-HR" altLang="sr-Latn-RS" sz="2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AKCIJA </a:t>
              </a:r>
              <a:endPara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4346" name="Picture 10" descr="viber_slika_2025-05-05_08-51-59-440">
              <a:extLst>
                <a:ext uri="{FF2B5EF4-FFF2-40B4-BE49-F238E27FC236}">
                  <a16:creationId xmlns:a16="http://schemas.microsoft.com/office/drawing/2014/main" id="{3C791982-C414-4EB5-B770-F18A3E0BC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3" y="2698750"/>
              <a:ext cx="3348037" cy="1882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3009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ber_slika_2025-04-23_10-34-43-025">
            <a:extLst>
              <a:ext uri="{FF2B5EF4-FFF2-40B4-BE49-F238E27FC236}">
                <a16:creationId xmlns:a16="http://schemas.microsoft.com/office/drawing/2014/main" id="{7C13BAD1-9FB6-4F6C-9541-09872D62E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408" y="2611027"/>
            <a:ext cx="3840763" cy="42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363" name="Picture 3" descr="viber_slika_2025-04-23_11-59-41-445">
            <a:extLst>
              <a:ext uri="{FF2B5EF4-FFF2-40B4-BE49-F238E27FC236}">
                <a16:creationId xmlns:a16="http://schemas.microsoft.com/office/drawing/2014/main" id="{5A225648-3468-4232-8CCA-666A1F1E9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4772" y="1802684"/>
            <a:ext cx="6297227" cy="477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364" name="Picture 4" descr="viber_slika_2025-05-03_08-31-58-266">
            <a:extLst>
              <a:ext uri="{FF2B5EF4-FFF2-40B4-BE49-F238E27FC236}">
                <a16:creationId xmlns:a16="http://schemas.microsoft.com/office/drawing/2014/main" id="{BFE817F5-4E56-41BF-9D17-532DD0477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96" y="-115409"/>
            <a:ext cx="6055788" cy="416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35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viber_slika_2025-04-23_15-12-59-378">
            <a:extLst>
              <a:ext uri="{FF2B5EF4-FFF2-40B4-BE49-F238E27FC236}">
                <a16:creationId xmlns:a16="http://schemas.microsoft.com/office/drawing/2014/main" id="{3648D196-236B-4D89-B58A-F3B787C6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9816" y="0"/>
            <a:ext cx="2389850" cy="531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388" name="Picture 4" descr="viber_slika_2025-04-23_15-12-59-421">
            <a:extLst>
              <a:ext uri="{FF2B5EF4-FFF2-40B4-BE49-F238E27FC236}">
                <a16:creationId xmlns:a16="http://schemas.microsoft.com/office/drawing/2014/main" id="{204CB40C-2340-4474-8861-37802CDEB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0" y="2475669"/>
            <a:ext cx="21463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389" name="Picture 5" descr="IMG_20250423_101759">
            <a:extLst>
              <a:ext uri="{FF2B5EF4-FFF2-40B4-BE49-F238E27FC236}">
                <a16:creationId xmlns:a16="http://schemas.microsoft.com/office/drawing/2014/main" id="{47715B6E-EC5C-472D-BFA7-FB61AC5C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4174385" cy="312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390" name="Picture 6" descr="viber_slika_2025-04-23_15-13-00-210">
            <a:extLst>
              <a:ext uri="{FF2B5EF4-FFF2-40B4-BE49-F238E27FC236}">
                <a16:creationId xmlns:a16="http://schemas.microsoft.com/office/drawing/2014/main" id="{E3518297-E8B5-4D44-99A9-F4AD6F42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9889" y="4272756"/>
            <a:ext cx="5755298" cy="258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75AEC96B-FABA-4CDE-887B-47B064198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870" y="269795"/>
            <a:ext cx="3936306" cy="108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IZRADA</a:t>
            </a:r>
            <a:r>
              <a:rPr kumimoji="0" lang="hr-HR" altLang="sr-Latn-R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hr-HR" altLang="sr-Latn-R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PUTOKAZA</a:t>
            </a: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392" name="Picture 8" descr="viber_slika_2025-05-04_21-33-16-322">
            <a:extLst>
              <a:ext uri="{FF2B5EF4-FFF2-40B4-BE49-F238E27FC236}">
                <a16:creationId xmlns:a16="http://schemas.microsoft.com/office/drawing/2014/main" id="{2CA20983-ECC8-4317-9EAC-31797BA45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016" y="449730"/>
            <a:ext cx="2192338" cy="12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393" name="Picture 9" descr="viber_slika_2025-04-23_10-35-13-314">
            <a:extLst>
              <a:ext uri="{FF2B5EF4-FFF2-40B4-BE49-F238E27FC236}">
                <a16:creationId xmlns:a16="http://schemas.microsoft.com/office/drawing/2014/main" id="{7E8B97F8-8EA5-46F2-B675-36E07C7F1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5214" y="1750484"/>
            <a:ext cx="3087032" cy="42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394" name="Picture 10" descr="viber_slika_2025-05-04_21-33-01-891">
            <a:extLst>
              <a:ext uri="{FF2B5EF4-FFF2-40B4-BE49-F238E27FC236}">
                <a16:creationId xmlns:a16="http://schemas.microsoft.com/office/drawing/2014/main" id="{69296520-2326-40B2-94E9-FE33095C6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618" y="1484022"/>
            <a:ext cx="3227043" cy="252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 descr="viber_slika_2025-04-23_15-13-00-522">
            <a:extLst>
              <a:ext uri="{FF2B5EF4-FFF2-40B4-BE49-F238E27FC236}">
                <a16:creationId xmlns:a16="http://schemas.microsoft.com/office/drawing/2014/main" id="{C6D532D3-3A27-4B9F-8EB1-0D53D07A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425" y="4946321"/>
            <a:ext cx="4094338" cy="191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646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E4DE91D3-A116-44EB-80EE-55859B439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0"/>
            <a:ext cx="3819525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PISANJE HAIKU POEZIJE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412" name="Picture 4" descr="IMG_20250423_095322">
            <a:extLst>
              <a:ext uri="{FF2B5EF4-FFF2-40B4-BE49-F238E27FC236}">
                <a16:creationId xmlns:a16="http://schemas.microsoft.com/office/drawing/2014/main" id="{3213E92D-2256-47E1-BB8B-4C8F533CC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7414" y="3815441"/>
            <a:ext cx="3914248" cy="293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7413" name="Picture 5" descr="IMG_20250423_092952">
            <a:extLst>
              <a:ext uri="{FF2B5EF4-FFF2-40B4-BE49-F238E27FC236}">
                <a16:creationId xmlns:a16="http://schemas.microsoft.com/office/drawing/2014/main" id="{B0812A7D-35E6-4661-94A0-1C4FC6AF3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47" y="3744911"/>
            <a:ext cx="4281516" cy="311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7414" name="Picture 6" descr="viber_slika_2025-04-23_21-06-49-226">
            <a:extLst>
              <a:ext uri="{FF2B5EF4-FFF2-40B4-BE49-F238E27FC236}">
                <a16:creationId xmlns:a16="http://schemas.microsoft.com/office/drawing/2014/main" id="{CCE6EE34-D0AA-47A3-B1E1-B25F738C4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769" y="60949"/>
            <a:ext cx="3844812" cy="542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5" name="Picture 7" descr="viber_slika_2025-04-23_21-06-47-430">
            <a:extLst>
              <a:ext uri="{FF2B5EF4-FFF2-40B4-BE49-F238E27FC236}">
                <a16:creationId xmlns:a16="http://schemas.microsoft.com/office/drawing/2014/main" id="{F22B8EA8-A443-42BE-BD1C-004C74728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7" y="424318"/>
            <a:ext cx="4306888" cy="323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6" name="Picture 8" descr="viber_slika_2025-04-23_21-06-53-105">
            <a:extLst>
              <a:ext uri="{FF2B5EF4-FFF2-40B4-BE49-F238E27FC236}">
                <a16:creationId xmlns:a16="http://schemas.microsoft.com/office/drawing/2014/main" id="{D9C414C3-FCC5-4AA7-93BE-9769CB6E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187" y="60949"/>
            <a:ext cx="3844813" cy="352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 descr="viber_slika_2025-04-23_21-06-52-594">
            <a:extLst>
              <a:ext uri="{FF2B5EF4-FFF2-40B4-BE49-F238E27FC236}">
                <a16:creationId xmlns:a16="http://schemas.microsoft.com/office/drawing/2014/main" id="{DEFFC93F-3381-4DB2-924E-48FBFC398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3440" y="4615268"/>
            <a:ext cx="1788296" cy="224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047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viber_slika_2025-04-23_15-12-59-865">
            <a:extLst>
              <a:ext uri="{FF2B5EF4-FFF2-40B4-BE49-F238E27FC236}">
                <a16:creationId xmlns:a16="http://schemas.microsoft.com/office/drawing/2014/main" id="{9AAA3785-9C27-4FD8-9114-A7D321810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72" y="2905919"/>
            <a:ext cx="8195802" cy="382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8434" name="Picture 2" descr="viber_slika_2025-04-23_15-12-59-897">
            <a:extLst>
              <a:ext uri="{FF2B5EF4-FFF2-40B4-BE49-F238E27FC236}">
                <a16:creationId xmlns:a16="http://schemas.microsoft.com/office/drawing/2014/main" id="{426D37DC-411D-4677-A229-97BB863A1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4160" y="449263"/>
            <a:ext cx="7716077" cy="36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FCD4C71C-1A0F-4325-9D28-5D83DF3FF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-3175"/>
            <a:ext cx="390366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IZRADA</a:t>
            </a:r>
            <a:r>
              <a:rPr kumimoji="0" lang="hr-HR" altLang="sr-Latn-R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hr-HR" altLang="sr-Latn-R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PAPIRNATIH BRODIĆA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437" name="Picture 5" descr="viber_slika_2025-05-04_21-44-31-473">
            <a:extLst>
              <a:ext uri="{FF2B5EF4-FFF2-40B4-BE49-F238E27FC236}">
                <a16:creationId xmlns:a16="http://schemas.microsoft.com/office/drawing/2014/main" id="{7C2A502A-46D9-401A-B424-39D31C56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17" y="645096"/>
            <a:ext cx="3747115" cy="210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6" descr="viber_slika_2025-04-23_15-12-59-853">
            <a:extLst>
              <a:ext uri="{FF2B5EF4-FFF2-40B4-BE49-F238E27FC236}">
                <a16:creationId xmlns:a16="http://schemas.microsoft.com/office/drawing/2014/main" id="{DD520F86-B944-4EA2-B0C1-B8082A58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687" y="4358536"/>
            <a:ext cx="2119313" cy="18176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338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BF5BCF-BD77-4F88-BD58-A377ED03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96" y="142043"/>
            <a:ext cx="8534400" cy="1058414"/>
          </a:xfrm>
        </p:spPr>
        <p:txBody>
          <a:bodyPr/>
          <a:lstStyle/>
          <a:p>
            <a:r>
              <a:rPr lang="hr-HR" dirty="0"/>
              <a:t>Digitalna igra</a:t>
            </a:r>
          </a:p>
        </p:txBody>
      </p:sp>
      <p:pic>
        <p:nvPicPr>
          <p:cNvPr id="19458" name="Picture 2" descr="viber_slika_2025-04-29_11-39-51-587">
            <a:extLst>
              <a:ext uri="{FF2B5EF4-FFF2-40B4-BE49-F238E27FC236}">
                <a16:creationId xmlns:a16="http://schemas.microsoft.com/office/drawing/2014/main" id="{E3F31DD2-2450-4466-88F8-0740FDCD6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655" y="3450393"/>
            <a:ext cx="2206625" cy="326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459" name="Picture 3" descr="viber_slika_2025-04-29_11-39-49-474">
            <a:extLst>
              <a:ext uri="{FF2B5EF4-FFF2-40B4-BE49-F238E27FC236}">
                <a16:creationId xmlns:a16="http://schemas.microsoft.com/office/drawing/2014/main" id="{89874D38-0A17-44DC-AE47-1E0506DE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2793" y="3450393"/>
            <a:ext cx="2108200" cy="326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460" name="Picture 4" descr="viber_slika_2025-04-29_11-39-46-025">
            <a:extLst>
              <a:ext uri="{FF2B5EF4-FFF2-40B4-BE49-F238E27FC236}">
                <a16:creationId xmlns:a16="http://schemas.microsoft.com/office/drawing/2014/main" id="{9541721D-48CE-498F-AFE3-7E6211B9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668" y="142043"/>
            <a:ext cx="2092325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461" name="Picture 5" descr="viber_slika_2025-04-29_11-39-43-708">
            <a:extLst>
              <a:ext uri="{FF2B5EF4-FFF2-40B4-BE49-F238E27FC236}">
                <a16:creationId xmlns:a16="http://schemas.microsoft.com/office/drawing/2014/main" id="{C9E8C159-6D9A-4EEC-9F0C-A4AEE7E3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2355" y="142043"/>
            <a:ext cx="2193925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462" name="Picture 6" descr="viber_slika_2025-05-03_11-44-15-057">
            <a:extLst>
              <a:ext uri="{FF2B5EF4-FFF2-40B4-BE49-F238E27FC236}">
                <a16:creationId xmlns:a16="http://schemas.microsoft.com/office/drawing/2014/main" id="{44FF30F5-8839-4BEF-8BA9-E8338677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845" y="987705"/>
            <a:ext cx="2306164" cy="25065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63" name="Picture 7" descr="viber_slika_2025-05-04_21-28-17-196">
            <a:extLst>
              <a:ext uri="{FF2B5EF4-FFF2-40B4-BE49-F238E27FC236}">
                <a16:creationId xmlns:a16="http://schemas.microsoft.com/office/drawing/2014/main" id="{94A295F7-F0E3-4BBE-88DA-A49A5138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83" y="4056343"/>
            <a:ext cx="1497885" cy="26595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4" name="Picture 8" descr="viber_slika_2025-05-04_21-43-11-081">
            <a:extLst>
              <a:ext uri="{FF2B5EF4-FFF2-40B4-BE49-F238E27FC236}">
                <a16:creationId xmlns:a16="http://schemas.microsoft.com/office/drawing/2014/main" id="{A657AE08-CCE4-4F13-8D75-5052B4A10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971" y="4273831"/>
            <a:ext cx="1944877" cy="233912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845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viber_slika_2025-05-04_21-26-51-371">
            <a:extLst>
              <a:ext uri="{FF2B5EF4-FFF2-40B4-BE49-F238E27FC236}">
                <a16:creationId xmlns:a16="http://schemas.microsoft.com/office/drawing/2014/main" id="{CF911AFE-F608-4542-B1E1-F74DD3173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97" y="1491449"/>
            <a:ext cx="7150641" cy="402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483" name="Picture 3" descr="viber_slika_2025-05-02_12-21-56-405">
            <a:extLst>
              <a:ext uri="{FF2B5EF4-FFF2-40B4-BE49-F238E27FC236}">
                <a16:creationId xmlns:a16="http://schemas.microsoft.com/office/drawing/2014/main" id="{392BD68C-0935-4A94-B733-82883A16D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7638" y="95127"/>
            <a:ext cx="2164914" cy="41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484" name="Picture 4" descr="viber_slika_2025-04-29_11-39-46-605">
            <a:extLst>
              <a:ext uri="{FF2B5EF4-FFF2-40B4-BE49-F238E27FC236}">
                <a16:creationId xmlns:a16="http://schemas.microsoft.com/office/drawing/2014/main" id="{DF94E502-7D4E-426E-8D85-356C0BA7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387" y="95127"/>
            <a:ext cx="2651613" cy="41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485" name="Picture 5" descr="viber_slika_2025-04-29_11-39-57-841">
            <a:extLst>
              <a:ext uri="{FF2B5EF4-FFF2-40B4-BE49-F238E27FC236}">
                <a16:creationId xmlns:a16="http://schemas.microsoft.com/office/drawing/2014/main" id="{03F77E81-A0E5-49A3-A4DB-F305465A7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7973" y="4381500"/>
            <a:ext cx="2033588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D272B560-4CA8-4DC3-89E7-DF94D47E7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9173" y="6097588"/>
            <a:ext cx="1346200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CILJ IGRE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KRUNA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77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C6869FC-46FF-4D6E-A13F-404E880C8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23" y="62145"/>
            <a:ext cx="5988438" cy="67958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6A620F9-E948-48AD-974D-00222FC44B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246" y="62145"/>
            <a:ext cx="5722277" cy="67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9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1F33A185-12C8-47A2-8CA5-CE88AE0D2C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015" y="0"/>
            <a:ext cx="9599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81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B535F3-9FAB-404D-8E3D-F23F64321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CD3B375-DE04-4038-8E76-9CEA6261C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412" y="644941"/>
            <a:ext cx="3531535" cy="3761695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2BD8C2B-114C-4B99-9A7F-1C1720F18D13}"/>
              </a:ext>
            </a:extLst>
          </p:cNvPr>
          <p:cNvSpPr txBox="1"/>
          <p:nvPr/>
        </p:nvSpPr>
        <p:spPr>
          <a:xfrm>
            <a:off x="1182847" y="-784477"/>
            <a:ext cx="6831687" cy="6507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1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Malin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Blazu</a:t>
            </a:r>
            <a:endParaRPr lang="hr-HR" sz="11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Ki zna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foši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pesto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lit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vrtija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 ni svoje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učinija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Ustala je samo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hiža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tako more zvati.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Barkuni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 sada škulje,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Nima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više ni vrati.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Srića da su u zide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Uzidali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rakljansku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stinu,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 još stoje,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još i oni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spod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vode ne finu.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 je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povida</a:t>
            </a:r>
            <a:endParaRPr lang="hr-HR" sz="11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se domišlja kako je z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</a:t>
            </a:r>
            <a:endParaRPr lang="hr-HR" sz="11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vrulji bačve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dojahali su tu ljudi iz svih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kraji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Žito na vozu su z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blagon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dopeljali,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 muke bile kruh </a:t>
            </a: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misili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Robertino</a:t>
            </a:r>
            <a:r>
              <a:rPr lang="hr-HR" sz="11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Rajković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FADB024-4709-420E-9814-217F64434262}"/>
              </a:ext>
            </a:extLst>
          </p:cNvPr>
          <p:cNvSpPr txBox="1"/>
          <p:nvPr/>
        </p:nvSpPr>
        <p:spPr>
          <a:xfrm>
            <a:off x="8482947" y="1675722"/>
            <a:ext cx="6102802" cy="3565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Danas…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svega je samo bistra voda ustala.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 više ljudi, ni malina 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kad </a:t>
            </a:r>
            <a:r>
              <a:rPr lang="hr-H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</a:t>
            </a: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dica</a:t>
            </a: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vide po gradu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na butigi Mlinar piše,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Domisliti će se </a:t>
            </a:r>
            <a:r>
              <a:rPr lang="hr-H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uve</a:t>
            </a: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štorije</a:t>
            </a: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hr-H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Blazu</a:t>
            </a:r>
            <a:endParaRPr lang="hr-HR" sz="18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hr-H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užance</a:t>
            </a: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hr-H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 više.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Robertino</a:t>
            </a:r>
            <a:r>
              <a:rPr lang="hr-H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Rajković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62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7B76CE1-4B13-4B84-AAC3-82CF9AAC90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5" y="73371"/>
            <a:ext cx="5519057" cy="43843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F21308A-8431-4866-97EA-153A10FA5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0" y="151039"/>
            <a:ext cx="3442607" cy="419644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3B73FFC-D7C8-442E-ABFF-C79458E1D3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577" y="2767694"/>
            <a:ext cx="3897087" cy="3763735"/>
          </a:xfrm>
          <a:prstGeom prst="rect">
            <a:avLst/>
          </a:prstGeom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9DEA2797-6826-4740-9DD5-AB2CD966C430}"/>
              </a:ext>
            </a:extLst>
          </p:cNvPr>
          <p:cNvSpPr/>
          <p:nvPr/>
        </p:nvSpPr>
        <p:spPr>
          <a:xfrm>
            <a:off x="179615" y="4686301"/>
            <a:ext cx="1943100" cy="1102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Biljni svijet</a:t>
            </a:r>
          </a:p>
        </p:txBody>
      </p:sp>
      <p:sp>
        <p:nvSpPr>
          <p:cNvPr id="6" name="Pravokutnik: odsječeni dijagonalni kutovi 5">
            <a:extLst>
              <a:ext uri="{FF2B5EF4-FFF2-40B4-BE49-F238E27FC236}">
                <a16:creationId xmlns:a16="http://schemas.microsoft.com/office/drawing/2014/main" id="{53F54D68-4489-4A31-9EB7-61C4AD6527C7}"/>
              </a:ext>
            </a:extLst>
          </p:cNvPr>
          <p:cNvSpPr/>
          <p:nvPr/>
        </p:nvSpPr>
        <p:spPr>
          <a:xfrm>
            <a:off x="634093" y="151040"/>
            <a:ext cx="1624692" cy="79601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trska</a:t>
            </a:r>
          </a:p>
        </p:txBody>
      </p:sp>
      <p:sp>
        <p:nvSpPr>
          <p:cNvPr id="7" name="Pravokutnik: jedan odsječeni kut 6">
            <a:extLst>
              <a:ext uri="{FF2B5EF4-FFF2-40B4-BE49-F238E27FC236}">
                <a16:creationId xmlns:a16="http://schemas.microsoft.com/office/drawing/2014/main" id="{7F78B25C-B1C7-42AD-8680-15237FD407E5}"/>
              </a:ext>
            </a:extLst>
          </p:cNvPr>
          <p:cNvSpPr/>
          <p:nvPr/>
        </p:nvSpPr>
        <p:spPr>
          <a:xfrm>
            <a:off x="10197193" y="400050"/>
            <a:ext cx="1360714" cy="669471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hrast crnika</a:t>
            </a:r>
          </a:p>
        </p:txBody>
      </p:sp>
      <p:sp>
        <p:nvSpPr>
          <p:cNvPr id="8" name="Pravokutnik: jedan odsječeni kut 7">
            <a:extLst>
              <a:ext uri="{FF2B5EF4-FFF2-40B4-BE49-F238E27FC236}">
                <a16:creationId xmlns:a16="http://schemas.microsoft.com/office/drawing/2014/main" id="{396E6659-8146-4671-9061-D915E06C4E0A}"/>
              </a:ext>
            </a:extLst>
          </p:cNvPr>
          <p:cNvSpPr/>
          <p:nvPr/>
        </p:nvSpPr>
        <p:spPr>
          <a:xfrm>
            <a:off x="9111343" y="5788479"/>
            <a:ext cx="2008414" cy="669471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kadulja</a:t>
            </a:r>
          </a:p>
        </p:txBody>
      </p:sp>
    </p:spTree>
    <p:extLst>
      <p:ext uri="{BB962C8B-B14F-4D97-AF65-F5344CB8AC3E}">
        <p14:creationId xmlns:p14="http://schemas.microsoft.com/office/powerpoint/2010/main" val="488780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0EE5B5-80DE-4213-9909-E11B10F4E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POTENCIJALNE OPASNOSTI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2D7A74E-10D7-49BF-9729-1E346BCA09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89" y="310243"/>
            <a:ext cx="4819650" cy="3614738"/>
          </a:xfr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F78F23F-3221-4C1F-9BC0-C2BD790775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620" y="253093"/>
            <a:ext cx="4237265" cy="4686300"/>
          </a:xfrm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id="{418113C5-8BB8-4B1D-9B04-1945EF6BD678}"/>
              </a:ext>
            </a:extLst>
          </p:cNvPr>
          <p:cNvSpPr/>
          <p:nvPr/>
        </p:nvSpPr>
        <p:spPr>
          <a:xfrm>
            <a:off x="3151414" y="2416630"/>
            <a:ext cx="2269672" cy="1449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Invazivne vrste u moru</a:t>
            </a: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7584EB40-A7DA-4BA4-B3D7-9B5DB91E2F59}"/>
              </a:ext>
            </a:extLst>
          </p:cNvPr>
          <p:cNvSpPr/>
          <p:nvPr/>
        </p:nvSpPr>
        <p:spPr>
          <a:xfrm>
            <a:off x="9111343" y="4939393"/>
            <a:ext cx="1796143" cy="1055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Onečišćenje otpadnih voda</a:t>
            </a:r>
          </a:p>
        </p:txBody>
      </p:sp>
    </p:spTree>
    <p:extLst>
      <p:ext uri="{BB962C8B-B14F-4D97-AF65-F5344CB8AC3E}">
        <p14:creationId xmlns:p14="http://schemas.microsoft.com/office/powerpoint/2010/main" val="3375594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422C2D-3D02-4BE8-8F93-CD04EDDE3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Izlijevanje rijeke </a:t>
            </a:r>
            <a:r>
              <a:rPr lang="hr-HR" dirty="0" err="1"/>
              <a:t>raše</a:t>
            </a:r>
            <a:r>
              <a:rPr lang="hr-HR" dirty="0"/>
              <a:t> – poplave, naplavine, nanosi…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DFF8FF9-41E7-43F1-AE6E-8A51DFDB73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801532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D7FD923E-F699-49B1-96E0-5F82F78D91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111" y="685799"/>
            <a:ext cx="3464860" cy="4090307"/>
          </a:xfrm>
        </p:spPr>
      </p:pic>
    </p:spTree>
    <p:extLst>
      <p:ext uri="{BB962C8B-B14F-4D97-AF65-F5344CB8AC3E}">
        <p14:creationId xmlns:p14="http://schemas.microsoft.com/office/powerpoint/2010/main" val="1496462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237DC0-225D-4E94-A967-A0C842F7E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Ljudski faktor: havarije, ispusti luke </a:t>
            </a:r>
            <a:r>
              <a:rPr lang="hr-HR" dirty="0" err="1"/>
              <a:t>trget</a:t>
            </a:r>
            <a:r>
              <a:rPr lang="hr-HR" dirty="0"/>
              <a:t>, devastacija…</a:t>
            </a: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CEF50476-AC8A-4D70-A95B-6D8EBE619A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637" y="327136"/>
            <a:ext cx="3478240" cy="3753531"/>
          </a:xfrm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A0C978E-6120-4355-A80E-F33D1398D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CBE72CDB-5180-42D6-8496-EAB5E59C2F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028" y="330955"/>
            <a:ext cx="5142782" cy="3768417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5D1E9D9-FDAE-4AE8-B4CA-98C960840F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758" y="4300537"/>
            <a:ext cx="373924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74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A9D90-091D-4CD3-81D4-95F2F43C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Mlin prije i poslije oštećenja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39BA812-1C27-4815-A364-B366B75B14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BF25DDDA-6125-49A1-A7E1-D52C1490BD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440871"/>
            <a:ext cx="4937125" cy="3729107"/>
          </a:xfrm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B81B746-3391-4930-AC40-ADEF66C75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97C3610D-DCDF-4131-B319-F87420D19C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538" y="440871"/>
            <a:ext cx="4665662" cy="39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9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C8C421-3697-4104-B8A5-7E402FE22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Povijesni izvori: materijalni tragovi</a:t>
            </a:r>
          </a:p>
        </p:txBody>
      </p:sp>
      <p:pic>
        <p:nvPicPr>
          <p:cNvPr id="4" name="Rezervirano mjesto slike 4">
            <a:extLst>
              <a:ext uri="{FF2B5EF4-FFF2-40B4-BE49-F238E27FC236}">
                <a16:creationId xmlns:a16="http://schemas.microsoft.com/office/drawing/2014/main" id="{266E1E32-7C5C-4EB9-B38C-26D05EBC1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780" y="359229"/>
            <a:ext cx="8267266" cy="4128103"/>
          </a:xfr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3F695E59-EF13-4917-8212-D566778F0D13}"/>
              </a:ext>
            </a:extLst>
          </p:cNvPr>
          <p:cNvSpPr/>
          <p:nvPr/>
        </p:nvSpPr>
        <p:spPr>
          <a:xfrm>
            <a:off x="9282793" y="359229"/>
            <a:ext cx="2743200" cy="2808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Ostaci putne postaje iz rimskog doba, uvala </a:t>
            </a:r>
            <a:r>
              <a:rPr lang="hr-HR" dirty="0" err="1"/>
              <a:t>Blaz</a:t>
            </a:r>
            <a:r>
              <a:rPr lang="hr-HR" dirty="0"/>
              <a:t> s puta prema Raklju</a:t>
            </a:r>
          </a:p>
        </p:txBody>
      </p:sp>
    </p:spTree>
    <p:extLst>
      <p:ext uri="{BB962C8B-B14F-4D97-AF65-F5344CB8AC3E}">
        <p14:creationId xmlns:p14="http://schemas.microsoft.com/office/powerpoint/2010/main" val="85038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C96AA4-2ED7-4796-8D84-5804108A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Povijesni izvor : pisani zapisi u istarskom razvodu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3E27441-61A8-45F3-B934-4D81DB359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59" y="710293"/>
            <a:ext cx="4819650" cy="3614738"/>
          </a:xfr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DBB289E-8F0E-4DCC-AF4A-4833902AB20B}"/>
              </a:ext>
            </a:extLst>
          </p:cNvPr>
          <p:cNvSpPr/>
          <p:nvPr/>
        </p:nvSpPr>
        <p:spPr>
          <a:xfrm>
            <a:off x="6555921" y="375557"/>
            <a:ext cx="2971800" cy="2081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Uvala </a:t>
            </a:r>
            <a:r>
              <a:rPr lang="hr-HR" dirty="0" err="1"/>
              <a:t>Lovreštica</a:t>
            </a:r>
            <a:r>
              <a:rPr lang="hr-HR" dirty="0"/>
              <a:t>- u blizini se nalazila crkva </a:t>
            </a:r>
            <a:r>
              <a:rPr lang="hr-HR" dirty="0" err="1"/>
              <a:t>Sv.Lovre</a:t>
            </a:r>
            <a:r>
              <a:rPr lang="hr-HR" dirty="0"/>
              <a:t>. Spominje je Istarski razvod, najvažniji glagoljski pisani dokument srednjovjekovne Istre, 13. st.</a:t>
            </a:r>
          </a:p>
        </p:txBody>
      </p:sp>
    </p:spTree>
    <p:extLst>
      <p:ext uri="{BB962C8B-B14F-4D97-AF65-F5344CB8AC3E}">
        <p14:creationId xmlns:p14="http://schemas.microsoft.com/office/powerpoint/2010/main" val="224653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FB553387-D995-40ED-A598-37A0F9EC1316}"/>
              </a:ext>
            </a:extLst>
          </p:cNvPr>
          <p:cNvSpPr txBox="1"/>
          <p:nvPr/>
        </p:nvSpPr>
        <p:spPr>
          <a:xfrm>
            <a:off x="257452" y="-59924"/>
            <a:ext cx="11443317" cy="45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50000"/>
              </a:lnSpc>
              <a:buFont typeface="+mj-lt"/>
              <a:buAutoNum type="arabicPeriod"/>
            </a:pPr>
            <a:endParaRPr lang="hr-HR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 algn="ctr">
              <a:lnSpc>
                <a:spcPct val="150000"/>
              </a:lnSpc>
              <a:buFont typeface="+mj-lt"/>
              <a:buAutoNum type="arabicPeriod"/>
            </a:pPr>
            <a:endParaRPr lang="hr-HR" sz="1400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 algn="ctr">
              <a:lnSpc>
                <a:spcPct val="150000"/>
              </a:lnSpc>
              <a:buFont typeface="+mj-lt"/>
              <a:buAutoNum type="arabicPeriod"/>
            </a:pPr>
            <a:endParaRPr lang="hr-HR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 algn="ctr">
              <a:lnSpc>
                <a:spcPct val="150000"/>
              </a:lnSpc>
              <a:buFont typeface="+mj-lt"/>
              <a:buAutoNum type="arabicPeriod"/>
            </a:pPr>
            <a:endParaRPr lang="hr-HR" sz="1400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hr-HR" sz="14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Raški zaljev- </a:t>
            </a:r>
            <a:r>
              <a:rPr lang="hr-HR" sz="1400" b="1" kern="5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iz Istarskog razvoda</a:t>
            </a:r>
            <a:endParaRPr lang="hr-HR" sz="1400" b="1" kern="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hr-HR" sz="14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     </a:t>
            </a:r>
            <a:r>
              <a:rPr lang="hr-HR" sz="1400" b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Kunfini</a:t>
            </a:r>
            <a:r>
              <a:rPr lang="hr-HR" sz="14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započinju na granicama Sutivanca, </a:t>
            </a:r>
            <a:r>
              <a:rPr lang="hr-HR" sz="1400" b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Šumbera</a:t>
            </a:r>
            <a:r>
              <a:rPr lang="hr-HR" sz="14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i </a:t>
            </a:r>
            <a:r>
              <a:rPr lang="hr-HR" sz="1400" b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Kočura</a:t>
            </a:r>
            <a:r>
              <a:rPr lang="hr-HR" sz="14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, rijeke Raše i Labina s Barbanom. </a:t>
            </a:r>
          </a:p>
          <a:p>
            <a:pPr algn="just">
              <a:lnSpc>
                <a:spcPct val="150000"/>
              </a:lnSpc>
            </a:pPr>
            <a:r>
              <a:rPr lang="hr-HR" sz="14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  " 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(...) A k Labinu od Raše i vrutak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vse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labinsko, i tako ravno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zdolu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do mora, kadi se staje Raša z morem. Od tu ravno po sredi mora kako rubi od vode Raši stoje, i tako ravno po sredi na kanton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crekve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S(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ve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)toga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Lovrenca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v Dragi. Na ta kanton se staju dva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termena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od razvod;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barbanski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i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rakaljski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,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crikva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rakaljska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; on pol mora k Labinu jest labinsko, a ta drugi pol mora k Barbanu jest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barbansko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I ka kol stran bi, Labina ali Barbana,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prek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teh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termeni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na mori ribe lovili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prez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dopušćenja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jedne ali druge strani,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va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dne ali v noći, ona stran zapada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prez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vsake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milosti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pene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g(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ospo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)d(i)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nu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marak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5. </a:t>
            </a:r>
            <a:endParaRPr lang="hr-HR" sz="1400" b="1" kern="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 </a:t>
            </a:r>
            <a:endParaRPr lang="hr-HR" sz="1400" b="1" kern="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I tako se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ondi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obi strani sjediniše i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kuntentaše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i rekoše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daa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se i sada tako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meju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njimi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uzdrži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pez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vsake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zmutnje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I tako g(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ospo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)d(i)n knez i g(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ospo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)d(i)n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markez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i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vsa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gospoda kada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slišali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jesu ta njih razgovor i da se tu sjediniše, ta list prepisavši potvrdiše, i komunu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barbanskomu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ga povratiše, i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vse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tako o(n)di potvrdiše kako je od </a:t>
            </a:r>
            <a:r>
              <a:rPr lang="hr-HR" sz="1400" b="1" i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stareh</a:t>
            </a:r>
            <a:r>
              <a:rPr lang="hr-HR" sz="1400" b="1" i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prišlo</a:t>
            </a:r>
            <a:r>
              <a:rPr lang="hr-HR" sz="14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66237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9DB91E9F-037B-492F-8426-5199A134F358}"/>
              </a:ext>
            </a:extLst>
          </p:cNvPr>
          <p:cNvSpPr txBox="1"/>
          <p:nvPr/>
        </p:nvSpPr>
        <p:spPr>
          <a:xfrm>
            <a:off x="71021" y="1005260"/>
            <a:ext cx="1126576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hr-HR" b="1" kern="5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Istarski razvod - </a:t>
            </a:r>
            <a:r>
              <a:rPr lang="hr-HR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objašnjenja:</a:t>
            </a:r>
          </a:p>
          <a:p>
            <a:pPr algn="just">
              <a:lnSpc>
                <a:spcPct val="150000"/>
              </a:lnSpc>
            </a:pPr>
            <a:r>
              <a:rPr lang="hr-HR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    Zanimljivo je dogovorena granica ravno posred mora "kako rubi vode Raši stoje.." i tako po sredini do crkve sv. </a:t>
            </a:r>
            <a:r>
              <a:rPr lang="hr-HR" sz="1800" b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Lovrenca</a:t>
            </a:r>
            <a:r>
              <a:rPr lang="hr-HR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Ako bi se dogodilo da bi </a:t>
            </a:r>
            <a:r>
              <a:rPr lang="hr-HR" sz="1800" b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barbanska</a:t>
            </a:r>
            <a:r>
              <a:rPr lang="hr-HR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ili labinska strana, bez dopuštenja lovili ribu preko te granice, danju ili noću, jedna ili druga strana morat će platiti 5 maraka. Marka je mjera za težinu, ali i novac u upotrebi u Istri.</a:t>
            </a:r>
          </a:p>
          <a:p>
            <a:pPr algn="just">
              <a:lnSpc>
                <a:spcPct val="150000"/>
              </a:lnSpc>
            </a:pPr>
            <a:r>
              <a:rPr lang="hr-HR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Crkva sv. </a:t>
            </a:r>
            <a:r>
              <a:rPr lang="hr-HR" sz="1800" b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Lovrenca</a:t>
            </a:r>
            <a:r>
              <a:rPr lang="hr-HR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u Dragi nalazila se u uvali </a:t>
            </a:r>
            <a:r>
              <a:rPr lang="hr-HR" sz="1800" b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Lovrešćica</a:t>
            </a:r>
            <a:r>
              <a:rPr lang="hr-HR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; u uvalu je utjecao potok Klen i tu je bila međa </a:t>
            </a:r>
            <a:r>
              <a:rPr lang="hr-HR" sz="1800" b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barbanska</a:t>
            </a:r>
            <a:r>
              <a:rPr lang="hr-HR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i </a:t>
            </a:r>
            <a:r>
              <a:rPr lang="hr-HR" sz="1800" b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rakljanska</a:t>
            </a:r>
            <a:r>
              <a:rPr lang="hr-HR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( Crkva sv. Lovre danas se nalazi na labinskoj strani, u istoimenom mjestu Sv. </a:t>
            </a:r>
            <a:r>
              <a:rPr lang="hr-HR" sz="1800" b="1" kern="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Lovreč</a:t>
            </a:r>
            <a:r>
              <a:rPr lang="hr-HR" sz="1800" b="1" kern="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Labinski).</a:t>
            </a:r>
          </a:p>
          <a:p>
            <a:endParaRPr lang="hr-HR" sz="12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10242" name="Picture 2" descr="Stolnjak">
            <a:extLst>
              <a:ext uri="{FF2B5EF4-FFF2-40B4-BE49-F238E27FC236}">
                <a16:creationId xmlns:a16="http://schemas.microsoft.com/office/drawing/2014/main" id="{B2F43C99-5348-4824-8394-4D6A9A63E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4974" y="4190985"/>
            <a:ext cx="4289425" cy="2413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15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78E27E-48E0-4F13-9272-BC84473F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Ostaci mlinova podno gradine </a:t>
            </a:r>
            <a:r>
              <a:rPr lang="hr-HR"/>
              <a:t>šiljar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98437120-8710-45A9-B0B9-D014BC5408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261257"/>
            <a:ext cx="3824090" cy="4039281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C40E811A-6BA3-40E3-8A92-2AFF5930DC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813" y="187779"/>
            <a:ext cx="5547858" cy="4169909"/>
          </a:xfrm>
        </p:spPr>
      </p:pic>
    </p:spTree>
    <p:extLst>
      <p:ext uri="{BB962C8B-B14F-4D97-AF65-F5344CB8AC3E}">
        <p14:creationId xmlns:p14="http://schemas.microsoft.com/office/powerpoint/2010/main" val="2358397713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660</TotalTime>
  <Words>965</Words>
  <Application>Microsoft Macintosh PowerPoint</Application>
  <PresentationFormat>Widescreen</PresentationFormat>
  <Paragraphs>112</Paragraphs>
  <Slides>44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Arial Narrow</vt:lpstr>
      <vt:lpstr>Calibri</vt:lpstr>
      <vt:lpstr>Century Gothic</vt:lpstr>
      <vt:lpstr>Times New Roman</vt:lpstr>
      <vt:lpstr>Wingdings 3</vt:lpstr>
      <vt:lpstr>Isječak</vt:lpstr>
      <vt:lpstr>Acrobat Document</vt:lpstr>
      <vt:lpstr>PowerPoint Presentation</vt:lpstr>
      <vt:lpstr>Institucionalizacija zavičajne nastave u istarskoj županiji</vt:lpstr>
      <vt:lpstr>ISTRAŽILI SMO KOJIM PUTEVIMA do blaza?</vt:lpstr>
      <vt:lpstr>PowerPoint Presentation</vt:lpstr>
      <vt:lpstr>Povijesni izvori: materijalni tragovi</vt:lpstr>
      <vt:lpstr>Povijesni izvor : pisani zapisi u istarskom razvodu</vt:lpstr>
      <vt:lpstr>PowerPoint Presentation</vt:lpstr>
      <vt:lpstr>PowerPoint Presentation</vt:lpstr>
      <vt:lpstr>Ostaci mlinova podno gradine šiljar</vt:lpstr>
      <vt:lpstr>Barban, grafit s jedrenjakom, XV. st.</vt:lpstr>
      <vt:lpstr>Povijesni izvori:  stari zemljovidi ovog područja</vt:lpstr>
      <vt:lpstr>Legenda o kruni kralja tomislava</vt:lpstr>
      <vt:lpstr>LEGENDA O KRUNI KRALJA TOMISLAVA</vt:lpstr>
      <vt:lpstr>ZAVIČAJNI RJEČNIK</vt:lpstr>
      <vt:lpstr>Razglednice – 2. razred</vt:lpstr>
      <vt:lpstr>PowerPoint Presentation</vt:lpstr>
      <vt:lpstr>PowerPoint Presentation</vt:lpstr>
      <vt:lpstr>Radovi učenika 4. razreda</vt:lpstr>
      <vt:lpstr>Gradina šiljar, prapovijesno naselje kako ga vide učENICI 5. razreda</vt:lpstr>
      <vt:lpstr>brošura</vt:lpstr>
      <vt:lpstr>Radovi učeničke zadruge </vt:lpstr>
      <vt:lpstr>STRANIČNICI</vt:lpstr>
      <vt:lpstr>akrostih</vt:lpstr>
      <vt:lpstr>stripovi</vt:lpstr>
      <vt:lpstr>Digitalni plakati</vt:lpstr>
      <vt:lpstr>Herbarij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Digitalna igra</vt:lpstr>
      <vt:lpstr>PowerPoint Presentation</vt:lpstr>
      <vt:lpstr>PowerPoint Presentation</vt:lpstr>
      <vt:lpstr>PowerPoint Presentation</vt:lpstr>
      <vt:lpstr>PowerPoint Presentation</vt:lpstr>
      <vt:lpstr>POTENCIJALNE OPASNOSTI</vt:lpstr>
      <vt:lpstr>Izlijevanje rijeke raše – poplave, naplavine, nanosi…</vt:lpstr>
      <vt:lpstr>Ljudski faktor: havarije, ispusti luke trget, devastacija…</vt:lpstr>
      <vt:lpstr>Mlin prije i poslije oštećenja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Ucenik</dc:creator>
  <cp:lastModifiedBy>Microsoft Office User</cp:lastModifiedBy>
  <cp:revision>67</cp:revision>
  <dcterms:created xsi:type="dcterms:W3CDTF">2025-03-23T11:50:44Z</dcterms:created>
  <dcterms:modified xsi:type="dcterms:W3CDTF">2025-05-14T08:51:49Z</dcterms:modified>
</cp:coreProperties>
</file>