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69" r:id="rId3"/>
    <p:sldId id="268" r:id="rId4"/>
    <p:sldId id="259" r:id="rId5"/>
    <p:sldId id="260" r:id="rId6"/>
    <p:sldId id="272" r:id="rId7"/>
    <p:sldId id="258" r:id="rId8"/>
    <p:sldId id="273" r:id="rId9"/>
    <p:sldId id="265" r:id="rId10"/>
    <p:sldId id="286" r:id="rId11"/>
    <p:sldId id="274" r:id="rId12"/>
    <p:sldId id="275" r:id="rId13"/>
    <p:sldId id="276" r:id="rId14"/>
    <p:sldId id="277" r:id="rId15"/>
    <p:sldId id="278" r:id="rId16"/>
    <p:sldId id="270" r:id="rId17"/>
    <p:sldId id="279" r:id="rId18"/>
    <p:sldId id="280" r:id="rId19"/>
    <p:sldId id="281" r:id="rId20"/>
    <p:sldId id="282" r:id="rId21"/>
    <p:sldId id="283" r:id="rId22"/>
    <p:sldId id="271" r:id="rId23"/>
    <p:sldId id="284" r:id="rId24"/>
    <p:sldId id="267" r:id="rId25"/>
    <p:sldId id="287" r:id="rId26"/>
    <p:sldId id="288" r:id="rId27"/>
    <p:sldId id="285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5226" autoAdjust="0"/>
  </p:normalViewPr>
  <p:slideViewPr>
    <p:cSldViewPr snapToGrid="0">
      <p:cViewPr varScale="1">
        <p:scale>
          <a:sx n="128" d="100"/>
          <a:sy n="128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5696-CD55-4387-974B-D2973487BD8C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58D7A-D2E1-4BE2-A2B2-406AEDF0D8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09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624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92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77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675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98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08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494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900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97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75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297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25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8204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475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231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110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708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083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6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08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08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81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09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3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63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91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58D7A-D2E1-4BE2-A2B2-406AEDF0D81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2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81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56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56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70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48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01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9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7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1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2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20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18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486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85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3E54C0-ACD5-44EF-A35A-DD81817593B7}" type="datetimeFigureOut">
              <a:rPr lang="hr-HR" smtClean="0"/>
              <a:t>07.05.2026.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90AF9D-A880-44B2-833F-7CFB32DDE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706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z-barban.hr/wp-content/uploads/2024/06/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69872A-6C8B-486B-BA0B-005084EFF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0392CD-4D50-4A7A-98E3-D2849F09C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323" y="4637519"/>
            <a:ext cx="9144000" cy="1429878"/>
          </a:xfrm>
        </p:spPr>
        <p:txBody>
          <a:bodyPr>
            <a:normAutofit/>
          </a:bodyPr>
          <a:lstStyle/>
          <a:p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Institucionalizacija zavičajne nastave u Istarskoj županiji</a:t>
            </a:r>
          </a:p>
          <a:p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 Jure Filipovića Barban</a:t>
            </a:r>
          </a:p>
          <a:p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Školska godina 2025./2026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EF4567-B6CD-44E4-97AE-B63421D9C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943" y="539015"/>
            <a:ext cx="4183380" cy="33880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9392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606EC-A5C0-4337-9444-A90C46E9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96" y="1147665"/>
            <a:ext cx="4177037" cy="998376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Projektni dan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CD82F2-A58A-4CC9-9690-8A6C3B953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96" y="2455333"/>
            <a:ext cx="7732001" cy="1947333"/>
          </a:xfrm>
        </p:spPr>
        <p:txBody>
          <a:bodyPr>
            <a:no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travnja 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2026. - školski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i Trka za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barbanskom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Gradišću</a:t>
            </a:r>
          </a:p>
        </p:txBody>
      </p:sp>
    </p:spTree>
    <p:extLst>
      <p:ext uri="{BB962C8B-B14F-4D97-AF65-F5344CB8AC3E}">
        <p14:creationId xmlns:p14="http://schemas.microsoft.com/office/powerpoint/2010/main" val="362635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80ABEF1-6CA0-45C9-BD86-C4C4F60E6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300" y="651951"/>
            <a:ext cx="4503323" cy="555409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3368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9C3CCF0-6FA5-42EF-B49D-009435211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136" y="421623"/>
            <a:ext cx="6838416" cy="570859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048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189821-7EF7-474E-83EC-71CF452212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149" y="500514"/>
            <a:ext cx="6797108" cy="54207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C80A0B55-C210-4ED4-BB60-C5BEB90F49E9}"/>
              </a:ext>
            </a:extLst>
          </p:cNvPr>
          <p:cNvSpPr/>
          <p:nvPr/>
        </p:nvSpPr>
        <p:spPr>
          <a:xfrm>
            <a:off x="552864" y="2062066"/>
            <a:ext cx="1667821" cy="1994885"/>
          </a:xfrm>
          <a:prstGeom prst="ellipse">
            <a:avLst/>
          </a:prstGeom>
          <a:solidFill>
            <a:schemeClr val="accent1">
              <a:alpha val="97000"/>
            </a:schemeClr>
          </a:solid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Plakat učenika</a:t>
            </a:r>
          </a:p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razreda</a:t>
            </a:r>
          </a:p>
        </p:txBody>
      </p:sp>
    </p:spTree>
    <p:extLst>
      <p:ext uri="{BB962C8B-B14F-4D97-AF65-F5344CB8AC3E}">
        <p14:creationId xmlns:p14="http://schemas.microsoft.com/office/powerpoint/2010/main" val="219889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C737AA13-17BE-42E0-B8B0-D8E0FCB874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5" y="1898887"/>
            <a:ext cx="3231548" cy="42266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83CEC27-175A-484B-9E82-8FDDC551B4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837" y="340675"/>
            <a:ext cx="3772428" cy="43130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ACB39627-FAF3-4657-B1D5-4FADC64C3FA6}"/>
              </a:ext>
            </a:extLst>
          </p:cNvPr>
          <p:cNvSpPr/>
          <p:nvPr/>
        </p:nvSpPr>
        <p:spPr>
          <a:xfrm>
            <a:off x="3924689" y="2196193"/>
            <a:ext cx="2494772" cy="1625859"/>
          </a:xfrm>
          <a:prstGeom prst="ellipse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Dječja</a:t>
            </a:r>
          </a:p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Trka za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na Gradišću, Barban</a:t>
            </a:r>
          </a:p>
        </p:txBody>
      </p:sp>
    </p:spTree>
    <p:extLst>
      <p:ext uri="{BB962C8B-B14F-4D97-AF65-F5344CB8AC3E}">
        <p14:creationId xmlns:p14="http://schemas.microsoft.com/office/powerpoint/2010/main" val="95368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2AC8A38-9B9A-4DB4-9629-6998EBD594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83" y="517848"/>
            <a:ext cx="7508033" cy="56310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1413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DF95E9F-8E12-4414-AF6C-029B0F0249B9}"/>
              </a:ext>
            </a:extLst>
          </p:cNvPr>
          <p:cNvSpPr txBox="1"/>
          <p:nvPr/>
        </p:nvSpPr>
        <p:spPr>
          <a:xfrm>
            <a:off x="357381" y="572727"/>
            <a:ext cx="8786618" cy="534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ponosno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veliku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lutku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nošnji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Predstavljamo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zvizdu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našega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zavičaja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njezino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 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Šjora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Tradicija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Ona ne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Instagram,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narodnu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nošnju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onaj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poznati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tri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balotice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 se u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našem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ponosno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stoljećima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energično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veliku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lutku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haljini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 s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stiže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Moderna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Ona je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ubučena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kotulu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mobitele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pizzu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pogledajte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joj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uši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Miss Moderna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kotule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gambijivaju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in.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učenici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piskutavim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glasovima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lutki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„A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ponosno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male </a:t>
            </a: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lutke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„Ovo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Mini-Dive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drugačija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kotulu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kolora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ciklame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frizuru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treća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luštri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Pule!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bi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njin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modni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kreatori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Pariza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zavidili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!“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zajedničku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...“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Učenik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„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Puštite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da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pogodim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nose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barbanski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?“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b="1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</a:t>
            </a:r>
            <a:r>
              <a:rPr lang="en-US" b="1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je!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jači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svakega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ljepila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on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spaja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tradiciju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moderno</a:t>
            </a:r>
            <a:r>
              <a:rPr lang="en-US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obzira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nosiš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barbansku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nošnju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kotulu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tri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balotice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uhu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od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barbanska</a:t>
            </a:r>
            <a:r>
              <a:rPr lang="en-US" kern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kraljica</a:t>
            </a:r>
            <a:r>
              <a:rPr lang="en-US" kern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zajedno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Ljudi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hote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viditi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kadi je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najden,i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zemlje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zvađen</a:t>
            </a:r>
            <a:r>
              <a:rPr lang="en-US" b="1" kern="1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r-HR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1D06A2F8-D510-4BC7-957E-E94BB6F116B1}"/>
              </a:ext>
            </a:extLst>
          </p:cNvPr>
          <p:cNvSpPr/>
          <p:nvPr/>
        </p:nvSpPr>
        <p:spPr>
          <a:xfrm>
            <a:off x="9301701" y="419496"/>
            <a:ext cx="2616893" cy="2646948"/>
          </a:xfrm>
          <a:prstGeom prst="ellipse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Dramska igra učenika 3. razreda</a:t>
            </a:r>
          </a:p>
        </p:txBody>
      </p:sp>
    </p:spTree>
    <p:extLst>
      <p:ext uri="{BB962C8B-B14F-4D97-AF65-F5344CB8AC3E}">
        <p14:creationId xmlns:p14="http://schemas.microsoft.com/office/powerpoint/2010/main" val="130360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11DFAD4-7D8C-4D59-A30C-7CD1933587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209" y="494004"/>
            <a:ext cx="4220158" cy="56268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1037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ACBDAE-0DE8-478A-831E-BC27374C9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420" y="576165"/>
            <a:ext cx="7368073" cy="55260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721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46BFA0-C0C7-4730-9944-4ECE961FFE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7" y="615644"/>
            <a:ext cx="5725347" cy="56267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4B0BB301-100F-4B3D-96A6-34EE176A94E6}"/>
              </a:ext>
            </a:extLst>
          </p:cNvPr>
          <p:cNvSpPr/>
          <p:nvPr/>
        </p:nvSpPr>
        <p:spPr>
          <a:xfrm>
            <a:off x="7777801" y="2497363"/>
            <a:ext cx="1857676" cy="2002055"/>
          </a:xfrm>
          <a:prstGeom prst="roundRect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Učenici</a:t>
            </a:r>
          </a:p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razreda izvode pjesmu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8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46AF7-7E56-46BA-9648-A45B9A71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Ciljevi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16DD5B-4DBF-4393-82AE-494448D7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26128"/>
            <a:ext cx="10040014" cy="444771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ovoj školskoj godini tema zavičajne nastave naše škole je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Barbanski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Ovom osebujnom temom planiramo upoznati učenike, djelatnike i širu zajednicu s autohtonim nalazom,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barbanskom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naušnicom nazvanom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kroz raznolika povijesna i književna istraživanja. Uključit će se svi razredi kroz redovnu nastavu, izbornu nastavu,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izvanastavne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aktivnosti te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izvanučionički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oblik rada. Učenici će istražiti porijeklo i starost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barbanskog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vrijeme i mjesto nastanka i predstavit će je kao kulturno dobro - dio starohrvatske narodne nošnje stanovnika drevnog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barbanskog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Gradišća.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Trojagodna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naušnica iz Barbana izuzetan je i rijedak nalaz u Istri, a stilski se oslanja na stariji nakit iz starohrvatskog groblja u Žminju. Učenici će izrađivati predmete od različitih materijala i sudjelovati u radionicama ( kuhanja, heklanja, izradi lutki i nakita, sportska trka za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rančin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poezija/proza). Radit će u digitalnim alatima i objavljivati radove u tiskanim materijalima.  Svoje uratke prezentirat će na Projektnom danu u travnju na lokalitetu pronalaska,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barbanskom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Gradišću. Sudjelovat će u projektnom danu i sve urađeno predstaviti na Festivalu zavičajnosti u svibnju 2026. godine.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40185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1D2D4CC-E3A9-4D24-9AB8-579A51DCC8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975" y="653142"/>
            <a:ext cx="6966857" cy="52251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6654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3F2E74-85B7-4120-8D02-B10D902C5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94" y="724571"/>
            <a:ext cx="7211810" cy="54088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277320D2-F312-4C95-B487-A3D8C3F0AA13}"/>
              </a:ext>
            </a:extLst>
          </p:cNvPr>
          <p:cNvSpPr/>
          <p:nvPr/>
        </p:nvSpPr>
        <p:spPr>
          <a:xfrm>
            <a:off x="8332238" y="2470747"/>
            <a:ext cx="2785990" cy="1328286"/>
          </a:xfrm>
          <a:prstGeom prst="ellipse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Pripovijedanje u tehnici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kamišibaj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4251AD1-FB8E-4319-9AD5-1EF0937F90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21" y="539388"/>
            <a:ext cx="4994212" cy="57792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F006AE31-B251-47C1-86DC-FE03F7DB2BBE}"/>
              </a:ext>
            </a:extLst>
          </p:cNvPr>
          <p:cNvSpPr/>
          <p:nvPr/>
        </p:nvSpPr>
        <p:spPr>
          <a:xfrm>
            <a:off x="6546592" y="2640562"/>
            <a:ext cx="3077935" cy="1745991"/>
          </a:xfrm>
          <a:prstGeom prst="rect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Učenički radovi: dodatna engleskog jezika, učenička zadruga, povijesna grupa…</a:t>
            </a:r>
          </a:p>
        </p:txBody>
      </p:sp>
    </p:spTree>
    <p:extLst>
      <p:ext uri="{BB962C8B-B14F-4D97-AF65-F5344CB8AC3E}">
        <p14:creationId xmlns:p14="http://schemas.microsoft.com/office/powerpoint/2010/main" val="264114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D30B2-9D98-4EAB-A4E3-8B51E185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5309117"/>
            <a:ext cx="7408228" cy="117980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ranÇin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grupa talijanskog jezika</a:t>
            </a:r>
          </a:p>
        </p:txBody>
      </p:sp>
      <p:sp>
        <p:nvSpPr>
          <p:cNvPr id="3" name="Svitak: okomito 2">
            <a:extLst>
              <a:ext uri="{FF2B5EF4-FFF2-40B4-BE49-F238E27FC236}">
                <a16:creationId xmlns:a16="http://schemas.microsoft.com/office/drawing/2014/main" id="{45A2F7AF-3839-437E-B737-1C4242F8E62D}"/>
              </a:ext>
            </a:extLst>
          </p:cNvPr>
          <p:cNvSpPr/>
          <p:nvPr/>
        </p:nvSpPr>
        <p:spPr>
          <a:xfrm>
            <a:off x="3004270" y="369080"/>
            <a:ext cx="4882896" cy="47365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nostra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gioiello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istriano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 è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Gradina,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fortezza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ritrovato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popolo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Barbana da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sempre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portato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Fatto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d’argento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splendente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portan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regine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 la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Pola,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l’originale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puoi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ammirare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replica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artigianale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puoi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comprare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Siamo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fieri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tesoro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rançin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confin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6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13C572C-201C-4825-9A34-BF693E42E3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811" y="2183363"/>
            <a:ext cx="3231489" cy="33671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9B1BCE13-904B-4658-B965-CF5881E80037}"/>
              </a:ext>
            </a:extLst>
          </p:cNvPr>
          <p:cNvSpPr/>
          <p:nvPr/>
        </p:nvSpPr>
        <p:spPr>
          <a:xfrm>
            <a:off x="6096000" y="274086"/>
            <a:ext cx="3628442" cy="1469572"/>
          </a:xfrm>
          <a:prstGeom prst="ellipse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Školski zbor autor glazbe i stihova pjesme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90732-B352-460D-8AC2-C8C3E4B928BC}"/>
              </a:ext>
            </a:extLst>
          </p:cNvPr>
          <p:cNvSpPr txBox="1"/>
          <p:nvPr/>
        </p:nvSpPr>
        <p:spPr>
          <a:xfrm>
            <a:off x="298579" y="186084"/>
            <a:ext cx="2584580" cy="696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BARBANSKI RANČIN</a:t>
            </a:r>
            <a:endParaRPr lang="hr-HR" sz="16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BARBAN JE MISTO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KEGA SVI POZNAJU.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TRKA NA VITICU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POZNATA JE U TEN KRAJU.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MLADIĆ JAŠE KONJA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SVOJU MLADU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BI LJUBAV NJOJ KAZA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VITICU PRIKURA.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JEDAN DVA,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OPSA SA,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TRAJNA NINA NINE NAJ.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 ĆU TI RANČIN,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LIPA MOJA MALA,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STAVIT POD KUŠIN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BIŠ LAGLJE SPALA.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 ĆEŠ ZA ME POJ,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LIPA MOJA MALA,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VAJK ĆU BITI TVOJ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PELJAT TE DO OLATARA.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E2433-F71C-4F27-8867-BE59DCC2C2CE}"/>
              </a:ext>
            </a:extLst>
          </p:cNvPr>
          <p:cNvSpPr txBox="1"/>
          <p:nvPr/>
        </p:nvSpPr>
        <p:spPr>
          <a:xfrm>
            <a:off x="3366695" y="186084"/>
            <a:ext cx="2584580" cy="696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400" i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BARBANSKOJ PLACI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LJUBAV SAD NE SPI,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SPOD VELIKIH VRATI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VITICA SE BLIŠTI.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ROŽENICA SVIRI,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BALUN ĆE ZATANCAT.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 ĆE CILI BARBAN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NJIMA ZAKANTAT.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JEDAN, DVA,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OPSA SA,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 ĆEŠ MALA BIT MOJA.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 ĆU TI RANČIN,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LIPA MOJA MALA,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STAVIT POD KUŠIN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BIŠ LAGLJE SPALA.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 ĆEŠ ZA ME POJ,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LIPA MOJA MALA,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VAJK ĆU BITI TVOJ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PELJAT TE DO OLTARA.</a:t>
            </a:r>
            <a:endParaRPr lang="hr-HR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98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AD207C-DA65-4675-B725-2566217C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 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radionica izrade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slanog tijesta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BB1B73C-D303-4EB0-8C75-E179214D59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320266"/>
            <a:ext cx="2451995" cy="3687212"/>
          </a:xfrm>
          <a:effectLst>
            <a:softEdge rad="63500"/>
          </a:effectLst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F381AFB-8E94-40AE-BB14-6B09626EC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882" y="344339"/>
            <a:ext cx="2727650" cy="3636867"/>
          </a:xfrm>
          <a:effectLst>
            <a:softEdge rad="63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0B64E5B-59CC-48DC-BD9C-44225C155D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197" y="344339"/>
            <a:ext cx="3130651" cy="36850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3513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2722403-F7E7-46BD-B15A-5C0475F898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08" y="746056"/>
            <a:ext cx="3018311" cy="53658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A795A9A-34CB-4A20-99FE-D8FB29DD9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79" y="811370"/>
            <a:ext cx="3525545" cy="53658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0520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6B1A19D-E063-467B-8674-1706744F34AF}"/>
              </a:ext>
            </a:extLst>
          </p:cNvPr>
          <p:cNvSpPr txBox="1"/>
          <p:nvPr/>
        </p:nvSpPr>
        <p:spPr>
          <a:xfrm>
            <a:off x="542560" y="868883"/>
            <a:ext cx="8732068" cy="577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hr-HR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Rančini</a:t>
            </a: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nisu samo ukras; one su komadić povijesti koji nosite sa sobom. Kroz stoljeća, one su u folkloru simbolizirale status, pripadnost i zaštitu, a danas služe kao most koji povezuje bogatu tradiciju s modernim stilom.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hr-HR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Čuvarice tradicije i identiteta</a:t>
            </a:r>
            <a:endParaRPr lang="hr-HR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prošlosti su naušnice bile neizostavan dio narodne nošnje. One su pričale priču o kraju iz kojeg osoba dolazi.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prošlosti prema budućnosti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Danas, birajući takve naušnice kao suvenir, mi čuvamo stare zanate od zaborava. One više nisu rezervirane samo za svečane prilike ili folklorne nastupe; one postaju moderan modni detalj koji može biti i od recikliranog materijala, a noseći ih postajemo dio tradicije koja će se kroz nove generacije prenositi u budućnost.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Noseći ih, postajete hodajući ambasador kulture, dajući starim simbolima novi život u današnjem svijetu.</a:t>
            </a:r>
            <a:r>
              <a:rPr lang="hr-H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Dakle, </a:t>
            </a:r>
            <a:r>
              <a:rPr lang="hr-HR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rančini</a:t>
            </a: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nisu samo ukras; one su komadić povijesti koji nosite sa sobom. Kroz stoljeća, one su u folkloru simbolizirale status, pripadnost i zaštitu, a danas služe kao most koji povezuje bogatu tradiciju s modernim stilom.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Povezivanje tradicije i suvremenosti nije samo kopiranje prošlosti, već njezino "prevođenje" na jezik koji razumijemo danas. To je proces u kojem stari simboli dobivaju novu svrhu, a da pritom ne gube svoju dušu.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hr-HR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Svaki komad nakita trebao bi dolaziti s kratkom pričom o svom porijeklu. Ljudi danas ne kupuju samo predmet, već značenje i emociju koja stoji iza njega. Nadamo se da smo Vam ovim zanimljivim projektom to i prenijeli!</a:t>
            </a:r>
            <a:endParaRPr lang="hr-HR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CAA2BF0-F02C-47D1-BA17-4EC6CD7AE7AF}"/>
              </a:ext>
            </a:extLst>
          </p:cNvPr>
          <p:cNvSpPr txBox="1"/>
          <p:nvPr/>
        </p:nvSpPr>
        <p:spPr>
          <a:xfrm>
            <a:off x="4049756" y="215742"/>
            <a:ext cx="151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3385482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30C65EA-41CA-48A0-8A04-3D9DC403B1A6}"/>
              </a:ext>
            </a:extLst>
          </p:cNvPr>
          <p:cNvSpPr txBox="1"/>
          <p:nvPr/>
        </p:nvSpPr>
        <p:spPr>
          <a:xfrm>
            <a:off x="5376266" y="3120648"/>
            <a:ext cx="259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Kažun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vrtlu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uhu.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CCAEDA-2B83-4C7C-86D8-CC3CD98239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573" y="714430"/>
            <a:ext cx="3405320" cy="54291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3463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B58AD-D314-45CC-89E5-7E98941A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469139"/>
            <a:ext cx="8534400" cy="978516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POVIJESNI PODATCI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C2FD3A-4463-4163-A7DE-DB61D9D4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92837"/>
            <a:ext cx="9258778" cy="480084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naušnica nađena vjerojatno kod grobljanske crkve sv. Križa nije bogato urešena, dekorativno je jednostavna i možda zato predstavlja kronološki ili stilski raniju varijantu. Ona je skromnija, ali ipak srebrna i pozlatom dostojanstvena, svakako primjerena vremenu i prostoru kada ju je svakodnevno nosila ponosna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Barbanka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jednostavnijim ili kićenim oblicima, postale su dio običaja i mode kao višestoljetni, neizostavni i nasljedni ures ženske nošnje.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Stoga se naušnica iz Barbana može smjestiti na sam početak ili tijekom duljeg razdoblja. Vrijeme je to nakon preobrazbe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Gočanske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županije, posebno u rano vrijeme izdvojene – samouprave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županije, doba Istarske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markgrofovije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vladavine njemačkih feudalaca u 11. stoljeću. Realna 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datacija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nešto kasnije, u vrijeme Pazinske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knežije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nastajanja latinsko-njemačko-hrvatskog Istarskog razvoda ( zbirka spisa o razgraničenju komuna, ali i posjeda akvilejskog patrijarha, goričkog grofa i Venecije) te u vrijeme snažnog pritiska pulskih plemića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Castropola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barbanski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kaštel. U slučaju da je ova naušnica stvarno nalaz iz groba, manje je vjerojatna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datacija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doba vladavine Habsburgovaca nakon 1375.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89048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E59BE5-070D-46AE-9422-0DC0851F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12" y="1284172"/>
            <a:ext cx="9076197" cy="3136908"/>
          </a:xfrm>
        </p:spPr>
        <p:txBody>
          <a:bodyPr>
            <a:noAutofit/>
          </a:bodyPr>
          <a:lstStyle/>
          <a:p>
            <a:pPr fontAlgn="base"/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Jeste li znali?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Uoči „ 47. Trke na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prstenac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u suradnji sa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Zlatarnom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David   „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Barbanski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poklonjen je prvoj dami Sanji Musić Milanović.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„Iznimno nam je drago da je gđa. Sanja Musić Milanović prepoznala vrijednost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Barbanskih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rančina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te je odlučila ovaj predivan tradicionalni naručiti i pokloniti </a:t>
            </a:r>
            <a:r>
              <a:rPr lang="hr-H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španjolskoj kraljici </a:t>
            </a:r>
            <a:r>
              <a:rPr lang="hr-HR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Letiziji</a:t>
            </a:r>
            <a:r>
              <a:rPr lang="hr-H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na taj način je cijeli svijet čuo za naše predivne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Barbanske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rančine</a:t>
            </a: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koji sada krase mnoge žene diljem Hrvatske a nadamo se i šire. ”</a:t>
            </a:r>
            <a:endParaRPr lang="hr-H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br>
              <a:rPr lang="hr-HR" b="0" i="0" u="none" strike="noStrike" dirty="0">
                <a:solidFill>
                  <a:srgbClr val="1F23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rbanski rančin - TZO Barban">
            <a:extLst>
              <a:ext uri="{FF2B5EF4-FFF2-40B4-BE49-F238E27FC236}">
                <a16:creationId xmlns:a16="http://schemas.microsoft.com/office/drawing/2014/main" id="{A0318CA3-4C29-4B9E-AC03-6706A9EC16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44" y="3534139"/>
            <a:ext cx="3631603" cy="28270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6FF2423-FA66-45A5-9D06-0CD2FD8036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9367" y="318569"/>
            <a:ext cx="4933950" cy="27753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F294E-1408-4641-BE8A-2B229A2CD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36" y="318569"/>
            <a:ext cx="4251960" cy="60426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748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82A6F5-0F1A-4DC0-B425-782A8355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38" y="4842587"/>
            <a:ext cx="7666686" cy="1416094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su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započele učenice</a:t>
            </a:r>
            <a:b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razreda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7D1D3EE-88AB-498F-93B9-62D4EB8F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505" y="370892"/>
            <a:ext cx="6155960" cy="434340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262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9DE6CC-D887-4A8D-A519-C494AB56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060" y="3097764"/>
            <a:ext cx="4515394" cy="1393823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i veliki, svi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crtaju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rančin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FB6264-B92B-42F9-ADB2-A8F82551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71" y="-449981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0" i="0" dirty="0">
                <a:solidFill>
                  <a:srgbClr val="3745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Zaštićena je upisom u Registar kulturnih dobara Republike Hrvatske, a njeni se primjerci čuvaju u Arheološkom muzeju Istre u Puli.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https://tz-barban.hr/istrazi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/barbanski-rancin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F571F8-2C25-4B79-A10D-0912CD52C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71" y="2313992"/>
            <a:ext cx="5135729" cy="33590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1179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089FBA-0117-453A-BD59-50CA28CA1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82" y="345233"/>
            <a:ext cx="4337191" cy="6018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0A01FA71-C9C4-41AF-86D8-A0A17FF09B0A}"/>
              </a:ext>
            </a:extLst>
          </p:cNvPr>
          <p:cNvSpPr/>
          <p:nvPr/>
        </p:nvSpPr>
        <p:spPr>
          <a:xfrm>
            <a:off x="1175657" y="1662015"/>
            <a:ext cx="2326821" cy="3012622"/>
          </a:xfrm>
          <a:prstGeom prst="ellipse">
            <a:avLst/>
          </a:prstGeom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Rad učenika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dodatne nastave Engleskog jezika, 5. razred</a:t>
            </a:r>
          </a:p>
        </p:txBody>
      </p:sp>
    </p:spTree>
    <p:extLst>
      <p:ext uri="{BB962C8B-B14F-4D97-AF65-F5344CB8AC3E}">
        <p14:creationId xmlns:p14="http://schemas.microsoft.com/office/powerpoint/2010/main" val="283512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F43344-E9AF-4C0D-AE1A-9612EE0B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31" y="4580456"/>
            <a:ext cx="8618409" cy="1507067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Trka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za rančin - inačica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trke 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prstenac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pobjednice su učenice!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B813F9C-09FC-4D83-9254-845A42E54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901" y="492227"/>
            <a:ext cx="3066171" cy="4088229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2828815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324</TotalTime>
  <Words>1465</Words>
  <Application>Microsoft Macintosh PowerPoint</Application>
  <PresentationFormat>Widescreen</PresentationFormat>
  <Paragraphs>130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Century Gothic</vt:lpstr>
      <vt:lpstr>Times New Roman</vt:lpstr>
      <vt:lpstr>Wingdings 3</vt:lpstr>
      <vt:lpstr>Isječak</vt:lpstr>
      <vt:lpstr>Barbanski rančin</vt:lpstr>
      <vt:lpstr>Ciljevi projekta</vt:lpstr>
      <vt:lpstr>POVIJESNI PODATCI</vt:lpstr>
      <vt:lpstr>PowerPoint Presentation</vt:lpstr>
      <vt:lpstr>PowerPoint Presentation</vt:lpstr>
      <vt:lpstr>Projekt su započele učenice 5. razreda</vt:lpstr>
      <vt:lpstr>Mali i veliki, svi crtaju rančin</vt:lpstr>
      <vt:lpstr>PowerPoint Presentation</vt:lpstr>
      <vt:lpstr>Trka za rančin - inačica trke na prstenac, pobjednice su učenice!</vt:lpstr>
      <vt:lpstr>Projektni dan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ranÇin di barbana, grupa talijanskog jezika</vt:lpstr>
      <vt:lpstr>PowerPoint Presentation</vt:lpstr>
      <vt:lpstr>Produženi boravak - radionica izrade rančina od slanog tijesta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Barbanski rančin</dc:title>
  <dc:creator>Ucenik</dc:creator>
  <cp:lastModifiedBy>Microsoft Office User</cp:lastModifiedBy>
  <cp:revision>76</cp:revision>
  <dcterms:created xsi:type="dcterms:W3CDTF">2025-06-20T15:55:46Z</dcterms:created>
  <dcterms:modified xsi:type="dcterms:W3CDTF">2026-05-07T09:28:31Z</dcterms:modified>
</cp:coreProperties>
</file>