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7FF79-7D25-4B98-A0B7-EFD0BCE2B13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72C19-9A85-4337-8D38-FD21C20B1E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2167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C01542-7B2F-470F-B514-C77A0C02B7E3}" type="slidenum">
              <a:rPr lang="hr-HR" altLang="sr-Latn-RS"/>
              <a:pPr/>
              <a:t>9</a:t>
            </a:fld>
            <a:endParaRPr lang="hr-HR" altLang="sr-Latn-RS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459021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BE18C4-846B-414D-8BB3-E562D6483834}" type="slidenum">
              <a:rPr lang="hr-HR" altLang="sr-Latn-RS"/>
              <a:pPr/>
              <a:t>10</a:t>
            </a:fld>
            <a:endParaRPr lang="hr-HR" altLang="sr-Latn-RS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362251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C456F8-01B5-4864-B266-1815677E95C2}" type="slidenum">
              <a:rPr lang="hr-HR" altLang="sr-Latn-RS"/>
              <a:pPr/>
              <a:t>11</a:t>
            </a:fld>
            <a:endParaRPr lang="hr-HR" altLang="sr-Latn-RS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00395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52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50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698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132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74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11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145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00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039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493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232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4188C60-89A1-4EDB-9EF1-95320EC874B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6C49BB7-167E-4E89-90B9-09D7B63CE115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48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40873" y="187484"/>
            <a:ext cx="9042399" cy="2555716"/>
          </a:xfrm>
        </p:spPr>
        <p:txBody>
          <a:bodyPr>
            <a:normAutofit/>
          </a:bodyPr>
          <a:lstStyle/>
          <a:p>
            <a:r>
              <a:rPr lang="hr-HR" sz="11500" dirty="0" err="1">
                <a:latin typeface="Bodoni MT Condensed" panose="02070606080606020203" pitchFamily="18" charset="0"/>
              </a:rPr>
              <a:t>Istria</a:t>
            </a:r>
            <a:r>
              <a:rPr lang="hr-HR" sz="11500" dirty="0">
                <a:latin typeface="Bodoni MT Condensed" panose="02070606080606020203" pitchFamily="18" charset="0"/>
              </a:rPr>
              <a:t>, </a:t>
            </a:r>
            <a:r>
              <a:rPr lang="hr-HR" sz="11500" dirty="0" err="1">
                <a:latin typeface="Bodoni MT Condensed" panose="02070606080606020203" pitchFamily="18" charset="0"/>
              </a:rPr>
              <a:t>terra</a:t>
            </a:r>
            <a:r>
              <a:rPr lang="hr-HR" sz="11500" dirty="0">
                <a:latin typeface="Bodoni MT Condensed" panose="02070606080606020203" pitchFamily="18" charset="0"/>
              </a:rPr>
              <a:t> </a:t>
            </a:r>
            <a:r>
              <a:rPr lang="hr-HR" sz="11500" dirty="0" err="1">
                <a:latin typeface="Bodoni MT Condensed" panose="02070606080606020203" pitchFamily="18" charset="0"/>
              </a:rPr>
              <a:t>d’incontri</a:t>
            </a:r>
            <a:endParaRPr lang="hr-HR" sz="11500" dirty="0">
              <a:latin typeface="Bodoni MT Condensed" panose="02070606080606020203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3" y="4516284"/>
            <a:ext cx="1449964" cy="146947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708" y="4618772"/>
            <a:ext cx="1186058" cy="136698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30" y="4817206"/>
            <a:ext cx="1181742" cy="970115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2798473" y="3087705"/>
            <a:ext cx="768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latin typeface="Bodoni MT Condensed" panose="02070606080606020203" pitchFamily="18" charset="0"/>
              </a:rPr>
              <a:t>Scuola</a:t>
            </a:r>
            <a:r>
              <a:rPr lang="hr-HR" sz="2400" b="1" dirty="0">
                <a:latin typeface="Bodoni MT Condensed" panose="02070606080606020203" pitchFamily="18" charset="0"/>
              </a:rPr>
              <a:t> </a:t>
            </a:r>
            <a:r>
              <a:rPr lang="hr-HR" sz="2400" b="1" dirty="0" err="1">
                <a:latin typeface="Bodoni MT Condensed" panose="02070606080606020203" pitchFamily="18" charset="0"/>
              </a:rPr>
              <a:t>elementare</a:t>
            </a:r>
            <a:r>
              <a:rPr lang="hr-HR" sz="2400" b="1" dirty="0">
                <a:latin typeface="Bodoni MT Condensed" panose="02070606080606020203" pitchFamily="18" charset="0"/>
              </a:rPr>
              <a:t> </a:t>
            </a:r>
            <a:r>
              <a:rPr lang="hr-HR" sz="2400" b="1" dirty="0" err="1">
                <a:latin typeface="Bodoni MT Condensed" panose="02070606080606020203" pitchFamily="18" charset="0"/>
              </a:rPr>
              <a:t>italiana</a:t>
            </a:r>
            <a:r>
              <a:rPr lang="hr-HR" sz="2400" b="1" dirty="0">
                <a:latin typeface="Bodoni MT Condensed" panose="02070606080606020203" pitchFamily="18" charset="0"/>
              </a:rPr>
              <a:t> ‘’Bernardo </a:t>
            </a:r>
            <a:r>
              <a:rPr lang="hr-HR" sz="2400" b="1" dirty="0" err="1">
                <a:latin typeface="Bodoni MT Condensed" panose="02070606080606020203" pitchFamily="18" charset="0"/>
              </a:rPr>
              <a:t>Parentin</a:t>
            </a:r>
            <a:r>
              <a:rPr lang="hr-HR" sz="2400" b="1" dirty="0">
                <a:latin typeface="Bodoni MT Condensed" panose="02070606080606020203" pitchFamily="18" charset="0"/>
              </a:rPr>
              <a:t>’’ </a:t>
            </a:r>
            <a:r>
              <a:rPr lang="hr-HR" sz="2400" b="1" dirty="0" err="1">
                <a:latin typeface="Bodoni MT Condensed" panose="02070606080606020203" pitchFamily="18" charset="0"/>
              </a:rPr>
              <a:t>Parenzo</a:t>
            </a:r>
            <a:endParaRPr lang="hr-HR" sz="2400" b="1" dirty="0">
              <a:latin typeface="Bodoni MT Condensed" panose="02070606080606020203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04" y="4418794"/>
            <a:ext cx="1160888" cy="15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9" y="871649"/>
            <a:ext cx="6616088" cy="496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67" y="120072"/>
            <a:ext cx="4507597" cy="624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872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82" y="174902"/>
            <a:ext cx="7738500" cy="591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6383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3199" y="-554181"/>
            <a:ext cx="12579927" cy="1838960"/>
          </a:xfrm>
        </p:spPr>
        <p:txBody>
          <a:bodyPr>
            <a:normAutofit/>
          </a:bodyPr>
          <a:lstStyle/>
          <a:p>
            <a:r>
              <a:rPr lang="hr-HR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progetto</a:t>
            </a:r>
            <a:r>
              <a:rPr lang="hr-HR" sz="4400" b="1" dirty="0">
                <a:latin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hr-HR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Twinning</a:t>
            </a:r>
            <a:r>
              <a:rPr lang="hr-HR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4400" b="1" dirty="0"/>
              <a:t>"U svijetu glagoljice i </a:t>
            </a:r>
            <a:r>
              <a:rPr lang="hr-HR" sz="4400" b="1" dirty="0" smtClean="0"/>
              <a:t>glagoljaštva</a:t>
            </a:r>
            <a:r>
              <a:rPr lang="it-IT" sz="4400" b="1" dirty="0"/>
              <a:t> </a:t>
            </a:r>
            <a:r>
              <a:rPr lang="hr-HR" sz="4400" b="1" dirty="0" smtClean="0"/>
              <a:t>-</a:t>
            </a:r>
            <a:r>
              <a:rPr lang="it-IT" sz="4400" b="1" dirty="0" smtClean="0"/>
              <a:t>Nel </a:t>
            </a:r>
            <a:r>
              <a:rPr lang="it-IT" sz="4400" b="1" dirty="0"/>
              <a:t>mondo del </a:t>
            </a:r>
            <a:r>
              <a:rPr lang="it-IT" sz="4400" b="1" dirty="0" smtClean="0"/>
              <a:t>glagolitico</a:t>
            </a:r>
            <a:r>
              <a:rPr lang="hr-HR" sz="4400" b="1" dirty="0" smtClean="0"/>
              <a:t>„</a:t>
            </a:r>
            <a:endParaRPr lang="hr-HR" sz="4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55" y="1404851"/>
            <a:ext cx="6465454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3" y="101600"/>
            <a:ext cx="3482110" cy="619041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12" y="481318"/>
            <a:ext cx="7647811" cy="52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err="1"/>
              <a:t>Uscita</a:t>
            </a:r>
            <a:r>
              <a:rPr lang="hr-HR" b="1" dirty="0"/>
              <a:t> </a:t>
            </a:r>
            <a:r>
              <a:rPr lang="hr-HR" b="1" dirty="0" err="1"/>
              <a:t>didattica</a:t>
            </a:r>
            <a:r>
              <a:rPr lang="hr-HR" b="1" dirty="0"/>
              <a:t> </a:t>
            </a:r>
            <a:r>
              <a:rPr lang="hr-HR" b="1" dirty="0" smtClean="0"/>
              <a:t/>
            </a:r>
            <a:br>
              <a:rPr lang="hr-HR" b="1" dirty="0" smtClean="0"/>
            </a:br>
            <a:r>
              <a:rPr lang="pl-PL" b="1" dirty="0" smtClean="0"/>
              <a:t>"</a:t>
            </a:r>
            <a:r>
              <a:rPr lang="pl-PL" b="1" dirty="0"/>
              <a:t>Istarski razvod i današnje </a:t>
            </a:r>
            <a:r>
              <a:rPr lang="pl-PL" b="1" dirty="0" smtClean="0"/>
              <a:t>međe</a:t>
            </a:r>
            <a:r>
              <a:rPr lang="it-IT" b="1" dirty="0"/>
              <a:t> </a:t>
            </a:r>
            <a:r>
              <a:rPr lang="hr-HR" b="1" dirty="0" smtClean="0"/>
              <a:t>- </a:t>
            </a:r>
            <a:r>
              <a:rPr lang="it-IT" b="1" dirty="0" smtClean="0"/>
              <a:t>Atto </a:t>
            </a:r>
            <a:r>
              <a:rPr lang="it-IT" b="1" dirty="0"/>
              <a:t>di confinazione Istriana </a:t>
            </a:r>
            <a:r>
              <a:rPr lang="pl-PL" b="1" dirty="0" smtClean="0"/>
              <a:t>„</a:t>
            </a:r>
            <a:endParaRPr lang="hr-HR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41235"/>
            <a:ext cx="5116945" cy="383770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13" y="1750290"/>
            <a:ext cx="33147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5" y="443344"/>
            <a:ext cx="4132118" cy="550949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04" y="443345"/>
            <a:ext cx="4130388" cy="55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2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3390" y="111113"/>
            <a:ext cx="10058400" cy="1450757"/>
          </a:xfrm>
        </p:spPr>
        <p:txBody>
          <a:bodyPr/>
          <a:lstStyle/>
          <a:p>
            <a:r>
              <a:rPr lang="hr-HR" b="1" dirty="0" err="1"/>
              <a:t>Uscita</a:t>
            </a:r>
            <a:r>
              <a:rPr lang="hr-HR" b="1" dirty="0"/>
              <a:t> </a:t>
            </a:r>
            <a:r>
              <a:rPr lang="hr-HR" b="1" dirty="0" err="1"/>
              <a:t>didattica</a:t>
            </a:r>
            <a:r>
              <a:rPr lang="hr-HR" b="1" dirty="0"/>
              <a:t> </a:t>
            </a:r>
            <a:r>
              <a:rPr lang="pl-PL" b="1" dirty="0"/>
              <a:t>„Aleja </a:t>
            </a:r>
            <a:r>
              <a:rPr lang="pl-PL" b="1" dirty="0" smtClean="0"/>
              <a:t>glagoljaša - </a:t>
            </a:r>
            <a:r>
              <a:rPr lang="it-IT" b="1" dirty="0"/>
              <a:t>Il viale dei sacerdoti glagolitici </a:t>
            </a:r>
            <a:r>
              <a:rPr lang="pl-PL" b="1" dirty="0" smtClean="0"/>
              <a:t>„</a:t>
            </a:r>
            <a:endParaRPr lang="hr-HR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3" y="1891852"/>
            <a:ext cx="5332335" cy="40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0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" y="1378527"/>
            <a:ext cx="5551056" cy="416329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174721"/>
            <a:ext cx="4442691" cy="59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0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Uscita didattica a Peroi e Pola</a:t>
            </a:r>
            <a:endParaRPr lang="hr-HR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" y="1737359"/>
            <a:ext cx="8220364" cy="46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5" y="406399"/>
            <a:ext cx="3135457" cy="557414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41" y="406400"/>
            <a:ext cx="3135457" cy="557414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27" y="406399"/>
            <a:ext cx="4304359" cy="55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b="1" dirty="0" err="1"/>
              <a:t>Contenuto</a:t>
            </a:r>
            <a:endParaRPr lang="hr-HR" sz="6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097280" y="2242898"/>
            <a:ext cx="4937760" cy="402336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Nota </a:t>
            </a:r>
            <a:r>
              <a:rPr lang="hr-HR" sz="2400" dirty="0" err="1"/>
              <a:t>introduttiva</a:t>
            </a:r>
            <a:endParaRPr lang="hr-HR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 err="1"/>
              <a:t>Obiettivi</a:t>
            </a:r>
            <a:endParaRPr lang="hr-HR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Metodi di </a:t>
            </a:r>
            <a:r>
              <a:rPr lang="hr-HR" sz="2400" dirty="0" err="1"/>
              <a:t>lavoro</a:t>
            </a:r>
            <a:endParaRPr lang="hr-HR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 err="1"/>
              <a:t>Realizzazione</a:t>
            </a:r>
            <a:endParaRPr lang="hr-HR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 err="1"/>
              <a:t>Attivit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endParaRPr lang="hr-HR" sz="2400" dirty="0"/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42423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9" y="307673"/>
            <a:ext cx="10058400" cy="547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6" y="105455"/>
            <a:ext cx="9025427" cy="61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3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6" y="1191493"/>
            <a:ext cx="6895545" cy="408247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46" y="34321"/>
            <a:ext cx="4082536" cy="613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47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5" y="101600"/>
            <a:ext cx="4415356" cy="610771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35" y="101600"/>
            <a:ext cx="4106000" cy="610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0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7" y="83127"/>
            <a:ext cx="10058400" cy="5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71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143968"/>
            <a:ext cx="11314430" cy="60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6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6" y="0"/>
            <a:ext cx="10058400" cy="63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96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9" y="116222"/>
            <a:ext cx="4419022" cy="589203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90" y="116223"/>
            <a:ext cx="3898916" cy="58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81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" y="135807"/>
            <a:ext cx="11198643" cy="59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43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51" y="272472"/>
            <a:ext cx="4228493" cy="584376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69" y="272472"/>
            <a:ext cx="4234258" cy="58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3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Introduzione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97280" y="1833510"/>
            <a:ext cx="10058400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 err="1"/>
              <a:t>L'Istria</a:t>
            </a:r>
            <a:r>
              <a:rPr lang="hr-HR" dirty="0"/>
              <a:t> è </a:t>
            </a:r>
            <a:r>
              <a:rPr lang="hr-HR" dirty="0" err="1"/>
              <a:t>una</a:t>
            </a:r>
            <a:r>
              <a:rPr lang="hr-HR" dirty="0"/>
              <a:t> </a:t>
            </a:r>
            <a:r>
              <a:rPr lang="it-IT" dirty="0"/>
              <a:t>terra</a:t>
            </a:r>
            <a:r>
              <a:rPr lang="hr-HR" dirty="0"/>
              <a:t> di </a:t>
            </a:r>
            <a:r>
              <a:rPr lang="hr-HR" dirty="0" err="1"/>
              <a:t>confine</a:t>
            </a:r>
            <a:r>
              <a:rPr lang="hr-HR" dirty="0"/>
              <a:t>, </a:t>
            </a:r>
            <a:r>
              <a:rPr lang="hr-HR" dirty="0" err="1"/>
              <a:t>plurilingue</a:t>
            </a:r>
            <a:r>
              <a:rPr lang="hr-HR" dirty="0"/>
              <a:t> e </a:t>
            </a:r>
            <a:r>
              <a:rPr lang="hr-HR" dirty="0" err="1"/>
              <a:t>multiculturale</a:t>
            </a:r>
            <a:r>
              <a:rPr lang="hr-HR" dirty="0"/>
              <a:t>. </a:t>
            </a:r>
          </a:p>
          <a:p>
            <a:pPr>
              <a:lnSpc>
                <a:spcPct val="150000"/>
              </a:lnSpc>
            </a:pPr>
            <a:r>
              <a:rPr lang="hr-HR" dirty="0" err="1"/>
              <a:t>Geograficamente</a:t>
            </a:r>
            <a:r>
              <a:rPr lang="hr-HR" dirty="0"/>
              <a:t> </a:t>
            </a:r>
            <a:r>
              <a:rPr lang="it-IT" dirty="0"/>
              <a:t>è suddivisa in </a:t>
            </a:r>
            <a:r>
              <a:rPr lang="hr-HR" dirty="0"/>
              <a:t>tre Stati </a:t>
            </a:r>
            <a:r>
              <a:rPr lang="it-IT" dirty="0"/>
              <a:t>e vi convivono </a:t>
            </a:r>
            <a:r>
              <a:rPr lang="hr-HR" dirty="0"/>
              <a:t>tre </a:t>
            </a:r>
            <a:r>
              <a:rPr lang="hr-HR" dirty="0" err="1"/>
              <a:t>maggiori</a:t>
            </a:r>
            <a:r>
              <a:rPr lang="hr-HR" dirty="0"/>
              <a:t> </a:t>
            </a:r>
            <a:r>
              <a:rPr lang="hr-HR" dirty="0" err="1"/>
              <a:t>popoli</a:t>
            </a:r>
            <a:r>
              <a:rPr lang="hr-HR" dirty="0"/>
              <a:t>, </a:t>
            </a:r>
            <a:r>
              <a:rPr lang="hr-HR" dirty="0" err="1"/>
              <a:t>che</a:t>
            </a:r>
            <a:r>
              <a:rPr lang="it-IT" dirty="0"/>
              <a:t> </a:t>
            </a:r>
            <a:r>
              <a:rPr lang="hr-HR" dirty="0"/>
              <a:t>però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sono</a:t>
            </a:r>
            <a:r>
              <a:rPr lang="it-IT" dirty="0"/>
              <a:t> localizzati </a:t>
            </a:r>
            <a:r>
              <a:rPr lang="hr-HR" dirty="0" err="1"/>
              <a:t>esclusivamante</a:t>
            </a:r>
            <a:r>
              <a:rPr lang="hr-HR" dirty="0"/>
              <a:t> </a:t>
            </a:r>
            <a:r>
              <a:rPr lang="hr-HR" dirty="0" err="1"/>
              <a:t>all'interno</a:t>
            </a:r>
            <a:r>
              <a:rPr lang="hr-HR" dirty="0"/>
              <a:t> </a:t>
            </a:r>
            <a:r>
              <a:rPr lang="hr-HR" dirty="0" err="1"/>
              <a:t>dei</a:t>
            </a:r>
            <a:r>
              <a:rPr lang="hr-HR" dirty="0"/>
              <a:t> </a:t>
            </a:r>
            <a:r>
              <a:rPr lang="hr-HR" dirty="0" err="1"/>
              <a:t>propri</a:t>
            </a:r>
            <a:r>
              <a:rPr lang="hr-HR" dirty="0"/>
              <a:t> </a:t>
            </a:r>
            <a:r>
              <a:rPr lang="hr-HR" dirty="0" err="1"/>
              <a:t>confini</a:t>
            </a:r>
            <a:r>
              <a:rPr lang="hr-HR" dirty="0"/>
              <a:t> </a:t>
            </a:r>
            <a:r>
              <a:rPr lang="hr-HR" dirty="0" err="1"/>
              <a:t>nazionali</a:t>
            </a:r>
            <a:r>
              <a:rPr lang="it-IT" dirty="0"/>
              <a:t>.</a:t>
            </a:r>
            <a:r>
              <a:rPr lang="hr-HR" dirty="0"/>
              <a:t> 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hr-HR" dirty="0" err="1"/>
              <a:t>Con</a:t>
            </a:r>
            <a:r>
              <a:rPr lang="hr-HR" dirty="0"/>
              <a:t> </a:t>
            </a:r>
            <a:r>
              <a:rPr lang="hr-HR" dirty="0" err="1"/>
              <a:t>un'analisi</a:t>
            </a:r>
            <a:r>
              <a:rPr lang="hr-HR" dirty="0"/>
              <a:t> </a:t>
            </a:r>
            <a:r>
              <a:rPr lang="hr-HR" dirty="0" err="1"/>
              <a:t>più</a:t>
            </a:r>
            <a:r>
              <a:rPr lang="hr-HR" dirty="0"/>
              <a:t> </a:t>
            </a:r>
            <a:r>
              <a:rPr lang="hr-HR" dirty="0" err="1"/>
              <a:t>approfondita</a:t>
            </a:r>
            <a:r>
              <a:rPr lang="hr-HR" dirty="0"/>
              <a:t> si </a:t>
            </a:r>
            <a:r>
              <a:rPr lang="it-IT" dirty="0"/>
              <a:t> </a:t>
            </a:r>
            <a:r>
              <a:rPr lang="hr-HR" dirty="0"/>
              <a:t>nota</a:t>
            </a:r>
            <a:r>
              <a:rPr lang="it-IT" dirty="0"/>
              <a:t> </a:t>
            </a:r>
            <a:r>
              <a:rPr lang="hr-HR" dirty="0" err="1"/>
              <a:t>che</a:t>
            </a:r>
            <a:r>
              <a:rPr lang="it-IT" dirty="0"/>
              <a:t> </a:t>
            </a:r>
            <a:r>
              <a:rPr lang="hr-HR" dirty="0" err="1"/>
              <a:t>questi</a:t>
            </a:r>
            <a:r>
              <a:rPr lang="hr-HR" dirty="0"/>
              <a:t> tre </a:t>
            </a:r>
            <a:r>
              <a:rPr lang="hr-HR" dirty="0" err="1"/>
              <a:t>popoli</a:t>
            </a:r>
            <a:r>
              <a:rPr lang="it-IT" dirty="0"/>
              <a:t>:</a:t>
            </a:r>
            <a:r>
              <a:rPr lang="hr-HR" dirty="0"/>
              <a:t> i </a:t>
            </a:r>
            <a:r>
              <a:rPr lang="hr-HR" dirty="0" err="1"/>
              <a:t>croati</a:t>
            </a:r>
            <a:r>
              <a:rPr lang="hr-HR" dirty="0"/>
              <a:t>, </a:t>
            </a:r>
            <a:r>
              <a:rPr lang="hr-HR" dirty="0" err="1"/>
              <a:t>gli</a:t>
            </a:r>
            <a:r>
              <a:rPr lang="hr-HR" dirty="0"/>
              <a:t> </a:t>
            </a:r>
            <a:r>
              <a:rPr lang="hr-HR" dirty="0" err="1"/>
              <a:t>sloveni</a:t>
            </a:r>
            <a:r>
              <a:rPr lang="hr-HR" dirty="0"/>
              <a:t> e </a:t>
            </a:r>
            <a:r>
              <a:rPr lang="hr-HR" dirty="0" err="1"/>
              <a:t>gli</a:t>
            </a:r>
            <a:r>
              <a:rPr lang="hr-HR" dirty="0"/>
              <a:t> </a:t>
            </a:r>
            <a:r>
              <a:rPr lang="hr-HR" dirty="0" err="1"/>
              <a:t>italiani</a:t>
            </a:r>
            <a:r>
              <a:rPr lang="hr-HR" dirty="0"/>
              <a:t>,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sono</a:t>
            </a:r>
            <a:r>
              <a:rPr lang="hr-HR" dirty="0"/>
              <a:t> </a:t>
            </a:r>
            <a:r>
              <a:rPr lang="hr-HR" dirty="0" err="1"/>
              <a:t>gli</a:t>
            </a:r>
            <a:r>
              <a:rPr lang="hr-HR" dirty="0"/>
              <a:t> </a:t>
            </a:r>
            <a:r>
              <a:rPr lang="hr-HR" dirty="0" err="1"/>
              <a:t>unici</a:t>
            </a:r>
            <a:r>
              <a:rPr lang="hr-HR" dirty="0"/>
              <a:t> ad </a:t>
            </a:r>
            <a:r>
              <a:rPr lang="hr-HR" dirty="0" err="1"/>
              <a:t>abitare</a:t>
            </a:r>
            <a:r>
              <a:rPr lang="hr-HR" dirty="0"/>
              <a:t> </a:t>
            </a:r>
            <a:r>
              <a:rPr lang="it-IT" dirty="0"/>
              <a:t>l’</a:t>
            </a:r>
            <a:r>
              <a:rPr lang="hr-HR" dirty="0" err="1"/>
              <a:t>Istria</a:t>
            </a:r>
            <a:r>
              <a:rPr lang="hr-HR" dirty="0"/>
              <a:t>. 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hr-HR" dirty="0" err="1"/>
              <a:t>Il</a:t>
            </a:r>
            <a:r>
              <a:rPr lang="hr-HR" dirty="0"/>
              <a:t> </a:t>
            </a:r>
            <a:r>
              <a:rPr lang="it-IT" dirty="0"/>
              <a:t>suo </a:t>
            </a:r>
            <a:r>
              <a:rPr lang="hr-HR" dirty="0" err="1"/>
              <a:t>tessuto</a:t>
            </a:r>
            <a:r>
              <a:rPr lang="it-IT" dirty="0"/>
              <a:t> </a:t>
            </a:r>
            <a:r>
              <a:rPr lang="hr-HR" dirty="0"/>
              <a:t>soci</a:t>
            </a:r>
            <a:r>
              <a:rPr lang="it-IT" dirty="0" err="1"/>
              <a:t>ale</a:t>
            </a:r>
            <a:r>
              <a:rPr lang="hr-HR" dirty="0"/>
              <a:t> </a:t>
            </a:r>
            <a:r>
              <a:rPr lang="it-IT" dirty="0"/>
              <a:t>è</a:t>
            </a:r>
            <a:r>
              <a:rPr lang="hr-HR" dirty="0"/>
              <a:t> </a:t>
            </a:r>
            <a:r>
              <a:rPr lang="hr-HR" dirty="0" err="1"/>
              <a:t>costituito</a:t>
            </a:r>
            <a:r>
              <a:rPr lang="hr-HR" dirty="0"/>
              <a:t> da </a:t>
            </a:r>
            <a:r>
              <a:rPr lang="hr-HR" dirty="0" err="1"/>
              <a:t>numerose</a:t>
            </a:r>
            <a:r>
              <a:rPr lang="hr-HR" dirty="0"/>
              <a:t> </a:t>
            </a:r>
            <a:r>
              <a:rPr lang="hr-HR" dirty="0" err="1"/>
              <a:t>comunità</a:t>
            </a:r>
            <a:r>
              <a:rPr lang="hr-HR" dirty="0"/>
              <a:t> </a:t>
            </a:r>
            <a:r>
              <a:rPr lang="hr-HR" dirty="0" err="1"/>
              <a:t>nazionali</a:t>
            </a:r>
            <a:r>
              <a:rPr lang="hr-HR" dirty="0"/>
              <a:t> </a:t>
            </a:r>
            <a:r>
              <a:rPr lang="hr-HR" dirty="0" err="1"/>
              <a:t>che</a:t>
            </a:r>
            <a:r>
              <a:rPr lang="hr-HR" dirty="0"/>
              <a:t> </a:t>
            </a:r>
            <a:r>
              <a:rPr lang="hr-HR" dirty="0" err="1"/>
              <a:t>dell'Istria</a:t>
            </a:r>
            <a:r>
              <a:rPr lang="hr-HR" dirty="0"/>
              <a:t> </a:t>
            </a:r>
            <a:r>
              <a:rPr lang="hr-HR" dirty="0" err="1"/>
              <a:t>hanno</a:t>
            </a:r>
            <a:r>
              <a:rPr lang="hr-HR" dirty="0"/>
              <a:t> </a:t>
            </a:r>
            <a:r>
              <a:rPr lang="hr-HR" dirty="0" err="1"/>
              <a:t>fatto</a:t>
            </a:r>
            <a:r>
              <a:rPr lang="hr-HR" dirty="0"/>
              <a:t> la </a:t>
            </a:r>
            <a:r>
              <a:rPr lang="hr-HR" dirty="0" err="1"/>
              <a:t>propria</a:t>
            </a:r>
            <a:r>
              <a:rPr lang="it-IT" dirty="0"/>
              <a:t> </a:t>
            </a:r>
            <a:r>
              <a:rPr lang="hr-HR" dirty="0" err="1"/>
              <a:t>casa</a:t>
            </a:r>
            <a:r>
              <a:rPr lang="it-IT" dirty="0"/>
              <a:t>, e che sono </a:t>
            </a:r>
            <a:r>
              <a:rPr lang="it-IT" dirty="0" err="1"/>
              <a:t>mla</a:t>
            </a:r>
            <a:r>
              <a:rPr lang="it-IT" dirty="0"/>
              <a:t> sua ricchezza.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846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Obbiettivi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95679" y="1737360"/>
            <a:ext cx="10651375" cy="4508884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hr-HR" dirty="0" err="1"/>
              <a:t>L'intento</a:t>
            </a:r>
            <a:r>
              <a:rPr lang="hr-HR" dirty="0"/>
              <a:t> del </a:t>
            </a:r>
            <a:r>
              <a:rPr lang="hr-HR" dirty="0" err="1"/>
              <a:t>progetto</a:t>
            </a:r>
            <a:r>
              <a:rPr lang="hr-HR" dirty="0"/>
              <a:t> è </a:t>
            </a:r>
            <a:r>
              <a:rPr lang="it-IT" dirty="0"/>
              <a:t>di approfondire la consapevolezza del territorio in cui gli alunni vivono, la </a:t>
            </a:r>
            <a:r>
              <a:rPr lang="hr-HR" dirty="0" err="1"/>
              <a:t>conosce</a:t>
            </a:r>
            <a:r>
              <a:rPr lang="it-IT" dirty="0" err="1"/>
              <a:t>nza</a:t>
            </a:r>
            <a:r>
              <a:rPr lang="it-IT" dirty="0"/>
              <a:t> e la valorizzazione del</a:t>
            </a:r>
            <a:r>
              <a:rPr lang="hr-HR" dirty="0"/>
              <a:t>la </a:t>
            </a:r>
            <a:r>
              <a:rPr lang="hr-HR" dirty="0" err="1"/>
              <a:t>ricchezza</a:t>
            </a:r>
            <a:r>
              <a:rPr lang="hr-HR" dirty="0"/>
              <a:t> </a:t>
            </a:r>
            <a:r>
              <a:rPr lang="hr-HR" dirty="0" err="1"/>
              <a:t>culturale</a:t>
            </a:r>
            <a:r>
              <a:rPr lang="hr-HR" dirty="0"/>
              <a:t> </a:t>
            </a:r>
            <a:r>
              <a:rPr lang="hr-HR" dirty="0" err="1"/>
              <a:t>presente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Istr</a:t>
            </a:r>
            <a:r>
              <a:rPr lang="it-IT" dirty="0"/>
              <a:t>i</a:t>
            </a:r>
            <a:r>
              <a:rPr lang="hr-HR" dirty="0"/>
              <a:t>a,</a:t>
            </a:r>
            <a:r>
              <a:rPr lang="it-IT" dirty="0"/>
              <a:t> la ricerca e lo studio del</a:t>
            </a:r>
            <a:r>
              <a:rPr lang="hr-HR" dirty="0" err="1"/>
              <a:t>le</a:t>
            </a:r>
            <a:r>
              <a:rPr lang="it-IT" dirty="0"/>
              <a:t> t</a:t>
            </a:r>
            <a:r>
              <a:rPr lang="hr-HR" dirty="0" err="1"/>
              <a:t>radizioni</a:t>
            </a:r>
            <a:r>
              <a:rPr lang="hr-HR" dirty="0"/>
              <a:t> </a:t>
            </a:r>
            <a:r>
              <a:rPr lang="hr-HR" dirty="0" err="1"/>
              <a:t>delle</a:t>
            </a:r>
            <a:r>
              <a:rPr lang="hr-HR" dirty="0"/>
              <a:t> </a:t>
            </a:r>
            <a:r>
              <a:rPr lang="hr-HR" dirty="0" err="1"/>
              <a:t>varie</a:t>
            </a:r>
            <a:r>
              <a:rPr lang="hr-HR" dirty="0"/>
              <a:t> </a:t>
            </a:r>
            <a:r>
              <a:rPr lang="hr-HR" dirty="0" err="1"/>
              <a:t>comunità</a:t>
            </a:r>
            <a:r>
              <a:rPr lang="hr-HR" dirty="0"/>
              <a:t> </a:t>
            </a:r>
            <a:r>
              <a:rPr lang="hr-HR" dirty="0" err="1"/>
              <a:t>nazionali</a:t>
            </a:r>
            <a:r>
              <a:rPr lang="hr-HR" dirty="0"/>
              <a:t>, ma </a:t>
            </a:r>
            <a:r>
              <a:rPr lang="hr-HR" dirty="0" err="1"/>
              <a:t>anche</a:t>
            </a:r>
            <a:r>
              <a:rPr lang="hr-HR" dirty="0"/>
              <a:t> i </a:t>
            </a:r>
            <a:r>
              <a:rPr lang="hr-HR" dirty="0" err="1"/>
              <a:t>processi</a:t>
            </a:r>
            <a:r>
              <a:rPr lang="hr-HR" dirty="0"/>
              <a:t> </a:t>
            </a:r>
            <a:r>
              <a:rPr lang="hr-HR" dirty="0" err="1"/>
              <a:t>storici</a:t>
            </a:r>
            <a:r>
              <a:rPr lang="hr-HR" dirty="0"/>
              <a:t> (</a:t>
            </a:r>
            <a:r>
              <a:rPr lang="hr-HR" dirty="0" err="1"/>
              <a:t>migrazioni</a:t>
            </a:r>
            <a:r>
              <a:rPr lang="hr-HR" dirty="0"/>
              <a:t>,</a:t>
            </a:r>
            <a:r>
              <a:rPr lang="it-IT" dirty="0"/>
              <a:t> </a:t>
            </a:r>
            <a:r>
              <a:rPr lang="hr-HR" dirty="0" err="1"/>
              <a:t>conquiste</a:t>
            </a:r>
            <a:r>
              <a:rPr lang="hr-HR" dirty="0"/>
              <a:t>, </a:t>
            </a:r>
            <a:r>
              <a:rPr lang="hr-HR" dirty="0" err="1"/>
              <a:t>politica</a:t>
            </a:r>
            <a:r>
              <a:rPr lang="hr-HR" dirty="0"/>
              <a:t> </a:t>
            </a:r>
            <a:r>
              <a:rPr lang="hr-HR" dirty="0" err="1"/>
              <a:t>ed</a:t>
            </a:r>
            <a:r>
              <a:rPr lang="hr-HR" dirty="0"/>
              <a:t> </a:t>
            </a:r>
            <a:r>
              <a:rPr lang="hr-HR" dirty="0" err="1"/>
              <a:t>altro</a:t>
            </a:r>
            <a:r>
              <a:rPr lang="hr-HR" dirty="0"/>
              <a:t>) </a:t>
            </a:r>
            <a:r>
              <a:rPr lang="hr-HR" dirty="0" err="1"/>
              <a:t>che</a:t>
            </a:r>
            <a:r>
              <a:rPr lang="hr-HR" dirty="0"/>
              <a:t> </a:t>
            </a:r>
            <a:r>
              <a:rPr lang="hr-HR" dirty="0" err="1"/>
              <a:t>hanno</a:t>
            </a:r>
            <a:r>
              <a:rPr lang="hr-HR" dirty="0"/>
              <a:t> </a:t>
            </a:r>
            <a:r>
              <a:rPr lang="hr-HR" dirty="0" err="1"/>
              <a:t>portato</a:t>
            </a:r>
            <a:r>
              <a:rPr lang="hr-HR" dirty="0"/>
              <a:t> a </a:t>
            </a:r>
            <a:r>
              <a:rPr lang="it-IT" dirty="0"/>
              <a:t>tale</a:t>
            </a:r>
            <a:r>
              <a:rPr lang="hr-HR" dirty="0"/>
              <a:t> </a:t>
            </a:r>
            <a:r>
              <a:rPr lang="hr-HR" dirty="0" err="1"/>
              <a:t>ri</a:t>
            </a:r>
            <a:r>
              <a:rPr lang="it-IT" dirty="0"/>
              <a:t>c</a:t>
            </a:r>
            <a:r>
              <a:rPr lang="hr-HR" dirty="0" err="1"/>
              <a:t>chezza</a:t>
            </a:r>
            <a:r>
              <a:rPr lang="hr-HR" dirty="0"/>
              <a:t>.  </a:t>
            </a:r>
            <a:endParaRPr lang="it-IT" dirty="0"/>
          </a:p>
          <a:p>
            <a:pPr marL="0" indent="0" algn="just">
              <a:lnSpc>
                <a:spcPct val="160000"/>
              </a:lnSpc>
              <a:buNone/>
            </a:pPr>
            <a:r>
              <a:rPr lang="hr-HR" dirty="0" err="1"/>
              <a:t>Oltre</a:t>
            </a:r>
            <a:r>
              <a:rPr lang="hr-HR" dirty="0"/>
              <a:t> </a:t>
            </a:r>
            <a:r>
              <a:rPr lang="hr-HR" dirty="0" err="1"/>
              <a:t>allo</a:t>
            </a:r>
            <a:r>
              <a:rPr lang="hr-HR" dirty="0"/>
              <a:t> studio</a:t>
            </a:r>
            <a:r>
              <a:rPr lang="it-IT" dirty="0"/>
              <a:t>, ci siamo posti anche</a:t>
            </a:r>
            <a:r>
              <a:rPr lang="hr-HR" dirty="0"/>
              <a:t> </a:t>
            </a:r>
            <a:r>
              <a:rPr lang="hr-HR" dirty="0" err="1"/>
              <a:t>gli</a:t>
            </a:r>
            <a:r>
              <a:rPr lang="hr-HR" dirty="0"/>
              <a:t> </a:t>
            </a:r>
            <a:r>
              <a:rPr lang="hr-HR" dirty="0" err="1"/>
              <a:t>obbiettivi</a:t>
            </a:r>
            <a:r>
              <a:rPr lang="it-IT" dirty="0"/>
              <a:t> di </a:t>
            </a:r>
            <a:r>
              <a:rPr lang="hr-HR" dirty="0" err="1"/>
              <a:t>stimolare</a:t>
            </a:r>
            <a:r>
              <a:rPr lang="hr-HR" dirty="0"/>
              <a:t> </a:t>
            </a:r>
            <a:r>
              <a:rPr lang="hr-HR" dirty="0" err="1"/>
              <a:t>l'attività</a:t>
            </a:r>
            <a:r>
              <a:rPr lang="hr-HR" dirty="0"/>
              <a:t> </a:t>
            </a:r>
            <a:r>
              <a:rPr lang="hr-HR" dirty="0" err="1"/>
              <a:t>fisica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natura, </a:t>
            </a:r>
            <a:r>
              <a:rPr lang="hr-HR" dirty="0" err="1"/>
              <a:t>avvicinare</a:t>
            </a:r>
            <a:r>
              <a:rPr lang="hr-HR" dirty="0"/>
              <a:t> </a:t>
            </a:r>
            <a:r>
              <a:rPr lang="it-IT" dirty="0"/>
              <a:t>agli alunni </a:t>
            </a:r>
            <a:r>
              <a:rPr lang="hr-HR" dirty="0" err="1"/>
              <a:t>le</a:t>
            </a:r>
            <a:r>
              <a:rPr lang="hr-HR" dirty="0"/>
              <a:t> </a:t>
            </a:r>
            <a:r>
              <a:rPr lang="hr-HR" dirty="0" err="1"/>
              <a:t>varie</a:t>
            </a:r>
            <a:r>
              <a:rPr lang="hr-HR" dirty="0"/>
              <a:t> </a:t>
            </a:r>
            <a:r>
              <a:rPr lang="hr-HR" dirty="0" err="1"/>
              <a:t>istituzioni</a:t>
            </a:r>
            <a:r>
              <a:rPr lang="hr-HR" dirty="0"/>
              <a:t> </a:t>
            </a:r>
            <a:r>
              <a:rPr lang="hr-HR" dirty="0" err="1"/>
              <a:t>culturali</a:t>
            </a:r>
            <a:r>
              <a:rPr lang="hr-HR" dirty="0"/>
              <a:t> </a:t>
            </a:r>
            <a:r>
              <a:rPr lang="hr-HR" dirty="0" err="1"/>
              <a:t>locali</a:t>
            </a:r>
            <a:r>
              <a:rPr lang="hr-HR" dirty="0"/>
              <a:t> e </a:t>
            </a:r>
            <a:r>
              <a:rPr lang="hr-HR" dirty="0" err="1"/>
              <a:t>regionali</a:t>
            </a:r>
            <a:r>
              <a:rPr lang="hr-HR" dirty="0"/>
              <a:t> </a:t>
            </a:r>
            <a:r>
              <a:rPr lang="hr-HR" dirty="0" err="1"/>
              <a:t>attraverso</a:t>
            </a:r>
            <a:r>
              <a:rPr lang="hr-HR" dirty="0"/>
              <a:t> visite </a:t>
            </a:r>
            <a:r>
              <a:rPr lang="hr-HR" dirty="0" err="1"/>
              <a:t>guidate</a:t>
            </a:r>
            <a:r>
              <a:rPr lang="hr-HR" dirty="0"/>
              <a:t> e </a:t>
            </a:r>
            <a:r>
              <a:rPr lang="it-IT" dirty="0"/>
              <a:t>favorire le attività di gruppo, laboratoriali e manipolative per rielaborare i contenuti acquisiti dando spazio alla loro </a:t>
            </a:r>
            <a:r>
              <a:rPr lang="hr-HR" dirty="0" err="1"/>
              <a:t>creativit</a:t>
            </a:r>
            <a:r>
              <a:rPr lang="it-IT" dirty="0"/>
              <a:t>à</a:t>
            </a:r>
            <a:r>
              <a:rPr lang="hr-HR" dirty="0"/>
              <a:t> </a:t>
            </a:r>
            <a:r>
              <a:rPr lang="it-IT" dirty="0"/>
              <a:t>artistica</a:t>
            </a:r>
            <a:r>
              <a:rPr lang="hr-HR" dirty="0"/>
              <a:t>.</a:t>
            </a:r>
          </a:p>
          <a:p>
            <a:pPr algn="just">
              <a:lnSpc>
                <a:spcPct val="150000"/>
              </a:lnSpc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687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Metodi di </a:t>
            </a:r>
            <a:r>
              <a:rPr lang="hr-HR" b="1" dirty="0" err="1"/>
              <a:t>lavoro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hr-HR" dirty="0" err="1"/>
              <a:t>Attivit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di ricerca individuale e di gruppo al fine di documentare la materia d’interesse  durante le ore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scolastiche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extra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curricolari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Uscite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didattiche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: visite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guidate sul territorio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istituzioni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culturali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religiose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significative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come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musei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e siti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storici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Attività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collaborazioni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 coetanei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altre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scuole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elementari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Attività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artistiche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creazione di riproduzioni o modellini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596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923636"/>
            <a:ext cx="10058400" cy="767542"/>
          </a:xfrm>
        </p:spPr>
        <p:txBody>
          <a:bodyPr/>
          <a:lstStyle/>
          <a:p>
            <a:r>
              <a:rPr lang="hr-HR" b="1" dirty="0" err="1"/>
              <a:t>Realizzazione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it-IT" dirty="0"/>
              <a:t>O</a:t>
            </a:r>
            <a:r>
              <a:rPr lang="hr-HR" dirty="0" err="1"/>
              <a:t>rganizzazione</a:t>
            </a:r>
            <a:r>
              <a:rPr lang="hr-HR" dirty="0"/>
              <a:t> del </a:t>
            </a:r>
            <a:r>
              <a:rPr lang="hr-HR" dirty="0" err="1"/>
              <a:t>progetto</a:t>
            </a:r>
            <a:r>
              <a:rPr lang="hr-HR" dirty="0"/>
              <a:t> "Početci hrvatske pismenosti</a:t>
            </a:r>
            <a:r>
              <a:rPr lang="it-IT" dirty="0"/>
              <a:t> - Gli albori dell’alfabetizzazione </a:t>
            </a:r>
            <a:r>
              <a:rPr lang="hr-HR" dirty="0" err="1" smtClean="0"/>
              <a:t>croata</a:t>
            </a:r>
            <a:r>
              <a:rPr lang="it-IT" dirty="0" smtClean="0"/>
              <a:t> </a:t>
            </a:r>
            <a:r>
              <a:rPr lang="hr-HR" dirty="0"/>
              <a:t>„ </a:t>
            </a:r>
            <a:r>
              <a:rPr lang="hr-HR" dirty="0" err="1"/>
              <a:t>con</a:t>
            </a:r>
            <a:r>
              <a:rPr lang="hr-HR" dirty="0"/>
              <a:t> la SEI Cittanova: </a:t>
            </a:r>
            <a:r>
              <a:rPr lang="hr-HR" dirty="0" err="1"/>
              <a:t>quiz</a:t>
            </a:r>
            <a:r>
              <a:rPr lang="hr-HR" dirty="0"/>
              <a:t> e </a:t>
            </a:r>
            <a:r>
              <a:rPr lang="hr-HR" dirty="0" err="1"/>
              <a:t>attivit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artistiche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Partecipazione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progetto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Twinning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/>
              <a:t>"U svijetu glagoljice i glagoljaštva</a:t>
            </a:r>
            <a:r>
              <a:rPr lang="it-IT" dirty="0"/>
              <a:t>- Nel mondo del glagolitico</a:t>
            </a:r>
            <a:r>
              <a:rPr lang="hr-HR" dirty="0"/>
              <a:t>„: </a:t>
            </a:r>
            <a:r>
              <a:rPr lang="hr-HR" dirty="0" err="1"/>
              <a:t>quiz</a:t>
            </a:r>
            <a:r>
              <a:rPr lang="hr-HR" dirty="0"/>
              <a:t> e </a:t>
            </a:r>
            <a:r>
              <a:rPr lang="hr-HR" dirty="0" err="1"/>
              <a:t>attivit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artistiche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dirty="0" err="1"/>
              <a:t>Uscita</a:t>
            </a:r>
            <a:r>
              <a:rPr lang="hr-HR" dirty="0"/>
              <a:t> </a:t>
            </a:r>
            <a:r>
              <a:rPr lang="hr-HR" dirty="0" err="1"/>
              <a:t>didattica</a:t>
            </a:r>
            <a:r>
              <a:rPr lang="hr-HR" dirty="0"/>
              <a:t> </a:t>
            </a:r>
            <a:r>
              <a:rPr lang="pl-PL" dirty="0"/>
              <a:t>"Istarski razvod i današnje međe„</a:t>
            </a:r>
            <a:r>
              <a:rPr lang="it-IT" dirty="0"/>
              <a:t> </a:t>
            </a:r>
            <a:r>
              <a:rPr lang="pl-PL" dirty="0"/>
              <a:t>: </a:t>
            </a:r>
            <a:r>
              <a:rPr lang="it-IT" dirty="0"/>
              <a:t>passeggiata lungo il sentiero dell'Atto di confinazione Istriana ai piedi di </a:t>
            </a:r>
            <a:r>
              <a:rPr lang="it-IT" dirty="0" err="1"/>
              <a:t>Caroiba</a:t>
            </a:r>
            <a:r>
              <a:rPr lang="it-IT" dirty="0"/>
              <a:t>, visita a Montona, Pisino ed Antignana</a:t>
            </a: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 err="1"/>
              <a:t>Uscita</a:t>
            </a:r>
            <a:r>
              <a:rPr lang="hr-HR" dirty="0"/>
              <a:t> </a:t>
            </a:r>
            <a:r>
              <a:rPr lang="hr-HR" dirty="0" err="1"/>
              <a:t>didattica</a:t>
            </a:r>
            <a:r>
              <a:rPr lang="hr-HR" dirty="0"/>
              <a:t> </a:t>
            </a:r>
            <a:r>
              <a:rPr lang="pl-PL" dirty="0"/>
              <a:t>„Aleja glagoljaša</a:t>
            </a:r>
            <a:r>
              <a:rPr lang="it-IT" dirty="0"/>
              <a:t>- Il viale dei sacerdoti glagolitici</a:t>
            </a:r>
            <a:r>
              <a:rPr lang="pl-PL" dirty="0"/>
              <a:t>„: passeggiata da Rozzo a Colmo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Uscita didattica a Peroi e Pola: visita alla Chiesa ortodossa di Santo Spiridone a Peroi, </a:t>
            </a:r>
            <a:endParaRPr lang="it-IT" dirty="0"/>
          </a:p>
          <a:p>
            <a:pPr marL="0" indent="0">
              <a:buNone/>
            </a:pPr>
            <a:r>
              <a:rPr lang="pl-PL" dirty="0"/>
              <a:t>al Museo della comunit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à montenegrina di Peroi, 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hr-HR" dirty="0" err="1"/>
              <a:t>Cimitero</a:t>
            </a:r>
            <a:r>
              <a:rPr lang="hr-HR" dirty="0"/>
              <a:t> </a:t>
            </a:r>
            <a:r>
              <a:rPr lang="hr-HR" dirty="0" err="1"/>
              <a:t>militare</a:t>
            </a:r>
            <a:r>
              <a:rPr lang="hr-HR" dirty="0"/>
              <a:t> della marina di </a:t>
            </a:r>
            <a:r>
              <a:rPr lang="hr-HR" dirty="0" err="1"/>
              <a:t>guerra</a:t>
            </a:r>
            <a:r>
              <a:rPr lang="hr-HR" dirty="0"/>
              <a:t> a Pola,</a:t>
            </a:r>
            <a:r>
              <a:rPr lang="it-IT" dirty="0"/>
              <a:t> alle </a:t>
            </a:r>
            <a:r>
              <a:rPr lang="hr-HR" dirty="0"/>
              <a:t> </a:t>
            </a:r>
            <a:r>
              <a:rPr lang="hr-HR" dirty="0" err="1"/>
              <a:t>fortificazioni</a:t>
            </a:r>
            <a:r>
              <a:rPr lang="hr-HR" dirty="0"/>
              <a:t> </a:t>
            </a:r>
            <a:r>
              <a:rPr lang="hr-HR" dirty="0" err="1"/>
              <a:t>austroungariche</a:t>
            </a:r>
            <a:r>
              <a:rPr lang="hr-HR" dirty="0"/>
              <a:t> </a:t>
            </a:r>
            <a:r>
              <a:rPr lang="hr-HR" dirty="0" err="1"/>
              <a:t>polesi</a:t>
            </a:r>
            <a:r>
              <a:rPr lang="hr-HR" dirty="0"/>
              <a:t> (la </a:t>
            </a:r>
            <a:r>
              <a:rPr lang="hr-HR" dirty="0" err="1"/>
              <a:t>fortificazione</a:t>
            </a:r>
            <a:r>
              <a:rPr lang="hr-HR" dirty="0"/>
              <a:t> </a:t>
            </a:r>
            <a:r>
              <a:rPr lang="hr-HR" dirty="0" err="1"/>
              <a:t>Verudela</a:t>
            </a:r>
            <a:r>
              <a:rPr lang="hr-HR" dirty="0"/>
              <a:t> </a:t>
            </a:r>
            <a:r>
              <a:rPr lang="hr-HR" dirty="0" err="1"/>
              <a:t>con</a:t>
            </a:r>
            <a:r>
              <a:rPr lang="hr-HR" dirty="0"/>
              <a:t> la </a:t>
            </a:r>
            <a:r>
              <a:rPr lang="hr-HR" dirty="0" err="1"/>
              <a:t>batteria</a:t>
            </a:r>
            <a:r>
              <a:rPr lang="hr-HR" dirty="0"/>
              <a:t> San Giovanni e la </a:t>
            </a:r>
            <a:r>
              <a:rPr lang="hr-HR" dirty="0" err="1"/>
              <a:t>fortificazione</a:t>
            </a:r>
            <a:r>
              <a:rPr lang="hr-HR" dirty="0"/>
              <a:t> Punta </a:t>
            </a:r>
            <a:r>
              <a:rPr lang="hr-HR" dirty="0" err="1"/>
              <a:t>Christo</a:t>
            </a:r>
            <a:r>
              <a:rPr lang="hr-HR" dirty="0"/>
              <a:t> a </a:t>
            </a:r>
            <a:r>
              <a:rPr lang="hr-HR" dirty="0" err="1"/>
              <a:t>Stignano</a:t>
            </a:r>
            <a:r>
              <a:rPr lang="hr-HR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err="1"/>
              <a:t>Lezioni</a:t>
            </a:r>
            <a:r>
              <a:rPr lang="hr-HR" dirty="0"/>
              <a:t> </a:t>
            </a:r>
            <a:r>
              <a:rPr lang="hr-HR" dirty="0" err="1"/>
              <a:t>sul</a:t>
            </a:r>
            <a:r>
              <a:rPr lang="hr-HR" dirty="0"/>
              <a:t> </a:t>
            </a:r>
            <a:r>
              <a:rPr lang="hr-HR" dirty="0" err="1"/>
              <a:t>campo</a:t>
            </a:r>
            <a:r>
              <a:rPr lang="hr-HR" dirty="0"/>
              <a:t>: </a:t>
            </a:r>
            <a:r>
              <a:rPr lang="it-IT" dirty="0"/>
              <a:t>nel nucleo storico della C</a:t>
            </a:r>
            <a:r>
              <a:rPr lang="hr-HR" dirty="0" err="1"/>
              <a:t>itt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Parenzo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029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r-HR" b="1" dirty="0" err="1">
                <a:latin typeface="Bodoni MT Condensed" panose="02070606080606020203" pitchFamily="18" charset="0"/>
              </a:rPr>
              <a:t>Le</a:t>
            </a:r>
            <a:r>
              <a:rPr lang="hr-HR" b="1" dirty="0">
                <a:latin typeface="Bodoni MT Condensed" panose="02070606080606020203" pitchFamily="18" charset="0"/>
              </a:rPr>
              <a:t> </a:t>
            </a:r>
            <a:r>
              <a:rPr lang="hr-HR" b="1" dirty="0" err="1">
                <a:latin typeface="Bodoni MT Condensed" panose="02070606080606020203" pitchFamily="18" charset="0"/>
              </a:rPr>
              <a:t>nostre</a:t>
            </a:r>
            <a:r>
              <a:rPr lang="hr-HR" b="1" dirty="0">
                <a:latin typeface="Bodoni MT Condensed" panose="02070606080606020203" pitchFamily="18" charset="0"/>
              </a:rPr>
              <a:t> </a:t>
            </a:r>
            <a:r>
              <a:rPr lang="hr-HR" b="1" dirty="0" err="1">
                <a:latin typeface="Bodoni MT Condensed" panose="02070606080606020203" pitchFamily="18" charset="0"/>
              </a:rPr>
              <a:t>attivit</a:t>
            </a:r>
            <a:r>
              <a:rPr lang="hr-HR" b="1" dirty="0" err="1">
                <a:latin typeface="Bodoni MT Condensed" panose="02070606080606020203" pitchFamily="18" charset="0"/>
                <a:cs typeface="Calibri" panose="020F0502020204030204" pitchFamily="34" charset="0"/>
              </a:rPr>
              <a:t>à</a:t>
            </a:r>
            <a:r>
              <a:rPr lang="hr-HR" b="1" dirty="0">
                <a:latin typeface="Bodoni MT Condensed" panose="02070606080606020203" pitchFamily="18" charset="0"/>
                <a:cs typeface="Calibri" panose="020F0502020204030204" pitchFamily="34" charset="0"/>
              </a:rPr>
              <a:t>:</a:t>
            </a:r>
            <a:endParaRPr lang="hr-HR" b="1" dirty="0"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5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progetto</a:t>
            </a:r>
            <a:r>
              <a:rPr lang="hr-HR" b="1" dirty="0"/>
              <a:t> "Početci hrvatske </a:t>
            </a:r>
            <a:r>
              <a:rPr lang="hr-HR" b="1" dirty="0" smtClean="0"/>
              <a:t>pismenosti -</a:t>
            </a:r>
            <a:r>
              <a:rPr lang="it-IT" b="1" dirty="0" smtClean="0"/>
              <a:t> </a:t>
            </a:r>
            <a:r>
              <a:rPr lang="it-IT" b="1" dirty="0"/>
              <a:t>Gli albori dell’alfabetizzazione </a:t>
            </a:r>
            <a:r>
              <a:rPr lang="hr-HR" b="1" dirty="0" err="1" smtClean="0"/>
              <a:t>croata</a:t>
            </a:r>
            <a:r>
              <a:rPr lang="hr-HR" b="1" dirty="0" smtClean="0"/>
              <a:t>„</a:t>
            </a:r>
            <a:endParaRPr lang="hr-HR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852" y="1846263"/>
            <a:ext cx="6622621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21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40" y="73892"/>
            <a:ext cx="8507297" cy="624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0539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998</TotalTime>
  <Words>510</Words>
  <Application>Microsoft Office PowerPoint</Application>
  <PresentationFormat>Široki zaslon</PresentationFormat>
  <Paragraphs>40</Paragraphs>
  <Slides>29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4" baseType="lpstr">
      <vt:lpstr>Arial</vt:lpstr>
      <vt:lpstr>Bodoni MT Condensed</vt:lpstr>
      <vt:lpstr>Calibri</vt:lpstr>
      <vt:lpstr>Calibri Light</vt:lpstr>
      <vt:lpstr>Retrospektiva</vt:lpstr>
      <vt:lpstr>Istria, terra d’incontri</vt:lpstr>
      <vt:lpstr>Contenuto</vt:lpstr>
      <vt:lpstr>Introduzione</vt:lpstr>
      <vt:lpstr>Obbiettivi</vt:lpstr>
      <vt:lpstr>Metodi di lavoro</vt:lpstr>
      <vt:lpstr>Realizzazione</vt:lpstr>
      <vt:lpstr>Le nostre attività:</vt:lpstr>
      <vt:lpstr>progetto "Početci hrvatske pismenosti - Gli albori dell’alfabetizzazione croata„</vt:lpstr>
      <vt:lpstr>PowerPoint prezentacija</vt:lpstr>
      <vt:lpstr>PowerPoint prezentacija</vt:lpstr>
      <vt:lpstr>PowerPoint prezentacija</vt:lpstr>
      <vt:lpstr>progetto e-Twinning "U svijetu glagoljice i glagoljaštva -Nel mondo del glagolitico„</vt:lpstr>
      <vt:lpstr>PowerPoint prezentacija</vt:lpstr>
      <vt:lpstr>Uscita didattica  "Istarski razvod i današnje međe - Atto di confinazione Istriana „</vt:lpstr>
      <vt:lpstr>PowerPoint prezentacija</vt:lpstr>
      <vt:lpstr>Uscita didattica „Aleja glagoljaša - Il viale dei sacerdoti glagolitici „</vt:lpstr>
      <vt:lpstr>PowerPoint prezentacija</vt:lpstr>
      <vt:lpstr>Uscita didattica a Peroi e Pola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27</cp:revision>
  <dcterms:created xsi:type="dcterms:W3CDTF">2024-05-20T12:41:08Z</dcterms:created>
  <dcterms:modified xsi:type="dcterms:W3CDTF">2024-05-21T13:23:58Z</dcterms:modified>
</cp:coreProperties>
</file>