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57" r:id="rId4"/>
    <p:sldId id="258" r:id="rId5"/>
    <p:sldId id="259" r:id="rId6"/>
    <p:sldId id="260" r:id="rId7"/>
    <p:sldId id="261"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r-HR"/>
              <a:t>Kliknite da biste uredili stil naslova matrice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r-HR"/>
              <a:t>Kliknite da biste uredili stil naslova matrice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a:t>Kliknite da biste uredili matrice</a:t>
            </a:r>
          </a:p>
        </p:txBody>
      </p:sp>
      <p:sp>
        <p:nvSpPr>
          <p:cNvPr id="5" name="Date Placeholder 4"/>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r-HR"/>
              <a:t>Kliknite da biste uredili stil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a:t>Kliknite da biste uredili matrice</a:t>
            </a:r>
          </a:p>
        </p:txBody>
      </p:sp>
      <p:sp>
        <p:nvSpPr>
          <p:cNvPr id="5" name="Date Placeholder 4"/>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r-HR"/>
              <a:t>Kliknite da biste uredili stil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r-HR"/>
              <a:t>Kliknite da biste uredili matrice</a:t>
            </a:r>
          </a:p>
        </p:txBody>
      </p:sp>
      <p:sp>
        <p:nvSpPr>
          <p:cNvPr id="5" name="Date Placeholder 4"/>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r-HR"/>
              <a:t>Kliknite da biste uredili stil naslova matrice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r-HR"/>
              <a:t>Kliknite da biste uredili stil naslova matrice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5" name="Date Placeholder 4"/>
          <p:cNvSpPr>
            <a:spLocks noGrp="1"/>
          </p:cNvSpPr>
          <p:nvPr>
            <p:ph type="dt" sz="half" idx="10"/>
          </p:nvPr>
        </p:nvSpPr>
        <p:spPr/>
        <p:txBody>
          <a:bodyPr/>
          <a:lstStyle/>
          <a:p>
            <a:fld id="{B61BEF0D-F0BB-DE4B-95CE-6DB70DBA9567}" type="datetimeFigureOut">
              <a:rPr lang="en-US" dirty="0"/>
              <a:pPr/>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5/13/2025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2B3BB5-7645-082B-1334-F177EC063924}"/>
              </a:ext>
            </a:extLst>
          </p:cNvPr>
          <p:cNvSpPr>
            <a:spLocks noGrp="1"/>
          </p:cNvSpPr>
          <p:nvPr>
            <p:ph type="ctrTitle"/>
          </p:nvPr>
        </p:nvSpPr>
        <p:spPr/>
        <p:txBody>
          <a:bodyPr/>
          <a:lstStyle/>
          <a:p>
            <a:r>
              <a:rPr lang="hr-HR" dirty="0"/>
              <a:t>KAZALIŠTE U PULI</a:t>
            </a:r>
          </a:p>
        </p:txBody>
      </p:sp>
      <p:sp>
        <p:nvSpPr>
          <p:cNvPr id="3" name="Podnaslov 2">
            <a:extLst>
              <a:ext uri="{FF2B5EF4-FFF2-40B4-BE49-F238E27FC236}">
                <a16:creationId xmlns:a16="http://schemas.microsoft.com/office/drawing/2014/main" id="{69854431-812E-60E8-0F43-84BD8B58EF02}"/>
              </a:ext>
            </a:extLst>
          </p:cNvPr>
          <p:cNvSpPr>
            <a:spLocks noGrp="1"/>
          </p:cNvSpPr>
          <p:nvPr>
            <p:ph type="subTitle" idx="1"/>
          </p:nvPr>
        </p:nvSpPr>
        <p:spPr/>
        <p:txBody>
          <a:bodyPr>
            <a:normAutofit fontScale="70000" lnSpcReduction="20000"/>
          </a:bodyPr>
          <a:lstStyle/>
          <a:p>
            <a:r>
              <a:rPr lang="hr-HR" dirty="0"/>
              <a:t>PROJEKT: INSTITUCIONALIZACIJA ZAVIČAJNE NASTAVE</a:t>
            </a:r>
          </a:p>
          <a:p>
            <a:r>
              <a:rPr lang="hr-HR" dirty="0"/>
              <a:t>ŠKOLA: Osnovna škola Veruda Pula</a:t>
            </a:r>
          </a:p>
          <a:p>
            <a:r>
              <a:rPr lang="hr-HR" dirty="0"/>
              <a:t>Razredi: 8. c, 4.c</a:t>
            </a:r>
          </a:p>
          <a:p>
            <a:r>
              <a:rPr lang="hr-HR" dirty="0"/>
              <a:t>Mentorice: Sabina Kalender Anić, Sandra Vojnić</a:t>
            </a:r>
          </a:p>
          <a:p>
            <a:endParaRPr lang="hr-HR" dirty="0"/>
          </a:p>
        </p:txBody>
      </p:sp>
    </p:spTree>
    <p:extLst>
      <p:ext uri="{BB962C8B-B14F-4D97-AF65-F5344CB8AC3E}">
        <p14:creationId xmlns:p14="http://schemas.microsoft.com/office/powerpoint/2010/main" val="111781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49BF01A5-356C-373B-7600-30308F5C6C59}"/>
              </a:ext>
            </a:extLst>
          </p:cNvPr>
          <p:cNvSpPr txBox="1"/>
          <p:nvPr/>
        </p:nvSpPr>
        <p:spPr>
          <a:xfrm>
            <a:off x="3047163" y="191972"/>
            <a:ext cx="6094324" cy="5925084"/>
          </a:xfrm>
          <a:prstGeom prst="rect">
            <a:avLst/>
          </a:prstGeom>
          <a:noFill/>
        </p:spPr>
        <p:txBody>
          <a:bodyPr wrap="square">
            <a:spAutoFit/>
          </a:bodyPr>
          <a:lstStyle/>
          <a:p>
            <a:pPr>
              <a:lnSpc>
                <a:spcPct val="150000"/>
              </a:lnSpc>
              <a:spcAft>
                <a:spcPts val="1000"/>
              </a:spcAft>
              <a:buNone/>
            </a:pPr>
            <a:r>
              <a:rPr lang="hr-HR" sz="1200" dirty="0">
                <a:effectLst/>
                <a:latin typeface="Times New Roman" panose="02020603050405020304" pitchFamily="18" charset="0"/>
                <a:ea typeface="Aptos" panose="020B0004020202020204" pitchFamily="34" charset="0"/>
                <a:cs typeface="Times New Roman" panose="02020603050405020304" pitchFamily="18" charset="0"/>
              </a:rPr>
              <a:t>Rimska civilizacija preživjela je stoljećima u Puli te brojnim arheološkim ostatcima i građevinama, koje su odoljele zubu vremena, svjedoči o bogatoj i veličanstvenoj prošlosti našega grada. O bogatom kulturnom životu rimskoga razdoblja svjedoče čak dva rimska kazališta. Ne smije se zaboraviti niti nesebičnost Pietra </a:t>
            </a:r>
            <a:r>
              <a:rPr lang="hr-HR" sz="1200" dirty="0" err="1">
                <a:effectLst/>
                <a:latin typeface="Times New Roman" panose="02020603050405020304" pitchFamily="18" charset="0"/>
                <a:ea typeface="Aptos" panose="020B0004020202020204" pitchFamily="34" charset="0"/>
                <a:cs typeface="Times New Roman" panose="02020603050405020304" pitchFamily="18" charset="0"/>
              </a:rPr>
              <a:t>Ciscutija</a:t>
            </a:r>
            <a:r>
              <a:rPr lang="hr-HR" sz="1200" dirty="0">
                <a:effectLst/>
                <a:latin typeface="Times New Roman" panose="02020603050405020304" pitchFamily="18" charset="0"/>
                <a:ea typeface="Aptos" panose="020B0004020202020204" pitchFamily="34" charset="0"/>
                <a:cs typeface="Times New Roman" panose="02020603050405020304" pitchFamily="18" charset="0"/>
              </a:rPr>
              <a:t> koji je vlastitim novcem financirao gradnju kazališta krajem 19. st. i tako omogućio svim slojevima društva  uživanje u scenskoj umjetnosti.   </a:t>
            </a:r>
            <a:endParaRPr lang="hr-HR"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1000"/>
              </a:spcAft>
              <a:buNone/>
            </a:pPr>
            <a:r>
              <a:rPr lang="hr-HR" sz="1200" dirty="0">
                <a:effectLst/>
                <a:latin typeface="Times New Roman" panose="02020603050405020304" pitchFamily="18" charset="0"/>
                <a:ea typeface="Aptos" panose="020B0004020202020204" pitchFamily="34" charset="0"/>
                <a:cs typeface="Times New Roman" panose="02020603050405020304" pitchFamily="18" charset="0"/>
              </a:rPr>
              <a:t>Tijekom terenske nastave učenici su u neposrednom kontaktu s rimskim nasljeđem, ali i suvremenim kazalištem  poput  detektiva nastojali otkrivati i povezati prošlost i sadašnjost vlastitog zavičaja. U projekt su bili  uključeni učenici četvrtih i osmih razreda. Istraživački dio odvijao se  u školi u sklopu nastave hrvatskog jezika te na terenu (Malo rimsko kazalište, Arheološki muzej, Istarsko narodno kazalište), a obuhvaćao je  proučavanje Malog rimskog kazališta, Velikog rimskog kazališta te Istarskog narodnog kazališta. Kao rezultat istraživačkog rada i terenske nastave nastala je knjižica „Kazalište u Puli” kojom se predstavlja kazališna tradicija Pule, arheološki lokaliteti (Malo i Veliko rimsko kazalište) te  iznose detalji vezani uz Istarsko narodno kazalište  od nastanka do danas. Učenici su proučavali kazališne djelatnosti te intervjuirali pojedine djelatnike kako bi uočili važnost timskog rada, ali i doprinos svakog pojedinca uspješnosti predstave. Brojni crteži i umjetnički radovi kojima su učenici prikazali svoj doživljaj kazališta plod su ovog projekta. </a:t>
            </a:r>
            <a:endParaRPr lang="hr-HR"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1000"/>
              </a:spcAft>
              <a:buNone/>
            </a:pPr>
            <a:r>
              <a:rPr lang="hr-HR" sz="1200" dirty="0">
                <a:effectLst/>
                <a:latin typeface="Times New Roman" panose="02020603050405020304" pitchFamily="18" charset="0"/>
                <a:ea typeface="Aptos" panose="020B0004020202020204" pitchFamily="34" charset="0"/>
                <a:cs typeface="Times New Roman" panose="02020603050405020304" pitchFamily="18" charset="0"/>
              </a:rPr>
              <a:t>                                                                         Sabina Kalender Anić</a:t>
            </a:r>
            <a:endParaRPr lang="hr-HR" sz="1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1000"/>
              </a:spcAft>
            </a:pPr>
            <a:r>
              <a:rPr lang="hr-HR" sz="1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771177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260918-725B-3A81-BFF6-BBA9550BF078}"/>
              </a:ext>
            </a:extLst>
          </p:cNvPr>
          <p:cNvSpPr>
            <a:spLocks noGrp="1"/>
          </p:cNvSpPr>
          <p:nvPr>
            <p:ph type="title"/>
          </p:nvPr>
        </p:nvSpPr>
        <p:spPr>
          <a:xfrm>
            <a:off x="2592926" y="624110"/>
            <a:ext cx="4790008" cy="1280890"/>
          </a:xfrm>
        </p:spPr>
        <p:txBody>
          <a:bodyPr>
            <a:normAutofit/>
          </a:bodyPr>
          <a:lstStyle/>
          <a:p>
            <a:r>
              <a:rPr lang="hr-HR" dirty="0"/>
              <a:t>TERENSKA NASTAVA</a:t>
            </a:r>
          </a:p>
        </p:txBody>
      </p:sp>
      <p:pic>
        <p:nvPicPr>
          <p:cNvPr id="24" name="Rezervirano mjesto sadržaja 23" descr="Slika na kojoj se prikazuje odijevanje, osoba, obuća, traper&#10;&#10;Sadržaj generiran umjetnom inteligencijom može biti netočan.">
            <a:extLst>
              <a:ext uri="{FF2B5EF4-FFF2-40B4-BE49-F238E27FC236}">
                <a16:creationId xmlns:a16="http://schemas.microsoft.com/office/drawing/2014/main" id="{235F670D-8758-53A3-9615-467EA4C71609}"/>
              </a:ext>
            </a:extLst>
          </p:cNvPr>
          <p:cNvPicPr>
            <a:picLocks noGrp="1" noChangeAspect="1"/>
          </p:cNvPicPr>
          <p:nvPr>
            <p:ph idx="1"/>
          </p:nvPr>
        </p:nvPicPr>
        <p:blipFill>
          <a:blip r:embed="rId2"/>
          <a:stretch>
            <a:fillRect/>
          </a:stretch>
        </p:blipFill>
        <p:spPr>
          <a:xfrm>
            <a:off x="2589213" y="2175074"/>
            <a:ext cx="4802187" cy="3601640"/>
          </a:xfrm>
        </p:spPr>
      </p:pic>
      <p:pic>
        <p:nvPicPr>
          <p:cNvPr id="19" name="Rezervirano mjesto sadržaja 18" descr="Slika na kojoj se prikazuje odijevanje, vanjski, obuća, osoba&#10;&#10;Sadržaj generiran umjetnom inteligencijom može biti netočan.">
            <a:extLst>
              <a:ext uri="{FF2B5EF4-FFF2-40B4-BE49-F238E27FC236}">
                <a16:creationId xmlns:a16="http://schemas.microsoft.com/office/drawing/2014/main" id="{ED81CDB5-DDB5-EB97-19A6-ABD148D72C5A}"/>
              </a:ext>
            </a:extLst>
          </p:cNvPr>
          <p:cNvPicPr>
            <a:picLocks noChangeAspect="1"/>
          </p:cNvPicPr>
          <p:nvPr/>
        </p:nvPicPr>
        <p:blipFill>
          <a:blip r:embed="rId3"/>
          <a:srcRect r="-2" b="7040"/>
          <a:stretch/>
        </p:blipFill>
        <p:spPr>
          <a:xfrm>
            <a:off x="7736146" y="624111"/>
            <a:ext cx="3768466" cy="2627322"/>
          </a:xfrm>
          <a:prstGeom prst="rect">
            <a:avLst/>
          </a:prstGeom>
        </p:spPr>
      </p:pic>
      <p:pic>
        <p:nvPicPr>
          <p:cNvPr id="21" name="Rezervirano mjesto sadržaja 20" descr="Slika na kojoj se prikazuje vanjski, odijevanje, obuća, nebo&#10;&#10;Sadržaj generiran umjetnom inteligencijom može biti netočan.">
            <a:extLst>
              <a:ext uri="{FF2B5EF4-FFF2-40B4-BE49-F238E27FC236}">
                <a16:creationId xmlns:a16="http://schemas.microsoft.com/office/drawing/2014/main" id="{9907BF37-711F-731D-6A67-5751BB026C78}"/>
              </a:ext>
            </a:extLst>
          </p:cNvPr>
          <p:cNvPicPr>
            <a:picLocks noChangeAspect="1"/>
          </p:cNvPicPr>
          <p:nvPr/>
        </p:nvPicPr>
        <p:blipFill>
          <a:blip r:embed="rId4"/>
          <a:srcRect t="176" r="-2" b="6864"/>
          <a:stretch/>
        </p:blipFill>
        <p:spPr>
          <a:xfrm>
            <a:off x="7736146" y="3416024"/>
            <a:ext cx="3768466" cy="2627323"/>
          </a:xfrm>
          <a:prstGeom prst="rect">
            <a:avLst/>
          </a:prstGeom>
        </p:spPr>
      </p:pic>
    </p:spTree>
    <p:extLst>
      <p:ext uri="{BB962C8B-B14F-4D97-AF65-F5344CB8AC3E}">
        <p14:creationId xmlns:p14="http://schemas.microsoft.com/office/powerpoint/2010/main" val="214381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822EC5-F14D-EB47-820F-BC16A0E6E240}"/>
              </a:ext>
            </a:extLst>
          </p:cNvPr>
          <p:cNvSpPr>
            <a:spLocks noGrp="1"/>
          </p:cNvSpPr>
          <p:nvPr>
            <p:ph type="title"/>
          </p:nvPr>
        </p:nvSpPr>
        <p:spPr>
          <a:xfrm>
            <a:off x="1687670" y="624110"/>
            <a:ext cx="4097302" cy="1280890"/>
          </a:xfrm>
        </p:spPr>
        <p:txBody>
          <a:bodyPr>
            <a:normAutofit/>
          </a:bodyPr>
          <a:lstStyle/>
          <a:p>
            <a:r>
              <a:rPr lang="hr-HR" sz="3200"/>
              <a:t>Posjet Istarskom narodnom kazalištu</a:t>
            </a:r>
          </a:p>
        </p:txBody>
      </p:sp>
      <p:pic>
        <p:nvPicPr>
          <p:cNvPr id="13" name="Rezervirano mjesto sadržaja 12" descr="Slika na kojoj se prikazuje Kazalište, u dvorani, zavjesa, centar za izvedbene umjetnosti">
            <a:extLst>
              <a:ext uri="{FF2B5EF4-FFF2-40B4-BE49-F238E27FC236}">
                <a16:creationId xmlns:a16="http://schemas.microsoft.com/office/drawing/2014/main" id="{183E5687-DB4B-C732-310A-21010FBCC172}"/>
              </a:ext>
            </a:extLst>
          </p:cNvPr>
          <p:cNvPicPr>
            <a:picLocks noGrp="1" noChangeAspect="1"/>
          </p:cNvPicPr>
          <p:nvPr>
            <p:ph idx="1"/>
          </p:nvPr>
        </p:nvPicPr>
        <p:blipFill>
          <a:blip r:embed="rId2"/>
          <a:stretch>
            <a:fillRect/>
          </a:stretch>
        </p:blipFill>
        <p:spPr>
          <a:xfrm>
            <a:off x="1684338" y="2486224"/>
            <a:ext cx="4097337" cy="3073002"/>
          </a:xfrm>
        </p:spPr>
      </p:pic>
      <p:pic>
        <p:nvPicPr>
          <p:cNvPr id="7" name="Rezervirano mjesto sadržaja 6" descr="Slika na kojoj se prikazuje Kazalište, centar za izvedbene umjetnosti, tekst, u dvorani&#10;&#10;Sadržaj generiran umjetnom inteligencijom može biti netočan.">
            <a:extLst>
              <a:ext uri="{FF2B5EF4-FFF2-40B4-BE49-F238E27FC236}">
                <a16:creationId xmlns:a16="http://schemas.microsoft.com/office/drawing/2014/main" id="{5B41EF12-A8F2-0D82-F58A-5B923701A74C}"/>
              </a:ext>
            </a:extLst>
          </p:cNvPr>
          <p:cNvPicPr>
            <a:picLocks noChangeAspect="1"/>
          </p:cNvPicPr>
          <p:nvPr/>
        </p:nvPicPr>
        <p:blipFill>
          <a:blip r:embed="rId3"/>
          <a:srcRect t="12006" r="-1" b="14042"/>
          <a:stretch/>
        </p:blipFill>
        <p:spPr>
          <a:xfrm>
            <a:off x="6091918" y="10"/>
            <a:ext cx="6100081" cy="3383267"/>
          </a:xfrm>
          <a:prstGeom prst="rect">
            <a:avLst/>
          </a:prstGeom>
        </p:spPr>
      </p:pic>
      <p:pic>
        <p:nvPicPr>
          <p:cNvPr id="10" name="Rezervirano mjesto sadržaja 9" descr="Slika na kojoj se prikazuje Kazalište, bina, u dvorani, zabava&#10;&#10;Sadržaj generiran umjetnom inteligencijom može biti netočan.">
            <a:extLst>
              <a:ext uri="{FF2B5EF4-FFF2-40B4-BE49-F238E27FC236}">
                <a16:creationId xmlns:a16="http://schemas.microsoft.com/office/drawing/2014/main" id="{59C35D16-39B8-D244-1BB5-AB19318698B4}"/>
              </a:ext>
            </a:extLst>
          </p:cNvPr>
          <p:cNvPicPr>
            <a:picLocks noChangeAspect="1"/>
          </p:cNvPicPr>
          <p:nvPr/>
        </p:nvPicPr>
        <p:blipFill>
          <a:blip r:embed="rId4"/>
          <a:srcRect l="8958" r="24445" b="4"/>
          <a:stretch/>
        </p:blipFill>
        <p:spPr>
          <a:xfrm>
            <a:off x="6091919" y="3474721"/>
            <a:ext cx="3004319" cy="3383280"/>
          </a:xfrm>
          <a:prstGeom prst="rect">
            <a:avLst/>
          </a:prstGeom>
        </p:spPr>
      </p:pic>
      <p:pic>
        <p:nvPicPr>
          <p:cNvPr id="5" name="Rezervirano mjesto sadržaja 4" descr="Slika na kojoj se prikazuje odijevanje, u dvorani, čovjek, publika&#10;&#10;Sadržaj generiran umjetnom inteligencijom može biti netočan.">
            <a:extLst>
              <a:ext uri="{FF2B5EF4-FFF2-40B4-BE49-F238E27FC236}">
                <a16:creationId xmlns:a16="http://schemas.microsoft.com/office/drawing/2014/main" id="{43D8A014-2B87-7E41-B6F4-081077205ABB}"/>
              </a:ext>
            </a:extLst>
          </p:cNvPr>
          <p:cNvPicPr>
            <a:picLocks noChangeAspect="1"/>
          </p:cNvPicPr>
          <p:nvPr/>
        </p:nvPicPr>
        <p:blipFill>
          <a:blip r:embed="rId5"/>
          <a:srcRect t="15101" r="-4" b="435"/>
          <a:stretch/>
        </p:blipFill>
        <p:spPr>
          <a:xfrm>
            <a:off x="9187677" y="3474720"/>
            <a:ext cx="3004322" cy="3383286"/>
          </a:xfrm>
          <a:prstGeom prst="rect">
            <a:avLst/>
          </a:prstGeom>
        </p:spPr>
      </p:pic>
    </p:spTree>
    <p:extLst>
      <p:ext uri="{BB962C8B-B14F-4D97-AF65-F5344CB8AC3E}">
        <p14:creationId xmlns:p14="http://schemas.microsoft.com/office/powerpoint/2010/main" val="258890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7A2F4C"/>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hr-HR"/>
          </a:p>
        </p:txBody>
      </p:sp>
      <p:pic>
        <p:nvPicPr>
          <p:cNvPr id="7" name="Rezervirano mjesto sadržaja 6" descr="Slika na kojoj se prikazuje tekst, poster, omotnica&#10;&#10;Sadržaj generiran umjetnom inteligencijom može biti netočan.">
            <a:extLst>
              <a:ext uri="{FF2B5EF4-FFF2-40B4-BE49-F238E27FC236}">
                <a16:creationId xmlns:a16="http://schemas.microsoft.com/office/drawing/2014/main" id="{AEC375B9-65BD-DD2F-927C-10EE71A77369}"/>
              </a:ext>
            </a:extLst>
          </p:cNvPr>
          <p:cNvPicPr>
            <a:picLocks noGrp="1" noChangeAspect="1"/>
          </p:cNvPicPr>
          <p:nvPr>
            <p:ph idx="1"/>
          </p:nvPr>
        </p:nvPicPr>
        <p:blipFill>
          <a:blip r:embed="rId2"/>
          <a:stretch>
            <a:fillRect/>
          </a:stretch>
        </p:blipFill>
        <p:spPr>
          <a:xfrm>
            <a:off x="1064419" y="2133600"/>
            <a:ext cx="2819400" cy="3759200"/>
          </a:xfrm>
        </p:spPr>
      </p:pic>
      <p:sp>
        <p:nvSpPr>
          <p:cNvPr id="16"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zervirano mjesto sadržaja 4" descr="Slika na kojoj se prikazuje odijevanje, osoba, u dvorani, Ljudsko lice&#10;&#10;Sadržaj generiran umjetnom inteligencijom može biti netočan.">
            <a:extLst>
              <a:ext uri="{FF2B5EF4-FFF2-40B4-BE49-F238E27FC236}">
                <a16:creationId xmlns:a16="http://schemas.microsoft.com/office/drawing/2014/main" id="{5BBA0F40-DF84-5AAD-AA14-C1B267AE7EBC}"/>
              </a:ext>
            </a:extLst>
          </p:cNvPr>
          <p:cNvPicPr>
            <a:picLocks noChangeAspect="1"/>
          </p:cNvPicPr>
          <p:nvPr/>
        </p:nvPicPr>
        <p:blipFill>
          <a:blip r:embed="rId3"/>
          <a:srcRect l="5667" r="11461" b="-1"/>
          <a:stretch/>
        </p:blipFill>
        <p:spPr>
          <a:xfrm>
            <a:off x="4619543" y="10"/>
            <a:ext cx="7572457" cy="6853242"/>
          </a:xfrm>
          <a:prstGeom prst="rect">
            <a:avLst/>
          </a:prstGeom>
        </p:spPr>
      </p:pic>
      <p:sp>
        <p:nvSpPr>
          <p:cNvPr id="4" name="Naslov 3">
            <a:extLst>
              <a:ext uri="{FF2B5EF4-FFF2-40B4-BE49-F238E27FC236}">
                <a16:creationId xmlns:a16="http://schemas.microsoft.com/office/drawing/2014/main" id="{E059E268-C828-D33B-3195-CAEF12E1879B}"/>
              </a:ext>
            </a:extLst>
          </p:cNvPr>
          <p:cNvSpPr>
            <a:spLocks noGrp="1"/>
          </p:cNvSpPr>
          <p:nvPr>
            <p:ph type="title"/>
          </p:nvPr>
        </p:nvSpPr>
        <p:spPr/>
        <p:txBody>
          <a:bodyPr/>
          <a:lstStyle/>
          <a:p>
            <a:r>
              <a:rPr lang="hr-HR" dirty="0"/>
              <a:t>KNJIŽICA, PLAKATI, CRTEŽI…</a:t>
            </a:r>
          </a:p>
        </p:txBody>
      </p:sp>
    </p:spTree>
    <p:extLst>
      <p:ext uri="{BB962C8B-B14F-4D97-AF65-F5344CB8AC3E}">
        <p14:creationId xmlns:p14="http://schemas.microsoft.com/office/powerpoint/2010/main" val="173950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366833-6327-3390-7863-780EB604CC5D}"/>
              </a:ext>
            </a:extLst>
          </p:cNvPr>
          <p:cNvSpPr>
            <a:spLocks noGrp="1"/>
          </p:cNvSpPr>
          <p:nvPr>
            <p:ph type="title"/>
          </p:nvPr>
        </p:nvSpPr>
        <p:spPr>
          <a:xfrm>
            <a:off x="1687669" y="624110"/>
            <a:ext cx="4137059" cy="1280890"/>
          </a:xfrm>
        </p:spPr>
        <p:txBody>
          <a:bodyPr>
            <a:normAutofit/>
          </a:bodyPr>
          <a:lstStyle/>
          <a:p>
            <a:r>
              <a:rPr lang="hr-HR" sz="3200"/>
              <a:t>Kazalište u Puli </a:t>
            </a:r>
          </a:p>
        </p:txBody>
      </p:sp>
      <p:pic>
        <p:nvPicPr>
          <p:cNvPr id="6" name="Rezervirano mjesto sadržaja 5" descr="Slika na kojoj se prikazuje crtež, slikanje, skeč, Dječja umjetnost&#10;&#10;Sadržaj generiran umjetnom inteligencijom može biti netočan.">
            <a:extLst>
              <a:ext uri="{FF2B5EF4-FFF2-40B4-BE49-F238E27FC236}">
                <a16:creationId xmlns:a16="http://schemas.microsoft.com/office/drawing/2014/main" id="{9C133D62-71AE-801C-E921-8E753858A7E1}"/>
              </a:ext>
            </a:extLst>
          </p:cNvPr>
          <p:cNvPicPr>
            <a:picLocks noGrp="1" noChangeAspect="1"/>
          </p:cNvPicPr>
          <p:nvPr>
            <p:ph idx="1"/>
          </p:nvPr>
        </p:nvPicPr>
        <p:blipFill>
          <a:blip r:embed="rId2"/>
          <a:stretch>
            <a:fillRect/>
          </a:stretch>
        </p:blipFill>
        <p:spPr>
          <a:xfrm rot="10800000">
            <a:off x="1684338" y="2470150"/>
            <a:ext cx="4140200" cy="3105150"/>
          </a:xfrm>
        </p:spPr>
      </p:pic>
      <p:pic>
        <p:nvPicPr>
          <p:cNvPr id="9" name="Rezervirano mjesto sadržaja 8" descr="Slika na kojoj se prikazuje tekst, Ljudsko lice, odijevanje, čovjek&#10;&#10;Sadržaj generiran umjetnom inteligencijom može biti netočan.">
            <a:extLst>
              <a:ext uri="{FF2B5EF4-FFF2-40B4-BE49-F238E27FC236}">
                <a16:creationId xmlns:a16="http://schemas.microsoft.com/office/drawing/2014/main" id="{90A778B7-F2F9-7BD0-DFF9-3F10B7781EEF}"/>
              </a:ext>
            </a:extLst>
          </p:cNvPr>
          <p:cNvPicPr>
            <a:picLocks noChangeAspect="1"/>
          </p:cNvPicPr>
          <p:nvPr/>
        </p:nvPicPr>
        <p:blipFill>
          <a:blip r:embed="rId3"/>
          <a:srcRect l="22825" r="4656" b="-1"/>
          <a:stretch/>
        </p:blipFill>
        <p:spPr>
          <a:xfrm>
            <a:off x="6091919" y="623187"/>
            <a:ext cx="2713154" cy="5288032"/>
          </a:xfrm>
          <a:prstGeom prst="rect">
            <a:avLst/>
          </a:prstGeom>
        </p:spPr>
      </p:pic>
      <p:pic>
        <p:nvPicPr>
          <p:cNvPr id="11" name="Rezervirano mjesto sadržaja 10" descr="Slika na kojoj se prikazuje tekst, snimka zaslona, Letak, Brošura&#10;&#10;Sadržaj generiran umjetnom inteligencijom može biti netočan.">
            <a:extLst>
              <a:ext uri="{FF2B5EF4-FFF2-40B4-BE49-F238E27FC236}">
                <a16:creationId xmlns:a16="http://schemas.microsoft.com/office/drawing/2014/main" id="{2EB1DA1F-1A3F-920C-6F7A-1009480D2342}"/>
              </a:ext>
            </a:extLst>
          </p:cNvPr>
          <p:cNvPicPr>
            <a:picLocks noChangeAspect="1"/>
          </p:cNvPicPr>
          <p:nvPr/>
        </p:nvPicPr>
        <p:blipFill>
          <a:blip r:embed="rId4"/>
          <a:srcRect t="6085" r="-5" b="24464"/>
          <a:stretch/>
        </p:blipFill>
        <p:spPr>
          <a:xfrm>
            <a:off x="8896519" y="623189"/>
            <a:ext cx="2647024" cy="2598295"/>
          </a:xfrm>
          <a:prstGeom prst="rect">
            <a:avLst/>
          </a:prstGeom>
        </p:spPr>
      </p:pic>
      <p:pic>
        <p:nvPicPr>
          <p:cNvPr id="4" name="Rezervirano mjesto sadržaja 3" descr="Slika na kojoj se prikazuje crtež, slikanje, skeč, Dječja umjetnost&#10;&#10;Sadržaj generiran umjetnom inteligencijom može biti netočan.">
            <a:extLst>
              <a:ext uri="{FF2B5EF4-FFF2-40B4-BE49-F238E27FC236}">
                <a16:creationId xmlns:a16="http://schemas.microsoft.com/office/drawing/2014/main" id="{233B3717-5F82-FC99-624E-E53728305BB2}"/>
              </a:ext>
            </a:extLst>
          </p:cNvPr>
          <p:cNvPicPr>
            <a:picLocks noChangeAspect="1"/>
          </p:cNvPicPr>
          <p:nvPr/>
        </p:nvPicPr>
        <p:blipFill>
          <a:blip r:embed="rId5"/>
          <a:srcRect l="16869" r="6725"/>
          <a:stretch/>
        </p:blipFill>
        <p:spPr>
          <a:xfrm>
            <a:off x="8896516" y="3312927"/>
            <a:ext cx="2647024" cy="2598298"/>
          </a:xfrm>
          <a:prstGeom prst="rect">
            <a:avLst/>
          </a:prstGeom>
        </p:spPr>
      </p:pic>
    </p:spTree>
    <p:extLst>
      <p:ext uri="{BB962C8B-B14F-4D97-AF65-F5344CB8AC3E}">
        <p14:creationId xmlns:p14="http://schemas.microsoft.com/office/powerpoint/2010/main" val="2100379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714132D-7024-E5C5-E23B-010F5566098B}"/>
              </a:ext>
            </a:extLst>
          </p:cNvPr>
          <p:cNvSpPr>
            <a:spLocks noGrp="1"/>
          </p:cNvSpPr>
          <p:nvPr>
            <p:ph type="title"/>
          </p:nvPr>
        </p:nvSpPr>
        <p:spPr>
          <a:xfrm>
            <a:off x="2592926" y="624110"/>
            <a:ext cx="4790008" cy="1280890"/>
          </a:xfrm>
        </p:spPr>
        <p:txBody>
          <a:bodyPr>
            <a:normAutofit/>
          </a:bodyPr>
          <a:lstStyle/>
          <a:p>
            <a:r>
              <a:rPr lang="hr-HR" dirty="0"/>
              <a:t>SCENA</a:t>
            </a:r>
          </a:p>
        </p:txBody>
      </p:sp>
      <p:pic>
        <p:nvPicPr>
          <p:cNvPr id="10" name="Rezervirano mjesto sadržaja 9" descr="Slika na kojoj se prikazuje crtež, slikanje, crtić, Dječja umjetnost&#10;&#10;Sadržaj generiran umjetnom inteligencijom može biti netočan.">
            <a:extLst>
              <a:ext uri="{FF2B5EF4-FFF2-40B4-BE49-F238E27FC236}">
                <a16:creationId xmlns:a16="http://schemas.microsoft.com/office/drawing/2014/main" id="{63DCE91F-7ABD-548F-534D-ADA1B4F38414}"/>
              </a:ext>
            </a:extLst>
          </p:cNvPr>
          <p:cNvPicPr>
            <a:picLocks noGrp="1" noChangeAspect="1"/>
          </p:cNvPicPr>
          <p:nvPr>
            <p:ph idx="1"/>
          </p:nvPr>
        </p:nvPicPr>
        <p:blipFill>
          <a:blip r:embed="rId2"/>
          <a:stretch>
            <a:fillRect/>
          </a:stretch>
        </p:blipFill>
        <p:spPr>
          <a:xfrm>
            <a:off x="3054350" y="2523927"/>
            <a:ext cx="3871913" cy="2903934"/>
          </a:xfrm>
        </p:spPr>
      </p:pic>
      <p:pic>
        <p:nvPicPr>
          <p:cNvPr id="5" name="Rezervirano mjesto sadržaja 4" descr="Slika na kojoj se prikazuje slikanje, crtež, umjetničko djelo, Dječja umjetnost&#10;&#10;Sadržaj generiran umjetnom inteligencijom može biti netočan.">
            <a:extLst>
              <a:ext uri="{FF2B5EF4-FFF2-40B4-BE49-F238E27FC236}">
                <a16:creationId xmlns:a16="http://schemas.microsoft.com/office/drawing/2014/main" id="{93CF09DC-1742-41AD-0650-F0CB7AAB13D7}"/>
              </a:ext>
            </a:extLst>
          </p:cNvPr>
          <p:cNvPicPr>
            <a:picLocks noChangeAspect="1"/>
          </p:cNvPicPr>
          <p:nvPr/>
        </p:nvPicPr>
        <p:blipFill>
          <a:blip r:embed="rId3"/>
          <a:srcRect r="-2" b="7040"/>
          <a:stretch/>
        </p:blipFill>
        <p:spPr>
          <a:xfrm rot="10800000">
            <a:off x="7736146" y="624111"/>
            <a:ext cx="3768466" cy="2627322"/>
          </a:xfrm>
          <a:prstGeom prst="rect">
            <a:avLst/>
          </a:prstGeom>
        </p:spPr>
      </p:pic>
      <p:pic>
        <p:nvPicPr>
          <p:cNvPr id="7" name="Rezervirano mjesto sadržaja 6" descr="Slika na kojoj se prikazuje skeč, crtež, slikanje, umjetničko djelo&#10;&#10;Sadržaj generiran umjetnom inteligencijom može biti netočan.">
            <a:extLst>
              <a:ext uri="{FF2B5EF4-FFF2-40B4-BE49-F238E27FC236}">
                <a16:creationId xmlns:a16="http://schemas.microsoft.com/office/drawing/2014/main" id="{DE346139-E8C0-6810-8498-BEDECA049B17}"/>
              </a:ext>
            </a:extLst>
          </p:cNvPr>
          <p:cNvPicPr>
            <a:picLocks noChangeAspect="1"/>
          </p:cNvPicPr>
          <p:nvPr/>
        </p:nvPicPr>
        <p:blipFill>
          <a:blip r:embed="rId4"/>
          <a:srcRect t="7042" r="-2" b="-2"/>
          <a:stretch/>
        </p:blipFill>
        <p:spPr>
          <a:xfrm rot="10800000">
            <a:off x="7736146" y="3416024"/>
            <a:ext cx="3768466" cy="2627323"/>
          </a:xfrm>
          <a:prstGeom prst="rect">
            <a:avLst/>
          </a:prstGeom>
        </p:spPr>
      </p:pic>
    </p:spTree>
    <p:extLst>
      <p:ext uri="{BB962C8B-B14F-4D97-AF65-F5344CB8AC3E}">
        <p14:creationId xmlns:p14="http://schemas.microsoft.com/office/powerpoint/2010/main" val="254469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DD6A690-A670-7D0A-B31A-B5D4B62D4A17}"/>
              </a:ext>
            </a:extLst>
          </p:cNvPr>
          <p:cNvSpPr>
            <a:spLocks noGrp="1"/>
          </p:cNvSpPr>
          <p:nvPr>
            <p:ph type="title"/>
          </p:nvPr>
        </p:nvSpPr>
        <p:spPr>
          <a:xfrm>
            <a:off x="649224" y="645106"/>
            <a:ext cx="3650279" cy="1259894"/>
          </a:xfrm>
        </p:spPr>
        <p:txBody>
          <a:bodyPr>
            <a:normAutofit/>
          </a:bodyPr>
          <a:lstStyle/>
          <a:p>
            <a:r>
              <a:rPr lang="hr-HR" dirty="0"/>
              <a:t>KOSTIMI</a:t>
            </a:r>
          </a:p>
        </p:txBody>
      </p:sp>
      <p:sp>
        <p:nvSpPr>
          <p:cNvPr id="16" name="Rectangle 15">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hr-HR"/>
          </a:p>
        </p:txBody>
      </p:sp>
      <p:pic>
        <p:nvPicPr>
          <p:cNvPr id="10" name="Rezervirano mjesto sadržaja 9" descr="Slika na kojoj se prikazuje crtež, slikanje, Dječja umjetnost, rukopis&#10;&#10;Sadržaj generiran umjetnom inteligencijom može biti netočan.">
            <a:extLst>
              <a:ext uri="{FF2B5EF4-FFF2-40B4-BE49-F238E27FC236}">
                <a16:creationId xmlns:a16="http://schemas.microsoft.com/office/drawing/2014/main" id="{0D63EF1E-B135-79D2-7A6D-0080F6DA7CF9}"/>
              </a:ext>
            </a:extLst>
          </p:cNvPr>
          <p:cNvPicPr>
            <a:picLocks noGrp="1" noChangeAspect="1"/>
          </p:cNvPicPr>
          <p:nvPr>
            <p:ph idx="1"/>
          </p:nvPr>
        </p:nvPicPr>
        <p:blipFill>
          <a:blip r:embed="rId2"/>
          <a:stretch>
            <a:fillRect/>
          </a:stretch>
        </p:blipFill>
        <p:spPr>
          <a:xfrm rot="16200000">
            <a:off x="649288" y="2652514"/>
            <a:ext cx="3649662" cy="2737246"/>
          </a:xfrm>
        </p:spPr>
      </p:pic>
      <p:pic>
        <p:nvPicPr>
          <p:cNvPr id="5" name="Rezervirano mjesto sadržaja 4" descr="Slika na kojoj se prikazuje crtež, Dječja umjetnost, rukopis, skeč&#10;&#10;Sadržaj generiran umjetnom inteligencijom može biti netočan.">
            <a:extLst>
              <a:ext uri="{FF2B5EF4-FFF2-40B4-BE49-F238E27FC236}">
                <a16:creationId xmlns:a16="http://schemas.microsoft.com/office/drawing/2014/main" id="{39420CFD-FDA8-7CDF-9EE1-C931FD54B543}"/>
              </a:ext>
            </a:extLst>
          </p:cNvPr>
          <p:cNvPicPr>
            <a:picLocks noChangeAspect="1"/>
          </p:cNvPicPr>
          <p:nvPr/>
        </p:nvPicPr>
        <p:blipFill>
          <a:blip r:embed="rId3"/>
          <a:srcRect t="6000" r="1" b="8500"/>
          <a:stretch/>
        </p:blipFill>
        <p:spPr>
          <a:xfrm rot="16200000">
            <a:off x="3674041" y="1585583"/>
            <a:ext cx="5271142" cy="3380136"/>
          </a:xfrm>
          <a:prstGeom prst="rect">
            <a:avLst/>
          </a:prstGeom>
        </p:spPr>
      </p:pic>
      <p:pic>
        <p:nvPicPr>
          <p:cNvPr id="7" name="Rezervirano mjesto sadržaja 6" descr="Slika na kojoj se prikazuje crtež, slikanje, umjetničko djelo, crtić&#10;&#10;Sadržaj generiran umjetnom inteligencijom može biti netočan.">
            <a:extLst>
              <a:ext uri="{FF2B5EF4-FFF2-40B4-BE49-F238E27FC236}">
                <a16:creationId xmlns:a16="http://schemas.microsoft.com/office/drawing/2014/main" id="{C65F8B73-D180-D43D-12DB-72BED1BC96E3}"/>
              </a:ext>
            </a:extLst>
          </p:cNvPr>
          <p:cNvPicPr>
            <a:picLocks noChangeAspect="1"/>
          </p:cNvPicPr>
          <p:nvPr/>
        </p:nvPicPr>
        <p:blipFill>
          <a:blip r:embed="rId4"/>
          <a:srcRect t="5227" r="1" b="8890"/>
          <a:stretch/>
        </p:blipFill>
        <p:spPr>
          <a:xfrm rot="16200000">
            <a:off x="7225472" y="1578013"/>
            <a:ext cx="5271142" cy="3395275"/>
          </a:xfrm>
          <a:prstGeom prst="rect">
            <a:avLst/>
          </a:prstGeom>
        </p:spPr>
      </p:pic>
      <p:sp>
        <p:nvSpPr>
          <p:cNvPr id="18"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0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640892B-6885-8B4E-56DC-CBFE7E14CE05}"/>
              </a:ext>
            </a:extLst>
          </p:cNvPr>
          <p:cNvSpPr>
            <a:spLocks noGrp="1"/>
          </p:cNvSpPr>
          <p:nvPr>
            <p:ph type="title"/>
          </p:nvPr>
        </p:nvSpPr>
        <p:spPr>
          <a:xfrm>
            <a:off x="1687669" y="624110"/>
            <a:ext cx="4137059" cy="1280890"/>
          </a:xfrm>
        </p:spPr>
        <p:txBody>
          <a:bodyPr>
            <a:normAutofit/>
          </a:bodyPr>
          <a:lstStyle/>
          <a:p>
            <a:r>
              <a:rPr lang="hr-HR" sz="3200" dirty="0"/>
              <a:t>KAZALIŠTE</a:t>
            </a:r>
          </a:p>
        </p:txBody>
      </p:sp>
      <p:pic>
        <p:nvPicPr>
          <p:cNvPr id="15" name="Rezervirano mjesto sadržaja 14" descr="Slika na kojoj se prikazuje crtež, slikanje, Dječja umjetnost, grafit&#10;&#10;Sadržaj generiran umjetnom inteligencijom može biti netočan.">
            <a:extLst>
              <a:ext uri="{FF2B5EF4-FFF2-40B4-BE49-F238E27FC236}">
                <a16:creationId xmlns:a16="http://schemas.microsoft.com/office/drawing/2014/main" id="{E8A48E65-5045-DAF3-D0E1-73E47CEAFBBE}"/>
              </a:ext>
            </a:extLst>
          </p:cNvPr>
          <p:cNvPicPr>
            <a:picLocks noGrp="1" noChangeAspect="1"/>
          </p:cNvPicPr>
          <p:nvPr>
            <p:ph idx="1"/>
          </p:nvPr>
        </p:nvPicPr>
        <p:blipFill>
          <a:blip r:embed="rId2"/>
          <a:stretch>
            <a:fillRect/>
          </a:stretch>
        </p:blipFill>
        <p:spPr>
          <a:xfrm>
            <a:off x="2337594" y="2133600"/>
            <a:ext cx="2833687" cy="3778250"/>
          </a:xfrm>
        </p:spPr>
      </p:pic>
      <p:pic>
        <p:nvPicPr>
          <p:cNvPr id="10" name="Rezervirano mjesto sadržaja 9" descr="Slika na kojoj se prikazuje slikanje, Dječja umjetnost, crtež, umjetničko djelo&#10;&#10;Sadržaj generiran umjetnom inteligencijom može biti netočan.">
            <a:extLst>
              <a:ext uri="{FF2B5EF4-FFF2-40B4-BE49-F238E27FC236}">
                <a16:creationId xmlns:a16="http://schemas.microsoft.com/office/drawing/2014/main" id="{A1E09BF8-6D42-FA59-82FC-65A5F2FB6B29}"/>
              </a:ext>
            </a:extLst>
          </p:cNvPr>
          <p:cNvPicPr>
            <a:picLocks noChangeAspect="1"/>
          </p:cNvPicPr>
          <p:nvPr/>
        </p:nvPicPr>
        <p:blipFill>
          <a:blip r:embed="rId3"/>
          <a:srcRect t="21125" r="1" b="40395"/>
          <a:stretch/>
        </p:blipFill>
        <p:spPr>
          <a:xfrm rot="16200000">
            <a:off x="4804480" y="1910626"/>
            <a:ext cx="5288032" cy="2713154"/>
          </a:xfrm>
          <a:prstGeom prst="rect">
            <a:avLst/>
          </a:prstGeom>
        </p:spPr>
      </p:pic>
      <p:pic>
        <p:nvPicPr>
          <p:cNvPr id="7" name="Rezervirano mjesto sadržaja 6" descr="Slika na kojoj se prikazuje skeč, crtež, umjetničko djelo&#10;&#10;Sadržaj generiran umjetnom inteligencijom može biti netočan.">
            <a:extLst>
              <a:ext uri="{FF2B5EF4-FFF2-40B4-BE49-F238E27FC236}">
                <a16:creationId xmlns:a16="http://schemas.microsoft.com/office/drawing/2014/main" id="{C51266A0-9B41-178F-1E23-AE4E12A473FF}"/>
              </a:ext>
            </a:extLst>
          </p:cNvPr>
          <p:cNvPicPr>
            <a:picLocks noChangeAspect="1"/>
          </p:cNvPicPr>
          <p:nvPr/>
        </p:nvPicPr>
        <p:blipFill>
          <a:blip r:embed="rId4"/>
          <a:srcRect l="5138" r="18455"/>
          <a:stretch/>
        </p:blipFill>
        <p:spPr>
          <a:xfrm rot="10800000">
            <a:off x="8896519" y="623189"/>
            <a:ext cx="2647024" cy="2598295"/>
          </a:xfrm>
          <a:prstGeom prst="rect">
            <a:avLst/>
          </a:prstGeom>
        </p:spPr>
      </p:pic>
      <p:pic>
        <p:nvPicPr>
          <p:cNvPr id="5" name="Rezervirano mjesto sadržaja 4" descr="Slika na kojoj se prikazuje crtež, slikanje, skeč, umjetničko djelo&#10;&#10;Sadržaj generiran umjetnom inteligencijom može biti netočan.">
            <a:extLst>
              <a:ext uri="{FF2B5EF4-FFF2-40B4-BE49-F238E27FC236}">
                <a16:creationId xmlns:a16="http://schemas.microsoft.com/office/drawing/2014/main" id="{B2C9E793-F333-20AD-D2B4-915B6C13D0CC}"/>
              </a:ext>
            </a:extLst>
          </p:cNvPr>
          <p:cNvPicPr>
            <a:picLocks noChangeAspect="1"/>
          </p:cNvPicPr>
          <p:nvPr/>
        </p:nvPicPr>
        <p:blipFill>
          <a:blip r:embed="rId5"/>
          <a:srcRect r="23594"/>
          <a:stretch/>
        </p:blipFill>
        <p:spPr>
          <a:xfrm>
            <a:off x="8896516" y="3312927"/>
            <a:ext cx="2647024" cy="2598298"/>
          </a:xfrm>
          <a:prstGeom prst="rect">
            <a:avLst/>
          </a:prstGeom>
        </p:spPr>
      </p:pic>
    </p:spTree>
    <p:extLst>
      <p:ext uri="{BB962C8B-B14F-4D97-AF65-F5344CB8AC3E}">
        <p14:creationId xmlns:p14="http://schemas.microsoft.com/office/powerpoint/2010/main" val="4151949836"/>
      </p:ext>
    </p:extLst>
  </p:cSld>
  <p:clrMapOvr>
    <a:masterClrMapping/>
  </p:clrMapOvr>
</p:sld>
</file>

<file path=ppt/theme/theme1.xml><?xml version="1.0" encoding="utf-8"?>
<a:theme xmlns:a="http://schemas.openxmlformats.org/drawingml/2006/main" name="Prame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46</TotalTime>
  <Words>292</Words>
  <Application>Microsoft Office PowerPoint</Application>
  <PresentationFormat>Široki zaslon</PresentationFormat>
  <Paragraphs>16</Paragraphs>
  <Slides>9</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9</vt:i4>
      </vt:variant>
    </vt:vector>
  </HeadingPairs>
  <TitlesOfParts>
    <vt:vector size="15" baseType="lpstr">
      <vt:lpstr>Aptos</vt:lpstr>
      <vt:lpstr>Arial</vt:lpstr>
      <vt:lpstr>Century Gothic</vt:lpstr>
      <vt:lpstr>Times New Roman</vt:lpstr>
      <vt:lpstr>Wingdings 3</vt:lpstr>
      <vt:lpstr>Pramen</vt:lpstr>
      <vt:lpstr>KAZALIŠTE U PULI</vt:lpstr>
      <vt:lpstr>PowerPoint prezentacija</vt:lpstr>
      <vt:lpstr>TERENSKA NASTAVA</vt:lpstr>
      <vt:lpstr>Posjet Istarskom narodnom kazalištu</vt:lpstr>
      <vt:lpstr>KNJIŽICA, PLAKATI, CRTEŽI…</vt:lpstr>
      <vt:lpstr>Kazalište u Puli </vt:lpstr>
      <vt:lpstr>SCENA</vt:lpstr>
      <vt:lpstr>KOSTIMI</vt:lpstr>
      <vt:lpstr>KAZALIŠTE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Sabina KALENDER ANIĆ</dc:creator>
  <cp:lastModifiedBy>Sabina Kalender Anić</cp:lastModifiedBy>
  <cp:revision>2</cp:revision>
  <dcterms:created xsi:type="dcterms:W3CDTF">2025-05-09T06:19:57Z</dcterms:created>
  <dcterms:modified xsi:type="dcterms:W3CDTF">2025-05-13T09:56:34Z</dcterms:modified>
</cp:coreProperties>
</file>