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7" r:id="rId4"/>
    <p:sldId id="259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6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FB0AF7-2789-452B-9278-F62DF319C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2538517" y="195309"/>
            <a:ext cx="6815669" cy="736846"/>
          </a:xfrm>
        </p:spPr>
        <p:txBody>
          <a:bodyPr/>
          <a:lstStyle/>
          <a:p>
            <a:r>
              <a:rPr lang="hr-HR" sz="4800" dirty="0"/>
              <a:t>LA MULA DE PARENZO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F3C1DC2-97CF-4165-B7DD-72C21BDC4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6208" y="932156"/>
            <a:ext cx="6815669" cy="1320802"/>
          </a:xfrm>
        </p:spPr>
        <p:txBody>
          <a:bodyPr>
            <a:normAutofit/>
          </a:bodyPr>
          <a:lstStyle/>
          <a:p>
            <a:r>
              <a:rPr lang="hr-HR" sz="2800" dirty="0"/>
              <a:t>OŠ FINIDA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F7FAFAA-79AF-4691-9421-7480B9314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60516">
            <a:off x="2758181" y="2045318"/>
            <a:ext cx="7048500" cy="4695825"/>
          </a:xfrm>
          <a:prstGeom prst="rect">
            <a:avLst/>
          </a:prstGeom>
        </p:spPr>
      </p:pic>
      <p:pic>
        <p:nvPicPr>
          <p:cNvPr id="6" name="LIDIJA PERCAN - La mula de Parenzo (1976. video)">
            <a:hlinkClick r:id="" action="ppaction://media"/>
            <a:extLst>
              <a:ext uri="{FF2B5EF4-FFF2-40B4-BE49-F238E27FC236}">
                <a16:creationId xmlns:a16="http://schemas.microsoft.com/office/drawing/2014/main" id="{DA6A13FC-57B5-4141-9AFF-BC931A3CD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0742" y="1909839"/>
            <a:ext cx="1132289" cy="11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26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F164E4-4295-42BF-B02E-42A2D0DD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5588"/>
            <a:ext cx="9601196" cy="1303867"/>
          </a:xfrm>
        </p:spPr>
        <p:txBody>
          <a:bodyPr/>
          <a:lstStyle/>
          <a:p>
            <a:r>
              <a:rPr lang="hr-HR" dirty="0"/>
              <a:t>Kalendar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9CA9718-2DE4-47CC-802C-1F8C58ADB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773" y="1074361"/>
            <a:ext cx="9601196" cy="3318936"/>
          </a:xfrm>
        </p:spPr>
        <p:txBody>
          <a:bodyPr/>
          <a:lstStyle/>
          <a:p>
            <a:r>
              <a:rPr lang="hr-HR" dirty="0"/>
              <a:t>Učenici 2. razreda Područne škole Nova Vas izradili su kalendar s crtežima La mule de </a:t>
            </a:r>
            <a:r>
              <a:rPr lang="hr-HR" dirty="0" err="1"/>
              <a:t>Parenzo</a:t>
            </a:r>
            <a:r>
              <a:rPr lang="hr-HR" dirty="0"/>
              <a:t> kako je oni zamišljaju, a učenice </a:t>
            </a:r>
            <a:r>
              <a:rPr lang="hr-HR" dirty="0" err="1"/>
              <a:t>Maelys</a:t>
            </a:r>
            <a:r>
              <a:rPr lang="hr-HR" dirty="0"/>
              <a:t> </a:t>
            </a:r>
            <a:r>
              <a:rPr lang="hr-HR" dirty="0" err="1"/>
              <a:t>Momić</a:t>
            </a:r>
            <a:r>
              <a:rPr lang="hr-HR" dirty="0"/>
              <a:t> i Naomi </a:t>
            </a:r>
            <a:r>
              <a:rPr lang="hr-HR" dirty="0" err="1"/>
              <a:t>Bestulić</a:t>
            </a:r>
            <a:r>
              <a:rPr lang="hr-HR" dirty="0"/>
              <a:t> igrale su igrokaz La mula de </a:t>
            </a:r>
            <a:r>
              <a:rPr lang="hr-HR" dirty="0" err="1"/>
              <a:t>Parenzo</a:t>
            </a:r>
            <a:r>
              <a:rPr lang="hr-HR" dirty="0"/>
              <a:t> na Istarskoj večeri u Medulinu</a:t>
            </a:r>
          </a:p>
          <a:p>
            <a:r>
              <a:rPr lang="hr-HR" dirty="0"/>
              <a:t>Igrokaz je napisala učiteljica Sandra Labinac Bilić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72B66CF-08CF-45F2-B583-ED76ECC3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159">
            <a:off x="894492" y="3208715"/>
            <a:ext cx="4077004" cy="331893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6E74C82-D9F6-41F9-AAD6-DDF529621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7361">
            <a:off x="7933288" y="2645545"/>
            <a:ext cx="2690026" cy="43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05C50A-73B5-448B-BC71-48C0FAA4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218652"/>
            <a:ext cx="9601196" cy="1303867"/>
          </a:xfrm>
        </p:spPr>
        <p:txBody>
          <a:bodyPr/>
          <a:lstStyle/>
          <a:p>
            <a:r>
              <a:rPr lang="hr-HR" dirty="0" err="1"/>
              <a:t>Besidarnik</a:t>
            </a:r>
            <a:r>
              <a:rPr lang="hr-HR" dirty="0"/>
              <a:t> (rječnik)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4D1132-6BE4-4DF4-A5AD-4883695DB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56" y="1429468"/>
            <a:ext cx="9601196" cy="3318936"/>
          </a:xfrm>
        </p:spPr>
        <p:txBody>
          <a:bodyPr/>
          <a:lstStyle/>
          <a:p>
            <a:r>
              <a:rPr lang="hr-HR" dirty="0"/>
              <a:t>Učenici 1. razreda Područne škole Nova Vas s učiteljicom Sandrom Labinac Bilić izradili su </a:t>
            </a:r>
            <a:r>
              <a:rPr lang="hr-HR" dirty="0" err="1"/>
              <a:t>besidarnik</a:t>
            </a:r>
            <a:r>
              <a:rPr lang="hr-HR" dirty="0"/>
              <a:t> (rječnik) s nepoznatim riječima na zavičajnom govoru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714D6FC-06EA-4052-80ED-54D74349B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4616">
            <a:off x="345567" y="3120247"/>
            <a:ext cx="3973731" cy="29802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FC6E0C8-5A30-4445-B8CA-010950133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83871" y="3129936"/>
            <a:ext cx="3733060" cy="279979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C2F7C55-11D3-42E2-92DB-D70D09DFC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883" y="2393198"/>
            <a:ext cx="2799795" cy="443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6F18A5-35FD-4ACF-96E4-C6D7AE10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60" y="263040"/>
            <a:ext cx="9601196" cy="1303867"/>
          </a:xfrm>
        </p:spPr>
        <p:txBody>
          <a:bodyPr/>
          <a:lstStyle/>
          <a:p>
            <a:r>
              <a:rPr lang="hr-HR" dirty="0"/>
              <a:t>…i još crteža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7512AE-2690-4DBE-A9B6-25C433B6D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917" y="1686921"/>
            <a:ext cx="9601196" cy="3318936"/>
          </a:xfrm>
        </p:spPr>
        <p:txBody>
          <a:bodyPr/>
          <a:lstStyle/>
          <a:p>
            <a:r>
              <a:rPr lang="hr-HR" dirty="0"/>
              <a:t>S učiteljicom Emirom </a:t>
            </a:r>
            <a:r>
              <a:rPr lang="hr-HR" dirty="0" err="1"/>
              <a:t>Mujakić</a:t>
            </a:r>
            <a:r>
              <a:rPr lang="hr-HR" dirty="0"/>
              <a:t> učenici su crtali narodnu nošnju, plesove i tradicionalna jela iz doba La mule de </a:t>
            </a:r>
            <a:r>
              <a:rPr lang="hr-HR" dirty="0" err="1"/>
              <a:t>Parenzo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B5ACE46-D32C-4BE8-9B3F-63C395232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92" y="2959803"/>
            <a:ext cx="4917813" cy="276385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878C396-B318-46C0-BBB9-4B907BB81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9751">
            <a:off x="5770096" y="3249302"/>
            <a:ext cx="6218653" cy="28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517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67C265-9FAE-434F-8033-36382C301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200897"/>
            <a:ext cx="9601196" cy="1303867"/>
          </a:xfrm>
        </p:spPr>
        <p:txBody>
          <a:bodyPr/>
          <a:lstStyle/>
          <a:p>
            <a:r>
              <a:rPr lang="hr-HR" dirty="0"/>
              <a:t>3D modeli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90E740E-E52D-49D5-9B9B-C56287FC1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429468"/>
            <a:ext cx="9601196" cy="3318936"/>
          </a:xfrm>
        </p:spPr>
        <p:txBody>
          <a:bodyPr/>
          <a:lstStyle/>
          <a:p>
            <a:r>
              <a:rPr lang="hr-HR" dirty="0"/>
              <a:t>S učiteljicom Danijelom </a:t>
            </a:r>
            <a:r>
              <a:rPr lang="hr-HR" dirty="0" err="1"/>
              <a:t>Mihić</a:t>
            </a:r>
            <a:r>
              <a:rPr lang="hr-HR" dirty="0"/>
              <a:t> i Tanjom </a:t>
            </a:r>
            <a:r>
              <a:rPr lang="hr-HR" dirty="0" err="1"/>
              <a:t>Ranić</a:t>
            </a:r>
            <a:r>
              <a:rPr lang="hr-HR" dirty="0"/>
              <a:t> </a:t>
            </a:r>
            <a:r>
              <a:rPr lang="hr-HR" dirty="0" err="1"/>
              <a:t>Rovis</a:t>
            </a:r>
            <a:r>
              <a:rPr lang="hr-HR" dirty="0"/>
              <a:t> učenici 5.c razreda izrađivali su 3D modele La mule kako ih oni zamišljaju s odjećom iz tog doba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2D90C7F-AFB1-4F67-91D8-8C39F9CE4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44486">
            <a:off x="1691321" y="2968570"/>
            <a:ext cx="3875463" cy="351213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1EC599A-5B9D-44F7-9D38-EC1EC0A5E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43748">
            <a:off x="6758224" y="2844648"/>
            <a:ext cx="3839913" cy="35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D21723-7F87-4A13-A66F-F1C3FC8F7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…a bili smo i na radiju predstaviti projekt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76E7F7-D1FC-4E53-82F7-8DAC68047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Snimku radijske emisije možete poslušati ovdje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03B4F1F-4B4D-44BE-A2D0-902C87F51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47" y="3559692"/>
            <a:ext cx="4208754" cy="3150719"/>
          </a:xfrm>
          <a:prstGeom prst="rect">
            <a:avLst/>
          </a:prstGeom>
        </p:spPr>
      </p:pic>
      <p:sp>
        <p:nvSpPr>
          <p:cNvPr id="6" name="Strelica: desno 5">
            <a:extLst>
              <a:ext uri="{FF2B5EF4-FFF2-40B4-BE49-F238E27FC236}">
                <a16:creationId xmlns:a16="http://schemas.microsoft.com/office/drawing/2014/main" id="{A3A3FD07-AE3D-4B57-89A2-84786224C036}"/>
              </a:ext>
            </a:extLst>
          </p:cNvPr>
          <p:cNvSpPr/>
          <p:nvPr/>
        </p:nvSpPr>
        <p:spPr>
          <a:xfrm>
            <a:off x="7708811" y="2616601"/>
            <a:ext cx="914400" cy="396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Radio 1. dio emisije">
            <a:hlinkClick r:id="" action="ppaction://media"/>
            <a:extLst>
              <a:ext uri="{FF2B5EF4-FFF2-40B4-BE49-F238E27FC236}">
                <a16:creationId xmlns:a16="http://schemas.microsoft.com/office/drawing/2014/main" id="{B5089344-5C18-4C2B-9022-77D66AD9C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2626" y="2011329"/>
            <a:ext cx="762034" cy="762034"/>
          </a:xfrm>
          <a:prstGeom prst="rect">
            <a:avLst/>
          </a:prstGeom>
        </p:spPr>
      </p:pic>
      <p:pic>
        <p:nvPicPr>
          <p:cNvPr id="8" name="Radio 2. dio emisije">
            <a:hlinkClick r:id="" action="ppaction://media"/>
            <a:extLst>
              <a:ext uri="{FF2B5EF4-FFF2-40B4-BE49-F238E27FC236}">
                <a16:creationId xmlns:a16="http://schemas.microsoft.com/office/drawing/2014/main" id="{B0D41158-E6B4-4C57-A3C6-42A16F140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8458" y="2849732"/>
            <a:ext cx="803302" cy="80330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9A34B35-97FE-49D3-8797-4D78A7DF7C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155" y="3455635"/>
            <a:ext cx="4405903" cy="329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18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3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EB61CC-5680-45E2-88B9-E1988695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330198"/>
            <a:ext cx="9601196" cy="1303867"/>
          </a:xfrm>
        </p:spPr>
        <p:txBody>
          <a:bodyPr/>
          <a:lstStyle/>
          <a:p>
            <a:r>
              <a:rPr lang="hr-HR" dirty="0"/>
              <a:t>…i za kraj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49434AD-D711-4DFD-984B-2FA1FD9F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379" y="1358446"/>
            <a:ext cx="9601196" cy="3318936"/>
          </a:xfrm>
        </p:spPr>
        <p:txBody>
          <a:bodyPr>
            <a:normAutofit/>
          </a:bodyPr>
          <a:lstStyle/>
          <a:p>
            <a:r>
              <a:rPr lang="hr-HR" sz="2000" dirty="0"/>
              <a:t>23.5.2024. u Osnovnoj školi </a:t>
            </a:r>
            <a:r>
              <a:rPr lang="hr-HR" sz="2000" dirty="0" err="1"/>
              <a:t>Finida</a:t>
            </a:r>
            <a:r>
              <a:rPr lang="hr-HR" sz="2000" dirty="0"/>
              <a:t> predstavili smo slikovnicu koju je izradio 4.b razred s učiteljicom Vedranom Vukić </a:t>
            </a:r>
            <a:r>
              <a:rPr lang="hr-HR" sz="2000" dirty="0" err="1"/>
              <a:t>Stranić</a:t>
            </a:r>
            <a:endParaRPr lang="hr-HR" sz="2000" dirty="0"/>
          </a:p>
          <a:p>
            <a:r>
              <a:rPr lang="hr-HR" sz="2000" dirty="0"/>
              <a:t>Slikovnicu su predstavili učiteljica Vedrana, suradnice iz Zavičajnog muzeja </a:t>
            </a:r>
            <a:r>
              <a:rPr lang="hr-HR" sz="2000" dirty="0" err="1"/>
              <a:t>Poreštine</a:t>
            </a:r>
            <a:r>
              <a:rPr lang="hr-HR" sz="2000" dirty="0"/>
              <a:t> te ravnateljica škole Anita Sijerković Radin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AB9CF21-9ED0-48FA-BA9E-DC21E0710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151" y="2883408"/>
            <a:ext cx="5637320" cy="37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3EF4E6-C6B6-44D9-9A79-E90FAA14E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smo sve radili 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E172A98-DEEE-48B4-9B41-AE1856EFF9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Slikovnice</a:t>
            </a:r>
          </a:p>
          <a:p>
            <a:r>
              <a:rPr lang="hr-HR" dirty="0" err="1"/>
              <a:t>Slikoknjigu</a:t>
            </a:r>
            <a:endParaRPr lang="hr-HR" dirty="0"/>
          </a:p>
          <a:p>
            <a:r>
              <a:rPr lang="hr-HR" dirty="0"/>
              <a:t>3D modele La mule kako ih mi zamišljamo</a:t>
            </a:r>
          </a:p>
          <a:p>
            <a:r>
              <a:rPr lang="hr-HR" dirty="0"/>
              <a:t>Plakate</a:t>
            </a:r>
          </a:p>
          <a:p>
            <a:r>
              <a:rPr lang="hr-HR" dirty="0" err="1"/>
              <a:t>Memory</a:t>
            </a:r>
            <a:r>
              <a:rPr lang="hr-HR" dirty="0"/>
              <a:t> 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4BFE2C1-ED3C-4BEA-83E5-C31723CE1A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Stripove i crteže</a:t>
            </a:r>
          </a:p>
          <a:p>
            <a:r>
              <a:rPr lang="hr-HR" dirty="0"/>
              <a:t>Skulpture </a:t>
            </a:r>
          </a:p>
          <a:p>
            <a:r>
              <a:rPr lang="hr-HR" dirty="0"/>
              <a:t>Kalendar</a:t>
            </a:r>
          </a:p>
          <a:p>
            <a:r>
              <a:rPr lang="hr-HR" dirty="0" err="1"/>
              <a:t>Besidarnik</a:t>
            </a:r>
            <a:r>
              <a:rPr lang="hr-HR" dirty="0"/>
              <a:t> (rječnik)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394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FB63DA-6ACB-4AC0-99F6-E6B2F170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… a posjetili smo i muzej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74BA4A1-60CB-4F5D-B2CD-1C3F436E9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3890">
            <a:off x="6431975" y="2656644"/>
            <a:ext cx="4423833" cy="3317875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DD1A7A5-2357-4CE2-BED9-43661D827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7944">
            <a:off x="482352" y="2620639"/>
            <a:ext cx="4255363" cy="319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2768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77A78A-0626-450D-A7C0-E403129F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29" y="103243"/>
            <a:ext cx="9601196" cy="1303867"/>
          </a:xfrm>
        </p:spPr>
        <p:txBody>
          <a:bodyPr/>
          <a:lstStyle/>
          <a:p>
            <a:r>
              <a:rPr lang="hr-HR" dirty="0"/>
              <a:t>Slikovnica</a:t>
            </a:r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75A2C15C-D94A-4E8C-9798-81F86EDB8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59" y="1118749"/>
            <a:ext cx="9601196" cy="3318936"/>
          </a:xfrm>
        </p:spPr>
        <p:txBody>
          <a:bodyPr/>
          <a:lstStyle/>
          <a:p>
            <a:r>
              <a:rPr lang="hr-HR" dirty="0"/>
              <a:t>Učenici 4.b razreda s učiteljicom Vedranom Vukić </a:t>
            </a:r>
            <a:r>
              <a:rPr lang="hr-HR" dirty="0" err="1"/>
              <a:t>Stranić</a:t>
            </a:r>
            <a:r>
              <a:rPr lang="hr-HR" dirty="0"/>
              <a:t> izradili su slikovnicu; Temelj knjige su dječji literarni radovi prevedeni na engleski, njemački i talijanski jezik te originalni likovni radovi, a izradili su je u suradnji sa Zavičajnim muzejom </a:t>
            </a:r>
            <a:r>
              <a:rPr lang="hr-HR" dirty="0" err="1"/>
              <a:t>Poreštine</a:t>
            </a:r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2438C12-F011-4A93-A40B-768AA0817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3">
            <a:off x="578379" y="3144927"/>
            <a:ext cx="4487664" cy="336574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1616644-82F6-485D-9F1C-2F1CB8FBB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0785">
            <a:off x="6876918" y="3194054"/>
            <a:ext cx="4533706" cy="33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2A7228-B705-4BC1-AC69-CBCDD81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26" y="103242"/>
            <a:ext cx="9601196" cy="1303867"/>
          </a:xfrm>
        </p:spPr>
        <p:txBody>
          <a:bodyPr/>
          <a:lstStyle/>
          <a:p>
            <a:r>
              <a:rPr lang="hr-HR" dirty="0" err="1"/>
              <a:t>Slikoknjiga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0C8376-036E-447A-B811-0F4B252A9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465" y="1305181"/>
            <a:ext cx="9601196" cy="3318936"/>
          </a:xfrm>
        </p:spPr>
        <p:txBody>
          <a:bodyPr/>
          <a:lstStyle/>
          <a:p>
            <a:r>
              <a:rPr lang="hr-HR" dirty="0"/>
              <a:t>4. a razred s učiteljicom Brankicom </a:t>
            </a:r>
            <a:r>
              <a:rPr lang="hr-HR" dirty="0" err="1"/>
              <a:t>Čerović</a:t>
            </a:r>
            <a:r>
              <a:rPr lang="hr-HR" dirty="0"/>
              <a:t> izrađivali su </a:t>
            </a:r>
            <a:r>
              <a:rPr lang="hr-HR" dirty="0" err="1"/>
              <a:t>slikoknjigu</a:t>
            </a:r>
            <a:r>
              <a:rPr lang="hr-HR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FE56828-F7DC-4AA5-B087-F0D738DA1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7260">
            <a:off x="-789142" y="2324576"/>
            <a:ext cx="4293374" cy="241502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B2AD2CA-85BA-4414-956E-296AC0342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1593">
            <a:off x="8604187" y="2362454"/>
            <a:ext cx="4158695" cy="233926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8B06959-94E7-4AA0-A45D-61FAAE14E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548" y="4489718"/>
            <a:ext cx="3779915" cy="212620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C7F30B7-BE12-4EBD-8F62-7AB671DBCD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326" y="2085102"/>
            <a:ext cx="3971348" cy="22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43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65F0A4-68C8-4164-AE78-EAF7FA715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094" y="112120"/>
            <a:ext cx="9601196" cy="1303867"/>
          </a:xfrm>
        </p:spPr>
        <p:txBody>
          <a:bodyPr/>
          <a:lstStyle/>
          <a:p>
            <a:r>
              <a:rPr lang="hr-HR" dirty="0"/>
              <a:t>Plakati i slikovnica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CDB8BA9-20A1-40FA-B6AA-F76669FC9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300" y="1180893"/>
            <a:ext cx="9601196" cy="3318936"/>
          </a:xfrm>
        </p:spPr>
        <p:txBody>
          <a:bodyPr/>
          <a:lstStyle/>
          <a:p>
            <a:r>
              <a:rPr lang="hr-HR" dirty="0"/>
              <a:t>Učenici trećih razreda s učiteljicama Ivanom Pećinom, Ankicom </a:t>
            </a:r>
            <a:r>
              <a:rPr lang="hr-HR" dirty="0" err="1"/>
              <a:t>Ritošom</a:t>
            </a:r>
            <a:r>
              <a:rPr lang="hr-HR" dirty="0"/>
              <a:t> i Tinom </a:t>
            </a:r>
            <a:r>
              <a:rPr lang="hr-HR" dirty="0" err="1"/>
              <a:t>Vračun</a:t>
            </a:r>
            <a:r>
              <a:rPr lang="hr-HR" dirty="0"/>
              <a:t> izradili su plakate za filmove i slikovnice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EAE9B05-57CB-47CE-B6ED-F9D799134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9598">
            <a:off x="537235" y="2219418"/>
            <a:ext cx="2134908" cy="396387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0816902-2D59-41C4-882A-68D409138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0523">
            <a:off x="8189465" y="1928372"/>
            <a:ext cx="3159341" cy="421245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07CB37D-2453-44DA-B350-13D3BD2B7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3040">
            <a:off x="4020786" y="2488323"/>
            <a:ext cx="2686936" cy="35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0992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3316C4-8555-452F-8FB3-E0BF1919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748" y="0"/>
            <a:ext cx="9601196" cy="1303867"/>
          </a:xfrm>
        </p:spPr>
        <p:txBody>
          <a:bodyPr/>
          <a:lstStyle/>
          <a:p>
            <a:r>
              <a:rPr lang="hr-HR" dirty="0" err="1"/>
              <a:t>Memory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7B44F3-73B9-4D1D-B982-9387C49AE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748" y="1376202"/>
            <a:ext cx="9601196" cy="3318936"/>
          </a:xfrm>
        </p:spPr>
        <p:txBody>
          <a:bodyPr/>
          <a:lstStyle/>
          <a:p>
            <a:r>
              <a:rPr lang="hr-HR" dirty="0"/>
              <a:t>Učenici trećeg razreda Područne škole Nova Vas izradili su </a:t>
            </a:r>
            <a:r>
              <a:rPr lang="hr-HR" dirty="0" err="1"/>
              <a:t>memory</a:t>
            </a:r>
            <a:r>
              <a:rPr lang="hr-HR" dirty="0"/>
              <a:t> kako bi lakše naučili riječi pjesme La mula de </a:t>
            </a:r>
            <a:r>
              <a:rPr lang="hr-HR" dirty="0" err="1"/>
              <a:t>Parenzo</a:t>
            </a:r>
            <a:r>
              <a:rPr lang="hr-HR" dirty="0"/>
              <a:t> </a:t>
            </a:r>
            <a:r>
              <a:rPr lang="hr-HR" dirty="0">
                <a:sym typeface="Wingdings" panose="05000000000000000000" pitchFamily="2" charset="2"/>
              </a:rPr>
              <a:t>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BEBC444-F9D9-40F2-B340-D317E7D6B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82999">
            <a:off x="469775" y="3095493"/>
            <a:ext cx="4265720" cy="319929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8FAF564-89C4-4918-8290-14FF8F4D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92916">
            <a:off x="4444025" y="3065717"/>
            <a:ext cx="4078469" cy="305885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248321D-9E43-4020-816F-2486D4A8B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50910">
            <a:off x="8302535" y="3257954"/>
            <a:ext cx="4061489" cy="30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5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68BC95-EC09-499D-9A6E-F3CE4565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218652"/>
            <a:ext cx="9601196" cy="1303867"/>
          </a:xfrm>
        </p:spPr>
        <p:txBody>
          <a:bodyPr/>
          <a:lstStyle/>
          <a:p>
            <a:r>
              <a:rPr lang="hr-HR" dirty="0"/>
              <a:t>Stripovi i crteži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5AE2E36-684C-4BE9-9746-BAB8E6BEB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236" y="1287425"/>
            <a:ext cx="9601196" cy="3318936"/>
          </a:xfrm>
        </p:spPr>
        <p:txBody>
          <a:bodyPr/>
          <a:lstStyle/>
          <a:p>
            <a:r>
              <a:rPr lang="hr-HR" dirty="0"/>
              <a:t>Učenici 4.c razreda s učiteljicom Dianom Stevanović crtali su crteže La mule kako je oni zamišljaju i izrađivali strip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B73B82E-4CE8-482D-847B-817F992B3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1575">
            <a:off x="-330540" y="2412966"/>
            <a:ext cx="4086140" cy="252569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B35104A-08CF-42DD-856C-6321299AE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07710">
            <a:off x="8046519" y="2187590"/>
            <a:ext cx="3821131" cy="248281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58E743B-1445-4861-9DAD-E16D2ADBF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8310">
            <a:off x="3975746" y="3579146"/>
            <a:ext cx="4550573" cy="319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8039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0C9AC4-70E1-4617-AB72-881A2C5AF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971" y="174264"/>
            <a:ext cx="9601196" cy="1303867"/>
          </a:xfrm>
        </p:spPr>
        <p:txBody>
          <a:bodyPr/>
          <a:lstStyle/>
          <a:p>
            <a:r>
              <a:rPr lang="hr-HR" dirty="0"/>
              <a:t>Skulpture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297323-EA16-4E61-B7DF-01BF9E6D6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1305181"/>
            <a:ext cx="9601196" cy="3318936"/>
          </a:xfrm>
        </p:spPr>
        <p:txBody>
          <a:bodyPr/>
          <a:lstStyle/>
          <a:p>
            <a:r>
              <a:rPr lang="hr-HR" dirty="0"/>
              <a:t>Učenici drugih razreda s učiteljicama Suzanom </a:t>
            </a:r>
            <a:r>
              <a:rPr lang="hr-HR" dirty="0" err="1"/>
              <a:t>Jakotić</a:t>
            </a:r>
            <a:r>
              <a:rPr lang="hr-HR" dirty="0"/>
              <a:t>, Renatom </a:t>
            </a:r>
            <a:r>
              <a:rPr lang="hr-HR" dirty="0" err="1"/>
              <a:t>Maltar</a:t>
            </a:r>
            <a:r>
              <a:rPr lang="hr-HR" dirty="0"/>
              <a:t> i Viktorijom Banko </a:t>
            </a:r>
            <a:r>
              <a:rPr lang="hr-HR" dirty="0" err="1"/>
              <a:t>Vrtačić</a:t>
            </a:r>
            <a:r>
              <a:rPr lang="hr-HR" dirty="0"/>
              <a:t> izrađivali su skulpture ribe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AAEECA9-12E8-4C85-A074-C2705A229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517" y="2609048"/>
            <a:ext cx="4941903" cy="370642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53985F7-F43C-444E-A224-50E3C98BF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5015">
            <a:off x="605036" y="2823493"/>
            <a:ext cx="5177514" cy="34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98</TotalTime>
  <Words>371</Words>
  <Application>Microsoft Macintosh PowerPoint</Application>
  <PresentationFormat>Widescreen</PresentationFormat>
  <Paragraphs>40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Garamond</vt:lpstr>
      <vt:lpstr>Organski</vt:lpstr>
      <vt:lpstr>LA MULA DE PARENZO</vt:lpstr>
      <vt:lpstr>Što smo sve radili ?</vt:lpstr>
      <vt:lpstr>… a posjetili smo i muzej</vt:lpstr>
      <vt:lpstr>Slikovnica</vt:lpstr>
      <vt:lpstr>Slikoknjiga</vt:lpstr>
      <vt:lpstr>Plakati i slikovnica</vt:lpstr>
      <vt:lpstr>Memory</vt:lpstr>
      <vt:lpstr>Stripovi i crteži</vt:lpstr>
      <vt:lpstr>Skulpture</vt:lpstr>
      <vt:lpstr>Kalendar</vt:lpstr>
      <vt:lpstr>Besidarnik (rječnik)</vt:lpstr>
      <vt:lpstr>…i još crteža</vt:lpstr>
      <vt:lpstr>3D modeli</vt:lpstr>
      <vt:lpstr>…a bili smo i na radiju predstaviti projekt</vt:lpstr>
      <vt:lpstr>…i za kraj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MULA DE PARENZO</dc:title>
  <dc:creator>Vedran Stanić</dc:creator>
  <cp:lastModifiedBy>Microsoft Office User</cp:lastModifiedBy>
  <cp:revision>35</cp:revision>
  <dcterms:created xsi:type="dcterms:W3CDTF">2024-05-21T09:52:06Z</dcterms:created>
  <dcterms:modified xsi:type="dcterms:W3CDTF">2024-05-21T12:09:47Z</dcterms:modified>
</cp:coreProperties>
</file>