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95" r:id="rId3"/>
    <p:sldId id="296" r:id="rId4"/>
    <p:sldId id="258" r:id="rId5"/>
    <p:sldId id="257" r:id="rId6"/>
    <p:sldId id="259" r:id="rId7"/>
    <p:sldId id="264" r:id="rId8"/>
    <p:sldId id="266" r:id="rId9"/>
    <p:sldId id="260" r:id="rId10"/>
    <p:sldId id="261" r:id="rId11"/>
    <p:sldId id="262" r:id="rId12"/>
    <p:sldId id="263" r:id="rId13"/>
    <p:sldId id="265"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Lst>
  <p:sldSz cx="9144000" cy="6858000" type="screen4x3"/>
  <p:notesSz cx="6858000" cy="9144000"/>
  <p:defaultText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3728" autoAdjust="0"/>
  </p:normalViewPr>
  <p:slideViewPr>
    <p:cSldViewPr>
      <p:cViewPr varScale="1">
        <p:scale>
          <a:sx n="109" d="100"/>
          <a:sy n="109" d="100"/>
        </p:scale>
        <p:origin x="1650" y="78"/>
      </p:cViewPr>
      <p:guideLst>
        <p:guide orient="horz" pos="2160"/>
        <p:guide pos="2880"/>
      </p:guideLst>
    </p:cSldViewPr>
  </p:slideViewPr>
  <p:outlineViewPr>
    <p:cViewPr>
      <p:scale>
        <a:sx n="33" d="100"/>
        <a:sy n="33" d="100"/>
      </p:scale>
      <p:origin x="0" y="7476"/>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bg>
      <p:bgRef idx="1002">
        <a:schemeClr val="bg2"/>
      </p:bgRef>
    </p:bg>
    <p:spTree>
      <p:nvGrpSpPr>
        <p:cNvPr id="1" name=""/>
        <p:cNvGrpSpPr/>
        <p:nvPr/>
      </p:nvGrpSpPr>
      <p:grpSpPr>
        <a:xfrm>
          <a:off x="0" y="0"/>
          <a:ext cx="0" cy="0"/>
          <a:chOff x="0" y="0"/>
          <a:chExt cx="0" cy="0"/>
        </a:xfrm>
      </p:grpSpPr>
      <p:sp>
        <p:nvSpPr>
          <p:cNvPr id="9" name="Naslov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hr-HR" smtClean="0"/>
              <a:t>Kliknite da biste uredili stil naslova matrice</a:t>
            </a:r>
            <a:endParaRPr kumimoji="0" lang="en-US"/>
          </a:p>
        </p:txBody>
      </p:sp>
      <p:sp>
        <p:nvSpPr>
          <p:cNvPr id="17" name="Podnaslov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hr-HR" smtClean="0"/>
              <a:t>Kliknite da biste uredili stil podnaslova matrice</a:t>
            </a:r>
            <a:endParaRPr kumimoji="0" lang="en-US"/>
          </a:p>
        </p:txBody>
      </p:sp>
      <p:sp>
        <p:nvSpPr>
          <p:cNvPr id="30" name="Rezervirano mjesto datuma 29"/>
          <p:cNvSpPr>
            <a:spLocks noGrp="1"/>
          </p:cNvSpPr>
          <p:nvPr>
            <p:ph type="dt" sz="half" idx="10"/>
          </p:nvPr>
        </p:nvSpPr>
        <p:spPr/>
        <p:txBody>
          <a:bodyPr/>
          <a:lstStyle/>
          <a:p>
            <a:fld id="{0190D73E-3396-4F36-9431-BD4AAED31D7F}" type="datetimeFigureOut">
              <a:rPr lang="hr-HR" smtClean="0"/>
              <a:pPr/>
              <a:t>8.5.2018.</a:t>
            </a:fld>
            <a:endParaRPr lang="hr-HR"/>
          </a:p>
        </p:txBody>
      </p:sp>
      <p:sp>
        <p:nvSpPr>
          <p:cNvPr id="19" name="Rezervirano mjesto podnožja 18"/>
          <p:cNvSpPr>
            <a:spLocks noGrp="1"/>
          </p:cNvSpPr>
          <p:nvPr>
            <p:ph type="ftr" sz="quarter" idx="11"/>
          </p:nvPr>
        </p:nvSpPr>
        <p:spPr/>
        <p:txBody>
          <a:bodyPr/>
          <a:lstStyle/>
          <a:p>
            <a:endParaRPr lang="hr-HR"/>
          </a:p>
        </p:txBody>
      </p:sp>
      <p:sp>
        <p:nvSpPr>
          <p:cNvPr id="27" name="Rezervirano mjesto broja slajda 26"/>
          <p:cNvSpPr>
            <a:spLocks noGrp="1"/>
          </p:cNvSpPr>
          <p:nvPr>
            <p:ph type="sldNum" sz="quarter" idx="12"/>
          </p:nvPr>
        </p:nvSpPr>
        <p:spPr/>
        <p:txBody>
          <a:bodyPr/>
          <a:lstStyle/>
          <a:p>
            <a:fld id="{0B512834-6E81-463A-B516-B613CD2353DE}" type="slidenum">
              <a:rPr lang="hr-HR" smtClean="0"/>
              <a:pPr/>
              <a:t>‹#›</a:t>
            </a:fld>
            <a:endParaRPr lang="hr-H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kumimoji="0" lang="hr-HR" smtClean="0"/>
              <a:t>Kliknite da biste uredili stil naslova matrice</a:t>
            </a:r>
            <a:endParaRPr kumimoji="0" lang="en-US"/>
          </a:p>
        </p:txBody>
      </p:sp>
      <p:sp>
        <p:nvSpPr>
          <p:cNvPr id="3" name="Rezervirano mjesto okomitog teksta 2"/>
          <p:cNvSpPr>
            <a:spLocks noGrp="1"/>
          </p:cNvSpPr>
          <p:nvPr>
            <p:ph type="body" orient="vert" idx="1"/>
          </p:nvPr>
        </p:nvSpPr>
        <p:spPr/>
        <p:txBody>
          <a:bodyPr vert="eaVert"/>
          <a:lstStyle/>
          <a:p>
            <a:pPr lvl="0" eaLnBrk="1" latinLnBrk="0" hangingPunct="1"/>
            <a:r>
              <a:rPr lang="hr-HR" smtClean="0"/>
              <a:t>Kliknite da biste uredili stilove teksta matrice</a:t>
            </a:r>
          </a:p>
          <a:p>
            <a:pPr lvl="1" eaLnBrk="1" latinLnBrk="0" hangingPunct="1"/>
            <a:r>
              <a:rPr lang="hr-HR" smtClean="0"/>
              <a:t>Druga razina</a:t>
            </a:r>
          </a:p>
          <a:p>
            <a:pPr lvl="2" eaLnBrk="1" latinLnBrk="0" hangingPunct="1"/>
            <a:r>
              <a:rPr lang="hr-HR" smtClean="0"/>
              <a:t>Treća razina</a:t>
            </a:r>
          </a:p>
          <a:p>
            <a:pPr lvl="3" eaLnBrk="1" latinLnBrk="0" hangingPunct="1"/>
            <a:r>
              <a:rPr lang="hr-HR" smtClean="0"/>
              <a:t>Četvrta razina</a:t>
            </a:r>
          </a:p>
          <a:p>
            <a:pPr lvl="4" eaLnBrk="1" latinLnBrk="0" hangingPunct="1"/>
            <a:r>
              <a:rPr lang="hr-HR" smtClean="0"/>
              <a:t>Peta razina</a:t>
            </a:r>
            <a:endParaRPr kumimoji="0" lang="en-US"/>
          </a:p>
        </p:txBody>
      </p:sp>
      <p:sp>
        <p:nvSpPr>
          <p:cNvPr id="4" name="Rezervirano mjesto datuma 3"/>
          <p:cNvSpPr>
            <a:spLocks noGrp="1"/>
          </p:cNvSpPr>
          <p:nvPr>
            <p:ph type="dt" sz="half" idx="10"/>
          </p:nvPr>
        </p:nvSpPr>
        <p:spPr/>
        <p:txBody>
          <a:bodyPr/>
          <a:lstStyle/>
          <a:p>
            <a:fld id="{0190D73E-3396-4F36-9431-BD4AAED31D7F}" type="datetimeFigureOut">
              <a:rPr lang="hr-HR" smtClean="0"/>
              <a:pPr/>
              <a:t>8.5.2018.</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0B512834-6E81-463A-B516-B613CD2353DE}" type="slidenum">
              <a:rPr lang="hr-HR" smtClean="0"/>
              <a:pPr/>
              <a:t>‹#›</a:t>
            </a:fld>
            <a:endParaRPr lang="hr-H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Okomiti naslov 1"/>
          <p:cNvSpPr>
            <a:spLocks noGrp="1"/>
          </p:cNvSpPr>
          <p:nvPr>
            <p:ph type="title" orient="vert"/>
          </p:nvPr>
        </p:nvSpPr>
        <p:spPr>
          <a:xfrm>
            <a:off x="6629400" y="914401"/>
            <a:ext cx="2057400" cy="5211763"/>
          </a:xfrm>
        </p:spPr>
        <p:txBody>
          <a:bodyPr vert="eaVert"/>
          <a:lstStyle/>
          <a:p>
            <a:r>
              <a:rPr kumimoji="0" lang="hr-HR" smtClean="0"/>
              <a:t>Kliknite da biste uredili stil naslova matrice</a:t>
            </a:r>
            <a:endParaRPr kumimoji="0" lang="en-US"/>
          </a:p>
        </p:txBody>
      </p:sp>
      <p:sp>
        <p:nvSpPr>
          <p:cNvPr id="3" name="Rezervirano mjesto okomitog teksta 2"/>
          <p:cNvSpPr>
            <a:spLocks noGrp="1"/>
          </p:cNvSpPr>
          <p:nvPr>
            <p:ph type="body" orient="vert" idx="1"/>
          </p:nvPr>
        </p:nvSpPr>
        <p:spPr>
          <a:xfrm>
            <a:off x="457200" y="914401"/>
            <a:ext cx="6019800" cy="5211763"/>
          </a:xfrm>
        </p:spPr>
        <p:txBody>
          <a:bodyPr vert="eaVert"/>
          <a:lstStyle/>
          <a:p>
            <a:pPr lvl="0" eaLnBrk="1" latinLnBrk="0" hangingPunct="1"/>
            <a:r>
              <a:rPr lang="hr-HR" smtClean="0"/>
              <a:t>Kliknite da biste uredili stilove teksta matrice</a:t>
            </a:r>
          </a:p>
          <a:p>
            <a:pPr lvl="1" eaLnBrk="1" latinLnBrk="0" hangingPunct="1"/>
            <a:r>
              <a:rPr lang="hr-HR" smtClean="0"/>
              <a:t>Druga razina</a:t>
            </a:r>
          </a:p>
          <a:p>
            <a:pPr lvl="2" eaLnBrk="1" latinLnBrk="0" hangingPunct="1"/>
            <a:r>
              <a:rPr lang="hr-HR" smtClean="0"/>
              <a:t>Treća razina</a:t>
            </a:r>
          </a:p>
          <a:p>
            <a:pPr lvl="3" eaLnBrk="1" latinLnBrk="0" hangingPunct="1"/>
            <a:r>
              <a:rPr lang="hr-HR" smtClean="0"/>
              <a:t>Četvrta razina</a:t>
            </a:r>
          </a:p>
          <a:p>
            <a:pPr lvl="4" eaLnBrk="1" latinLnBrk="0" hangingPunct="1"/>
            <a:r>
              <a:rPr lang="hr-HR" smtClean="0"/>
              <a:t>Peta razina</a:t>
            </a:r>
            <a:endParaRPr kumimoji="0" lang="en-US"/>
          </a:p>
        </p:txBody>
      </p:sp>
      <p:sp>
        <p:nvSpPr>
          <p:cNvPr id="4" name="Rezervirano mjesto datuma 3"/>
          <p:cNvSpPr>
            <a:spLocks noGrp="1"/>
          </p:cNvSpPr>
          <p:nvPr>
            <p:ph type="dt" sz="half" idx="10"/>
          </p:nvPr>
        </p:nvSpPr>
        <p:spPr/>
        <p:txBody>
          <a:bodyPr/>
          <a:lstStyle/>
          <a:p>
            <a:fld id="{0190D73E-3396-4F36-9431-BD4AAED31D7F}" type="datetimeFigureOut">
              <a:rPr lang="hr-HR" smtClean="0"/>
              <a:pPr/>
              <a:t>8.5.2018.</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0B512834-6E81-463A-B516-B613CD2353DE}" type="slidenum">
              <a:rPr lang="hr-HR" smtClean="0"/>
              <a:pPr/>
              <a:t>‹#›</a:t>
            </a:fld>
            <a:endParaRPr lang="hr-H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kumimoji="0" lang="hr-HR" smtClean="0"/>
              <a:t>Kliknite da biste uredili stil naslova matrice</a:t>
            </a:r>
            <a:endParaRPr kumimoji="0" lang="en-US"/>
          </a:p>
        </p:txBody>
      </p:sp>
      <p:sp>
        <p:nvSpPr>
          <p:cNvPr id="3" name="Rezervirano mjesto sadržaja 2"/>
          <p:cNvSpPr>
            <a:spLocks noGrp="1"/>
          </p:cNvSpPr>
          <p:nvPr>
            <p:ph idx="1"/>
          </p:nvPr>
        </p:nvSpPr>
        <p:spPr/>
        <p:txBody>
          <a:bodyPr/>
          <a:lstStyle/>
          <a:p>
            <a:pPr lvl="0" eaLnBrk="1" latinLnBrk="0" hangingPunct="1"/>
            <a:r>
              <a:rPr lang="hr-HR" smtClean="0"/>
              <a:t>Kliknite da biste uredili stilove teksta matrice</a:t>
            </a:r>
          </a:p>
          <a:p>
            <a:pPr lvl="1" eaLnBrk="1" latinLnBrk="0" hangingPunct="1"/>
            <a:r>
              <a:rPr lang="hr-HR" smtClean="0"/>
              <a:t>Druga razina</a:t>
            </a:r>
          </a:p>
          <a:p>
            <a:pPr lvl="2" eaLnBrk="1" latinLnBrk="0" hangingPunct="1"/>
            <a:r>
              <a:rPr lang="hr-HR" smtClean="0"/>
              <a:t>Treća razina</a:t>
            </a:r>
          </a:p>
          <a:p>
            <a:pPr lvl="3" eaLnBrk="1" latinLnBrk="0" hangingPunct="1"/>
            <a:r>
              <a:rPr lang="hr-HR" smtClean="0"/>
              <a:t>Četvrta razina</a:t>
            </a:r>
          </a:p>
          <a:p>
            <a:pPr lvl="4" eaLnBrk="1" latinLnBrk="0" hangingPunct="1"/>
            <a:r>
              <a:rPr lang="hr-HR" smtClean="0"/>
              <a:t>Peta razina</a:t>
            </a:r>
            <a:endParaRPr kumimoji="0" lang="en-US"/>
          </a:p>
        </p:txBody>
      </p:sp>
      <p:sp>
        <p:nvSpPr>
          <p:cNvPr id="4" name="Rezervirano mjesto datuma 3"/>
          <p:cNvSpPr>
            <a:spLocks noGrp="1"/>
          </p:cNvSpPr>
          <p:nvPr>
            <p:ph type="dt" sz="half" idx="10"/>
          </p:nvPr>
        </p:nvSpPr>
        <p:spPr/>
        <p:txBody>
          <a:bodyPr/>
          <a:lstStyle/>
          <a:p>
            <a:fld id="{0190D73E-3396-4F36-9431-BD4AAED31D7F}" type="datetimeFigureOut">
              <a:rPr lang="hr-HR" smtClean="0"/>
              <a:pPr/>
              <a:t>8.5.2018.</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0B512834-6E81-463A-B516-B613CD2353DE}" type="slidenum">
              <a:rPr lang="hr-HR" smtClean="0"/>
              <a:pPr/>
              <a:t>‹#›</a:t>
            </a:fld>
            <a:endParaRPr lang="hr-H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odjeljka">
    <p:bg>
      <p:bgRef idx="1002">
        <a:schemeClr val="bg2"/>
      </p:bgRef>
    </p:bg>
    <p:spTree>
      <p:nvGrpSpPr>
        <p:cNvPr id="1" name=""/>
        <p:cNvGrpSpPr/>
        <p:nvPr/>
      </p:nvGrpSpPr>
      <p:grpSpPr>
        <a:xfrm>
          <a:off x="0" y="0"/>
          <a:ext cx="0" cy="0"/>
          <a:chOff x="0" y="0"/>
          <a:chExt cx="0" cy="0"/>
        </a:xfrm>
      </p:grpSpPr>
      <p:sp>
        <p:nvSpPr>
          <p:cNvPr id="2" name="Naslov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hr-HR" smtClean="0"/>
              <a:t>Kliknite da biste uredili stil naslova matrice</a:t>
            </a:r>
            <a:endParaRPr kumimoji="0" lang="en-US"/>
          </a:p>
        </p:txBody>
      </p:sp>
      <p:sp>
        <p:nvSpPr>
          <p:cNvPr id="3" name="Rezervirano mjesto teksta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hr-HR" smtClean="0"/>
              <a:t>Kliknite da biste uredili stilove teksta matrice</a:t>
            </a:r>
          </a:p>
        </p:txBody>
      </p:sp>
      <p:sp>
        <p:nvSpPr>
          <p:cNvPr id="4" name="Rezervirano mjesto datuma 3"/>
          <p:cNvSpPr>
            <a:spLocks noGrp="1"/>
          </p:cNvSpPr>
          <p:nvPr>
            <p:ph type="dt" sz="half" idx="10"/>
          </p:nvPr>
        </p:nvSpPr>
        <p:spPr/>
        <p:txBody>
          <a:bodyPr/>
          <a:lstStyle/>
          <a:p>
            <a:fld id="{0190D73E-3396-4F36-9431-BD4AAED31D7F}" type="datetimeFigureOut">
              <a:rPr lang="hr-HR" smtClean="0"/>
              <a:pPr/>
              <a:t>8.5.2018.</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0B512834-6E81-463A-B516-B613CD2353DE}" type="slidenum">
              <a:rPr lang="hr-HR" smtClean="0"/>
              <a:pPr/>
              <a:t>‹#›</a:t>
            </a:fld>
            <a:endParaRPr lang="hr-H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Naslov 1"/>
          <p:cNvSpPr>
            <a:spLocks noGrp="1"/>
          </p:cNvSpPr>
          <p:nvPr>
            <p:ph type="title"/>
          </p:nvPr>
        </p:nvSpPr>
        <p:spPr>
          <a:xfrm>
            <a:off x="457200" y="704088"/>
            <a:ext cx="8229600" cy="1143000"/>
          </a:xfrm>
        </p:spPr>
        <p:txBody>
          <a:bodyPr/>
          <a:lstStyle/>
          <a:p>
            <a:r>
              <a:rPr kumimoji="0" lang="hr-HR" smtClean="0"/>
              <a:t>Kliknite da biste uredili stil naslova matrice</a:t>
            </a:r>
            <a:endParaRPr kumimoji="0" lang="en-US"/>
          </a:p>
        </p:txBody>
      </p:sp>
      <p:sp>
        <p:nvSpPr>
          <p:cNvPr id="3" name="Rezervirano mjesto sadržaja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hr-HR" smtClean="0"/>
              <a:t>Kliknite da biste uredili stilove teksta matrice</a:t>
            </a:r>
          </a:p>
          <a:p>
            <a:pPr lvl="1" eaLnBrk="1" latinLnBrk="0" hangingPunct="1"/>
            <a:r>
              <a:rPr lang="hr-HR" smtClean="0"/>
              <a:t>Druga razina</a:t>
            </a:r>
          </a:p>
          <a:p>
            <a:pPr lvl="2" eaLnBrk="1" latinLnBrk="0" hangingPunct="1"/>
            <a:r>
              <a:rPr lang="hr-HR" smtClean="0"/>
              <a:t>Treća razina</a:t>
            </a:r>
          </a:p>
          <a:p>
            <a:pPr lvl="3" eaLnBrk="1" latinLnBrk="0" hangingPunct="1"/>
            <a:r>
              <a:rPr lang="hr-HR" smtClean="0"/>
              <a:t>Četvrta razina</a:t>
            </a:r>
          </a:p>
          <a:p>
            <a:pPr lvl="4" eaLnBrk="1" latinLnBrk="0" hangingPunct="1"/>
            <a:r>
              <a:rPr lang="hr-HR" smtClean="0"/>
              <a:t>Peta razina</a:t>
            </a:r>
            <a:endParaRPr kumimoji="0" lang="en-US"/>
          </a:p>
        </p:txBody>
      </p:sp>
      <p:sp>
        <p:nvSpPr>
          <p:cNvPr id="4" name="Rezervirano mjesto sadržaja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hr-HR" smtClean="0"/>
              <a:t>Kliknite da biste uredili stilove teksta matrice</a:t>
            </a:r>
          </a:p>
          <a:p>
            <a:pPr lvl="1" eaLnBrk="1" latinLnBrk="0" hangingPunct="1"/>
            <a:r>
              <a:rPr lang="hr-HR" smtClean="0"/>
              <a:t>Druga razina</a:t>
            </a:r>
          </a:p>
          <a:p>
            <a:pPr lvl="2" eaLnBrk="1" latinLnBrk="0" hangingPunct="1"/>
            <a:r>
              <a:rPr lang="hr-HR" smtClean="0"/>
              <a:t>Treća razina</a:t>
            </a:r>
          </a:p>
          <a:p>
            <a:pPr lvl="3" eaLnBrk="1" latinLnBrk="0" hangingPunct="1"/>
            <a:r>
              <a:rPr lang="hr-HR" smtClean="0"/>
              <a:t>Četvrta razina</a:t>
            </a:r>
          </a:p>
          <a:p>
            <a:pPr lvl="4" eaLnBrk="1" latinLnBrk="0" hangingPunct="1"/>
            <a:r>
              <a:rPr lang="hr-HR" smtClean="0"/>
              <a:t>Peta razina</a:t>
            </a:r>
            <a:endParaRPr kumimoji="0" lang="en-US"/>
          </a:p>
        </p:txBody>
      </p:sp>
      <p:sp>
        <p:nvSpPr>
          <p:cNvPr id="5" name="Rezervirano mjesto datuma 4"/>
          <p:cNvSpPr>
            <a:spLocks noGrp="1"/>
          </p:cNvSpPr>
          <p:nvPr>
            <p:ph type="dt" sz="half" idx="10"/>
          </p:nvPr>
        </p:nvSpPr>
        <p:spPr/>
        <p:txBody>
          <a:bodyPr/>
          <a:lstStyle/>
          <a:p>
            <a:fld id="{0190D73E-3396-4F36-9431-BD4AAED31D7F}" type="datetimeFigureOut">
              <a:rPr lang="hr-HR" smtClean="0"/>
              <a:pPr/>
              <a:t>8.5.2018.</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0B512834-6E81-463A-B516-B613CD2353DE}" type="slidenum">
              <a:rPr lang="hr-HR" smtClean="0"/>
              <a:pPr/>
              <a:t>‹#›</a:t>
            </a:fld>
            <a:endParaRPr lang="hr-H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Naslov 1"/>
          <p:cNvSpPr>
            <a:spLocks noGrp="1"/>
          </p:cNvSpPr>
          <p:nvPr>
            <p:ph type="title"/>
          </p:nvPr>
        </p:nvSpPr>
        <p:spPr>
          <a:xfrm>
            <a:off x="457200" y="704088"/>
            <a:ext cx="8229600" cy="1143000"/>
          </a:xfrm>
        </p:spPr>
        <p:txBody>
          <a:bodyPr tIns="45720" anchor="b"/>
          <a:lstStyle>
            <a:lvl1pPr>
              <a:defRPr/>
            </a:lvl1pPr>
          </a:lstStyle>
          <a:p>
            <a:r>
              <a:rPr kumimoji="0" lang="hr-HR" smtClean="0"/>
              <a:t>Kliknite da biste uredili stil naslova matrice</a:t>
            </a:r>
            <a:endParaRPr kumimoji="0" lang="en-US"/>
          </a:p>
        </p:txBody>
      </p:sp>
      <p:sp>
        <p:nvSpPr>
          <p:cNvPr id="3" name="Rezervirano mjesto teksta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hr-HR" smtClean="0"/>
              <a:t>Kliknite da biste uredili stilove teksta matrice</a:t>
            </a:r>
          </a:p>
        </p:txBody>
      </p:sp>
      <p:sp>
        <p:nvSpPr>
          <p:cNvPr id="4" name="Rezervirano mjesto teksta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hr-HR" smtClean="0"/>
              <a:t>Kliknite da biste uredili stilove teksta matrice</a:t>
            </a:r>
          </a:p>
        </p:txBody>
      </p:sp>
      <p:sp>
        <p:nvSpPr>
          <p:cNvPr id="5" name="Rezervirano mjesto sadržaja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hr-HR" smtClean="0"/>
              <a:t>Kliknite da biste uredili stilove teksta matrice</a:t>
            </a:r>
          </a:p>
          <a:p>
            <a:pPr lvl="1" eaLnBrk="1" latinLnBrk="0" hangingPunct="1"/>
            <a:r>
              <a:rPr lang="hr-HR" smtClean="0"/>
              <a:t>Druga razina</a:t>
            </a:r>
          </a:p>
          <a:p>
            <a:pPr lvl="2" eaLnBrk="1" latinLnBrk="0" hangingPunct="1"/>
            <a:r>
              <a:rPr lang="hr-HR" smtClean="0"/>
              <a:t>Treća razina</a:t>
            </a:r>
          </a:p>
          <a:p>
            <a:pPr lvl="3" eaLnBrk="1" latinLnBrk="0" hangingPunct="1"/>
            <a:r>
              <a:rPr lang="hr-HR" smtClean="0"/>
              <a:t>Četvrta razina</a:t>
            </a:r>
          </a:p>
          <a:p>
            <a:pPr lvl="4" eaLnBrk="1" latinLnBrk="0" hangingPunct="1"/>
            <a:r>
              <a:rPr lang="hr-HR" smtClean="0"/>
              <a:t>Peta razina</a:t>
            </a:r>
            <a:endParaRPr kumimoji="0" lang="en-US"/>
          </a:p>
        </p:txBody>
      </p:sp>
      <p:sp>
        <p:nvSpPr>
          <p:cNvPr id="6" name="Rezervirano mjesto sadržaja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hr-HR" smtClean="0"/>
              <a:t>Kliknite da biste uredili stilove teksta matrice</a:t>
            </a:r>
          </a:p>
          <a:p>
            <a:pPr lvl="1" eaLnBrk="1" latinLnBrk="0" hangingPunct="1"/>
            <a:r>
              <a:rPr lang="hr-HR" smtClean="0"/>
              <a:t>Druga razina</a:t>
            </a:r>
          </a:p>
          <a:p>
            <a:pPr lvl="2" eaLnBrk="1" latinLnBrk="0" hangingPunct="1"/>
            <a:r>
              <a:rPr lang="hr-HR" smtClean="0"/>
              <a:t>Treća razina</a:t>
            </a:r>
          </a:p>
          <a:p>
            <a:pPr lvl="3" eaLnBrk="1" latinLnBrk="0" hangingPunct="1"/>
            <a:r>
              <a:rPr lang="hr-HR" smtClean="0"/>
              <a:t>Četvrta razina</a:t>
            </a:r>
          </a:p>
          <a:p>
            <a:pPr lvl="4" eaLnBrk="1" latinLnBrk="0" hangingPunct="1"/>
            <a:r>
              <a:rPr lang="hr-HR" smtClean="0"/>
              <a:t>Peta razina</a:t>
            </a:r>
            <a:endParaRPr kumimoji="0" lang="en-US"/>
          </a:p>
        </p:txBody>
      </p:sp>
      <p:sp>
        <p:nvSpPr>
          <p:cNvPr id="7" name="Rezervirano mjesto datuma 6"/>
          <p:cNvSpPr>
            <a:spLocks noGrp="1"/>
          </p:cNvSpPr>
          <p:nvPr>
            <p:ph type="dt" sz="half" idx="10"/>
          </p:nvPr>
        </p:nvSpPr>
        <p:spPr/>
        <p:txBody>
          <a:bodyPr/>
          <a:lstStyle/>
          <a:p>
            <a:fld id="{0190D73E-3396-4F36-9431-BD4AAED31D7F}" type="datetimeFigureOut">
              <a:rPr lang="hr-HR" smtClean="0"/>
              <a:pPr/>
              <a:t>8.5.2018.</a:t>
            </a:fld>
            <a:endParaRPr lang="hr-HR"/>
          </a:p>
        </p:txBody>
      </p:sp>
      <p:sp>
        <p:nvSpPr>
          <p:cNvPr id="8" name="Rezervirano mjesto podnožja 7"/>
          <p:cNvSpPr>
            <a:spLocks noGrp="1"/>
          </p:cNvSpPr>
          <p:nvPr>
            <p:ph type="ftr" sz="quarter" idx="11"/>
          </p:nvPr>
        </p:nvSpPr>
        <p:spPr/>
        <p:txBody>
          <a:bodyPr/>
          <a:lstStyle/>
          <a:p>
            <a:endParaRPr lang="hr-HR"/>
          </a:p>
        </p:txBody>
      </p:sp>
      <p:sp>
        <p:nvSpPr>
          <p:cNvPr id="9" name="Rezervirano mjesto broja slajda 8"/>
          <p:cNvSpPr>
            <a:spLocks noGrp="1"/>
          </p:cNvSpPr>
          <p:nvPr>
            <p:ph type="sldNum" sz="quarter" idx="12"/>
          </p:nvPr>
        </p:nvSpPr>
        <p:spPr/>
        <p:txBody>
          <a:bodyPr/>
          <a:lstStyle/>
          <a:p>
            <a:fld id="{0B512834-6E81-463A-B516-B613CD2353DE}" type="slidenum">
              <a:rPr lang="hr-HR" smtClean="0"/>
              <a:pPr/>
              <a:t>‹#›</a:t>
            </a:fld>
            <a:endParaRPr lang="hr-H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hr-HR" smtClean="0"/>
              <a:t>Kliknite da biste uredili stil naslova matrice</a:t>
            </a:r>
            <a:endParaRPr kumimoji="0" lang="en-US"/>
          </a:p>
        </p:txBody>
      </p:sp>
      <p:sp>
        <p:nvSpPr>
          <p:cNvPr id="3" name="Rezervirano mjesto datuma 2"/>
          <p:cNvSpPr>
            <a:spLocks noGrp="1"/>
          </p:cNvSpPr>
          <p:nvPr>
            <p:ph type="dt" sz="half" idx="10"/>
          </p:nvPr>
        </p:nvSpPr>
        <p:spPr/>
        <p:txBody>
          <a:bodyPr/>
          <a:lstStyle/>
          <a:p>
            <a:fld id="{0190D73E-3396-4F36-9431-BD4AAED31D7F}" type="datetimeFigureOut">
              <a:rPr lang="hr-HR" smtClean="0"/>
              <a:pPr/>
              <a:t>8.5.2018.</a:t>
            </a:fld>
            <a:endParaRPr lang="hr-HR"/>
          </a:p>
        </p:txBody>
      </p:sp>
      <p:sp>
        <p:nvSpPr>
          <p:cNvPr id="4" name="Rezervirano mjesto podnožja 3"/>
          <p:cNvSpPr>
            <a:spLocks noGrp="1"/>
          </p:cNvSpPr>
          <p:nvPr>
            <p:ph type="ftr" sz="quarter" idx="11"/>
          </p:nvPr>
        </p:nvSpPr>
        <p:spPr/>
        <p:txBody>
          <a:bodyPr/>
          <a:lstStyle/>
          <a:p>
            <a:endParaRPr lang="hr-HR"/>
          </a:p>
        </p:txBody>
      </p:sp>
      <p:sp>
        <p:nvSpPr>
          <p:cNvPr id="5" name="Rezervirano mjesto broja slajda 4"/>
          <p:cNvSpPr>
            <a:spLocks noGrp="1"/>
          </p:cNvSpPr>
          <p:nvPr>
            <p:ph type="sldNum" sz="quarter" idx="12"/>
          </p:nvPr>
        </p:nvSpPr>
        <p:spPr/>
        <p:txBody>
          <a:bodyPr/>
          <a:lstStyle/>
          <a:p>
            <a:fld id="{0B512834-6E81-463A-B516-B613CD2353DE}" type="slidenum">
              <a:rPr lang="hr-HR" smtClean="0"/>
              <a:pPr/>
              <a:t>‹#›</a:t>
            </a:fld>
            <a:endParaRPr lang="hr-H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zervirano mjesto datuma 1"/>
          <p:cNvSpPr>
            <a:spLocks noGrp="1"/>
          </p:cNvSpPr>
          <p:nvPr>
            <p:ph type="dt" sz="half" idx="10"/>
          </p:nvPr>
        </p:nvSpPr>
        <p:spPr/>
        <p:txBody>
          <a:bodyPr/>
          <a:lstStyle/>
          <a:p>
            <a:fld id="{0190D73E-3396-4F36-9431-BD4AAED31D7F}" type="datetimeFigureOut">
              <a:rPr lang="hr-HR" smtClean="0"/>
              <a:pPr/>
              <a:t>8.5.2018.</a:t>
            </a:fld>
            <a:endParaRPr lang="hr-HR"/>
          </a:p>
        </p:txBody>
      </p:sp>
      <p:sp>
        <p:nvSpPr>
          <p:cNvPr id="3" name="Rezervirano mjesto podnožja 2"/>
          <p:cNvSpPr>
            <a:spLocks noGrp="1"/>
          </p:cNvSpPr>
          <p:nvPr>
            <p:ph type="ftr" sz="quarter" idx="11"/>
          </p:nvPr>
        </p:nvSpPr>
        <p:spPr/>
        <p:txBody>
          <a:bodyPr/>
          <a:lstStyle/>
          <a:p>
            <a:endParaRPr lang="hr-HR"/>
          </a:p>
        </p:txBody>
      </p:sp>
      <p:sp>
        <p:nvSpPr>
          <p:cNvPr id="4" name="Rezervirano mjesto broja slajda 3"/>
          <p:cNvSpPr>
            <a:spLocks noGrp="1"/>
          </p:cNvSpPr>
          <p:nvPr>
            <p:ph type="sldNum" sz="quarter" idx="12"/>
          </p:nvPr>
        </p:nvSpPr>
        <p:spPr/>
        <p:txBody>
          <a:bodyPr/>
          <a:lstStyle/>
          <a:p>
            <a:fld id="{0B512834-6E81-463A-B516-B613CD2353DE}" type="slidenum">
              <a:rPr lang="hr-HR" smtClean="0"/>
              <a:pPr/>
              <a:t>‹#›</a:t>
            </a:fld>
            <a:endParaRPr lang="hr-H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Naslov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hr-HR" smtClean="0"/>
              <a:t>Kliknite da biste uredili stil naslova matrice</a:t>
            </a:r>
            <a:endParaRPr kumimoji="0" lang="en-US"/>
          </a:p>
        </p:txBody>
      </p:sp>
      <p:sp>
        <p:nvSpPr>
          <p:cNvPr id="3" name="Rezervirano mjesto teksta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hr-HR" smtClean="0"/>
              <a:t>Kliknite da biste uredili stilove teksta matrice</a:t>
            </a:r>
          </a:p>
        </p:txBody>
      </p:sp>
      <p:sp>
        <p:nvSpPr>
          <p:cNvPr id="4" name="Rezervirano mjesto sadržaja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hr-HR" smtClean="0"/>
              <a:t>Kliknite da biste uredili stilove teksta matrice</a:t>
            </a:r>
          </a:p>
          <a:p>
            <a:pPr lvl="1" eaLnBrk="1" latinLnBrk="0" hangingPunct="1"/>
            <a:r>
              <a:rPr lang="hr-HR" smtClean="0"/>
              <a:t>Druga razina</a:t>
            </a:r>
          </a:p>
          <a:p>
            <a:pPr lvl="2" eaLnBrk="1" latinLnBrk="0" hangingPunct="1"/>
            <a:r>
              <a:rPr lang="hr-HR" smtClean="0"/>
              <a:t>Treća razina</a:t>
            </a:r>
          </a:p>
          <a:p>
            <a:pPr lvl="3" eaLnBrk="1" latinLnBrk="0" hangingPunct="1"/>
            <a:r>
              <a:rPr lang="hr-HR" smtClean="0"/>
              <a:t>Četvrta razina</a:t>
            </a:r>
          </a:p>
          <a:p>
            <a:pPr lvl="4" eaLnBrk="1" latinLnBrk="0" hangingPunct="1"/>
            <a:r>
              <a:rPr lang="hr-HR" smtClean="0"/>
              <a:t>Peta razina</a:t>
            </a:r>
            <a:endParaRPr kumimoji="0" lang="en-US"/>
          </a:p>
        </p:txBody>
      </p:sp>
      <p:sp>
        <p:nvSpPr>
          <p:cNvPr id="5" name="Rezervirano mjesto datuma 4"/>
          <p:cNvSpPr>
            <a:spLocks noGrp="1"/>
          </p:cNvSpPr>
          <p:nvPr>
            <p:ph type="dt" sz="half" idx="10"/>
          </p:nvPr>
        </p:nvSpPr>
        <p:spPr/>
        <p:txBody>
          <a:bodyPr/>
          <a:lstStyle/>
          <a:p>
            <a:fld id="{0190D73E-3396-4F36-9431-BD4AAED31D7F}" type="datetimeFigureOut">
              <a:rPr lang="hr-HR" smtClean="0"/>
              <a:pPr/>
              <a:t>8.5.2018.</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0B512834-6E81-463A-B516-B613CD2353DE}" type="slidenum">
              <a:rPr lang="hr-HR" smtClean="0"/>
              <a:pPr/>
              <a:t>‹#›</a:t>
            </a:fld>
            <a:endParaRPr lang="hr-H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Slika s opisom">
    <p:spTree>
      <p:nvGrpSpPr>
        <p:cNvPr id="1" name=""/>
        <p:cNvGrpSpPr/>
        <p:nvPr/>
      </p:nvGrpSpPr>
      <p:grpSpPr>
        <a:xfrm>
          <a:off x="0" y="0"/>
          <a:ext cx="0" cy="0"/>
          <a:chOff x="0" y="0"/>
          <a:chExt cx="0" cy="0"/>
        </a:xfrm>
      </p:grpSpPr>
      <p:sp>
        <p:nvSpPr>
          <p:cNvPr id="9" name="Pravokutnik s odsječenim zaobljenim jednim kutom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Pravokutni trokut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Naslov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hr-HR" smtClean="0"/>
              <a:t>Kliknite da biste uredili stil naslova matrice</a:t>
            </a:r>
            <a:endParaRPr kumimoji="0" lang="en-US"/>
          </a:p>
        </p:txBody>
      </p:sp>
      <p:sp>
        <p:nvSpPr>
          <p:cNvPr id="4" name="Rezervirano mjesto teksta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hr-HR" smtClean="0"/>
              <a:t>Kliknite da biste uredili stilove teksta matrice</a:t>
            </a:r>
          </a:p>
        </p:txBody>
      </p:sp>
      <p:sp>
        <p:nvSpPr>
          <p:cNvPr id="5" name="Rezervirano mjesto datuma 4"/>
          <p:cNvSpPr>
            <a:spLocks noGrp="1"/>
          </p:cNvSpPr>
          <p:nvPr>
            <p:ph type="dt" sz="half" idx="10"/>
          </p:nvPr>
        </p:nvSpPr>
        <p:spPr/>
        <p:txBody>
          <a:bodyPr/>
          <a:lstStyle/>
          <a:p>
            <a:fld id="{0190D73E-3396-4F36-9431-BD4AAED31D7F}" type="datetimeFigureOut">
              <a:rPr lang="hr-HR" smtClean="0"/>
              <a:pPr/>
              <a:t>8.5.2018.</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a:xfrm>
            <a:off x="8077200" y="6356350"/>
            <a:ext cx="609600" cy="365125"/>
          </a:xfrm>
        </p:spPr>
        <p:txBody>
          <a:bodyPr/>
          <a:lstStyle/>
          <a:p>
            <a:fld id="{0B512834-6E81-463A-B516-B613CD2353DE}" type="slidenum">
              <a:rPr lang="hr-HR" smtClean="0"/>
              <a:pPr/>
              <a:t>‹#›</a:t>
            </a:fld>
            <a:endParaRPr lang="hr-HR"/>
          </a:p>
        </p:txBody>
      </p:sp>
      <p:sp>
        <p:nvSpPr>
          <p:cNvPr id="3" name="Rezervirano mjesto slike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hr-HR" smtClean="0"/>
              <a:t>Pritisnite ikonu za dodavanje slike</a:t>
            </a:r>
            <a:endParaRPr kumimoji="0" lang="en-US" dirty="0"/>
          </a:p>
        </p:txBody>
      </p:sp>
      <p:sp>
        <p:nvSpPr>
          <p:cNvPr id="10" name="Prostoručno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Prostoručno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Prostoručno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Prostoručno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Rezervirano mjesto naslova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hr-HR" smtClean="0"/>
              <a:t>Kliknite da biste uredili stil naslova matrice</a:t>
            </a:r>
            <a:endParaRPr kumimoji="0" lang="en-US"/>
          </a:p>
        </p:txBody>
      </p:sp>
      <p:sp>
        <p:nvSpPr>
          <p:cNvPr id="30" name="Rezervirano mjesto teksta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hr-HR" smtClean="0"/>
              <a:t>Kliknite da biste uredili stilove teksta matrice</a:t>
            </a:r>
          </a:p>
          <a:p>
            <a:pPr lvl="1" eaLnBrk="1" latinLnBrk="0" hangingPunct="1"/>
            <a:r>
              <a:rPr kumimoji="0" lang="hr-HR" smtClean="0"/>
              <a:t>Druga razina</a:t>
            </a:r>
          </a:p>
          <a:p>
            <a:pPr lvl="2" eaLnBrk="1" latinLnBrk="0" hangingPunct="1"/>
            <a:r>
              <a:rPr kumimoji="0" lang="hr-HR" smtClean="0"/>
              <a:t>Treća razina</a:t>
            </a:r>
          </a:p>
          <a:p>
            <a:pPr lvl="3" eaLnBrk="1" latinLnBrk="0" hangingPunct="1"/>
            <a:r>
              <a:rPr kumimoji="0" lang="hr-HR" smtClean="0"/>
              <a:t>Četvrta razina</a:t>
            </a:r>
          </a:p>
          <a:p>
            <a:pPr lvl="4" eaLnBrk="1" latinLnBrk="0" hangingPunct="1"/>
            <a:r>
              <a:rPr kumimoji="0" lang="hr-HR" smtClean="0"/>
              <a:t>Peta razina</a:t>
            </a:r>
            <a:endParaRPr kumimoji="0" lang="en-US"/>
          </a:p>
        </p:txBody>
      </p:sp>
      <p:sp>
        <p:nvSpPr>
          <p:cNvPr id="10" name="Rezervirano mjesto datuma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0190D73E-3396-4F36-9431-BD4AAED31D7F}" type="datetimeFigureOut">
              <a:rPr lang="hr-HR" smtClean="0"/>
              <a:pPr/>
              <a:t>8.5.2018.</a:t>
            </a:fld>
            <a:endParaRPr lang="hr-HR"/>
          </a:p>
        </p:txBody>
      </p:sp>
      <p:sp>
        <p:nvSpPr>
          <p:cNvPr id="22" name="Rezervirano mjesto podnožja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hr-HR"/>
          </a:p>
        </p:txBody>
      </p:sp>
      <p:sp>
        <p:nvSpPr>
          <p:cNvPr id="18" name="Rezervirano mjesto broja slajda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0B512834-6E81-463A-B516-B613CD2353DE}" type="slidenum">
              <a:rPr lang="hr-HR" smtClean="0"/>
              <a:pPr/>
              <a:t>‹#›</a:t>
            </a:fld>
            <a:endParaRPr lang="hr-HR"/>
          </a:p>
        </p:txBody>
      </p:sp>
      <p:grpSp>
        <p:nvGrpSpPr>
          <p:cNvPr id="2" name="Grupa 1"/>
          <p:cNvGrpSpPr/>
          <p:nvPr/>
        </p:nvGrpSpPr>
        <p:grpSpPr>
          <a:xfrm>
            <a:off x="-19017" y="202408"/>
            <a:ext cx="9180548" cy="649224"/>
            <a:chOff x="-19045" y="216550"/>
            <a:chExt cx="9180548" cy="649224"/>
          </a:xfrm>
        </p:grpSpPr>
        <p:sp>
          <p:nvSpPr>
            <p:cNvPr id="12" name="Prostoručno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Prostoručno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F:\MELITA\WP_20180222_10_06_10_Pro.mp4" TargetMode="External"/><Relationship Id="rId1" Type="http://schemas.openxmlformats.org/officeDocument/2006/relationships/video" Target="file:///F:\MELITA\WP_20180222_10_03_37_Pro.mp4" TargetMode="External"/><Relationship Id="rId5" Type="http://schemas.openxmlformats.org/officeDocument/2006/relationships/image" Target="../media/image13.png"/><Relationship Id="rId4" Type="http://schemas.openxmlformats.org/officeDocument/2006/relationships/image" Target="../media/image12.gif"/></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video" Target="file:///F:\MELITA\MOV_0632.mp4" TargetMode="External"/><Relationship Id="rId6" Type="http://schemas.openxmlformats.org/officeDocument/2006/relationships/image" Target="../media/image21.jpeg"/><Relationship Id="rId5" Type="http://schemas.openxmlformats.org/officeDocument/2006/relationships/image" Target="../media/image13.pn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3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video" Target="file:///F:\MELITA\svjetionik%20film%202.mp4"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3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3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3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9.xml"/><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normAutofit fontScale="90000"/>
          </a:bodyPr>
          <a:lstStyle/>
          <a:p>
            <a:r>
              <a:rPr lang="hr-HR" b="1" i="1" dirty="0" smtClean="0">
                <a:solidFill>
                  <a:schemeClr val="tx1"/>
                </a:solidFill>
              </a:rPr>
              <a:t>PROJEKT</a:t>
            </a:r>
            <a:br>
              <a:rPr lang="hr-HR" b="1" i="1" dirty="0" smtClean="0">
                <a:solidFill>
                  <a:schemeClr val="tx1"/>
                </a:solidFill>
              </a:rPr>
            </a:br>
            <a:r>
              <a:rPr lang="hr-HR" b="1" i="1" dirty="0" smtClean="0">
                <a:solidFill>
                  <a:schemeClr val="tx1"/>
                </a:solidFill>
              </a:rPr>
              <a:t>SAVUDRIJSKI SVJETIONIK-</a:t>
            </a:r>
            <a:br>
              <a:rPr lang="hr-HR" b="1" i="1" dirty="0" smtClean="0">
                <a:solidFill>
                  <a:schemeClr val="tx1"/>
                </a:solidFill>
              </a:rPr>
            </a:br>
            <a:r>
              <a:rPr lang="hr-HR" b="1" i="1" dirty="0" smtClean="0">
                <a:solidFill>
                  <a:schemeClr val="tx1"/>
                </a:solidFill>
              </a:rPr>
              <a:t>200 GODINA ČUVANJA BRODICA</a:t>
            </a:r>
            <a:endParaRPr lang="hr-HR" b="1" i="1" dirty="0">
              <a:solidFill>
                <a:schemeClr val="tx1"/>
              </a:solidFill>
            </a:endParaRPr>
          </a:p>
        </p:txBody>
      </p:sp>
      <p:sp>
        <p:nvSpPr>
          <p:cNvPr id="3" name="Podnaslov 2"/>
          <p:cNvSpPr>
            <a:spLocks noGrp="1"/>
          </p:cNvSpPr>
          <p:nvPr>
            <p:ph type="subTitle" idx="1"/>
          </p:nvPr>
        </p:nvSpPr>
        <p:spPr>
          <a:xfrm>
            <a:off x="533400" y="3228536"/>
            <a:ext cx="7854696" cy="3368816"/>
          </a:xfrm>
        </p:spPr>
        <p:txBody>
          <a:bodyPr>
            <a:normAutofit/>
          </a:bodyPr>
          <a:lstStyle/>
          <a:p>
            <a:r>
              <a:rPr lang="hr-HR" dirty="0" smtClean="0"/>
              <a:t>ISTRA U OČIMA DJECE-MEDIJIMA DO OČUVANJA KULTURNE BAŠTINE</a:t>
            </a:r>
          </a:p>
          <a:p>
            <a:endParaRPr lang="hr-HR" sz="2100" dirty="0" smtClean="0"/>
          </a:p>
          <a:p>
            <a:r>
              <a:rPr lang="hr-HR" sz="2100" dirty="0" smtClean="0"/>
              <a:t>Dječji vrtić i jaslice „Duga” Umag</a:t>
            </a:r>
            <a:endParaRPr lang="hr-HR" sz="2100" dirty="0"/>
          </a:p>
          <a:p>
            <a:r>
              <a:rPr lang="hr-HR" sz="2100" dirty="0" smtClean="0"/>
              <a:t>Starija odgojna skupina </a:t>
            </a:r>
            <a:r>
              <a:rPr lang="hr-HR" sz="2100" dirty="0" smtClean="0"/>
              <a:t>“AVIONČIĆI”</a:t>
            </a:r>
          </a:p>
          <a:p>
            <a:r>
              <a:rPr lang="hr-HR" sz="2100" dirty="0" smtClean="0"/>
              <a:t>ODGOJITELJICA MELITA BOŽIĆ BAŠTEK</a:t>
            </a:r>
          </a:p>
          <a:p>
            <a:r>
              <a:rPr lang="hr-HR" sz="2100" dirty="0" smtClean="0"/>
              <a:t>PEDAGOŠKA GODINA 2017/2018</a:t>
            </a:r>
            <a:endParaRPr lang="hr-HR" sz="2100" dirty="0"/>
          </a:p>
        </p:txBody>
      </p:sp>
      <p:pic>
        <p:nvPicPr>
          <p:cNvPr id="4" name="Slika 3" descr="IMG_20180425_115922.jpg"/>
          <p:cNvPicPr>
            <a:picLocks noChangeAspect="1"/>
          </p:cNvPicPr>
          <p:nvPr/>
        </p:nvPicPr>
        <p:blipFill>
          <a:blip r:embed="rId2" cstate="print"/>
          <a:stretch>
            <a:fillRect/>
          </a:stretch>
        </p:blipFill>
        <p:spPr>
          <a:xfrm rot="5400000">
            <a:off x="-138480" y="4128000"/>
            <a:ext cx="3120000" cy="2340000"/>
          </a:xfrm>
          <a:prstGeom prst="rect">
            <a:avLst/>
          </a:prstGeom>
          <a:ln>
            <a:noFill/>
          </a:ln>
          <a:effectLst>
            <a:softEdge rad="112500"/>
          </a:effectLst>
        </p:spPr>
      </p:pic>
    </p:spTree>
  </p:cSld>
  <p:clrMapOvr>
    <a:masterClrMapping/>
  </p:clrMapOvr>
  <p:transition>
    <p:wedg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hr-HR" dirty="0" smtClean="0"/>
              <a:t>Predstava  “ Legenda o Savudrijskom svjetioniku”</a:t>
            </a:r>
            <a:endParaRPr lang="hr-HR" dirty="0"/>
          </a:p>
        </p:txBody>
      </p:sp>
      <p:sp>
        <p:nvSpPr>
          <p:cNvPr id="4" name="Rezervirano mjesto teksta 3"/>
          <p:cNvSpPr>
            <a:spLocks noGrp="1"/>
          </p:cNvSpPr>
          <p:nvPr>
            <p:ph type="body" sz="half" idx="2"/>
          </p:nvPr>
        </p:nvSpPr>
        <p:spPr>
          <a:xfrm>
            <a:off x="1115616" y="5517232"/>
            <a:ext cx="5486400" cy="804862"/>
          </a:xfrm>
        </p:spPr>
        <p:txBody>
          <a:bodyPr>
            <a:noAutofit/>
          </a:bodyPr>
          <a:lstStyle/>
          <a:p>
            <a:r>
              <a:rPr lang="hr-HR" sz="2000" dirty="0" smtClean="0">
                <a:solidFill>
                  <a:srgbClr val="0070C0"/>
                </a:solidFill>
                <a:effectLst>
                  <a:outerShdw blurRad="38100" dist="38100" dir="2700000" algn="tl">
                    <a:srgbClr val="000000">
                      <a:alpha val="43137"/>
                    </a:srgbClr>
                  </a:outerShdw>
                </a:effectLst>
              </a:rPr>
              <a:t>Predstava  “ Legenda o savudrijskom svjetioniku”</a:t>
            </a:r>
            <a:endParaRPr lang="hr-HR" sz="2000" dirty="0">
              <a:solidFill>
                <a:srgbClr val="0070C0"/>
              </a:solidFill>
              <a:effectLst>
                <a:outerShdw blurRad="38100" dist="38100" dir="2700000" algn="tl">
                  <a:srgbClr val="000000">
                    <a:alpha val="43137"/>
                  </a:srgbClr>
                </a:outerShdw>
              </a:effectLst>
            </a:endParaRPr>
          </a:p>
        </p:txBody>
      </p:sp>
      <p:pic>
        <p:nvPicPr>
          <p:cNvPr id="5" name="Rezervirano mjesto slike 4" descr="WP_20180222_10_03_18_Pro.jpg"/>
          <p:cNvPicPr>
            <a:picLocks noGrp="1" noChangeAspect="1"/>
          </p:cNvPicPr>
          <p:nvPr>
            <p:ph type="pic" idx="1"/>
          </p:nvPr>
        </p:nvPicPr>
        <p:blipFill>
          <a:blip r:embed="rId2" cstate="print"/>
          <a:srcRect l="12462" r="12462"/>
          <a:stretch>
            <a:fillRect/>
          </a:stretch>
        </p:blipFill>
        <p:spPr>
          <a:xfrm>
            <a:off x="323528" y="332656"/>
            <a:ext cx="3360000" cy="252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Slika 5" descr="WP_20180222_10_06_04_Pro.jpg"/>
          <p:cNvPicPr>
            <a:picLocks noChangeAspect="1"/>
          </p:cNvPicPr>
          <p:nvPr/>
        </p:nvPicPr>
        <p:blipFill>
          <a:blip r:embed="rId3" cstate="print"/>
          <a:stretch>
            <a:fillRect/>
          </a:stretch>
        </p:blipFill>
        <p:spPr>
          <a:xfrm>
            <a:off x="2411760" y="1268760"/>
            <a:ext cx="6393600" cy="360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wedg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zervirano mjesto sadržaja 5"/>
          <p:cNvSpPr>
            <a:spLocks noGrp="1"/>
          </p:cNvSpPr>
          <p:nvPr>
            <p:ph sz="half" idx="4294967295"/>
          </p:nvPr>
        </p:nvSpPr>
        <p:spPr>
          <a:xfrm>
            <a:off x="2843808" y="548680"/>
            <a:ext cx="5400600" cy="5976664"/>
          </a:xfrm>
        </p:spPr>
        <p:txBody>
          <a:bodyPr>
            <a:normAutofit fontScale="70000" lnSpcReduction="20000"/>
          </a:bodyPr>
          <a:lstStyle/>
          <a:p>
            <a:pPr lvl="8" algn="ctr">
              <a:buNone/>
            </a:pPr>
            <a:r>
              <a:rPr lang="hr-HR" sz="4000" dirty="0" smtClean="0"/>
              <a:t>                                     </a:t>
            </a:r>
          </a:p>
          <a:p>
            <a:pPr>
              <a:buBlip>
                <a:blip r:embed="rId4"/>
              </a:buBlip>
            </a:pPr>
            <a:r>
              <a:rPr lang="hr-HR" sz="4000" dirty="0" smtClean="0"/>
              <a:t>Tin: “ Kako se čuju koraci? “</a:t>
            </a:r>
          </a:p>
          <a:p>
            <a:pPr>
              <a:buBlip>
                <a:blip r:embed="rId4"/>
              </a:buBlip>
            </a:pPr>
            <a:r>
              <a:rPr lang="hr-HR" sz="4000" dirty="0" err="1" smtClean="0"/>
              <a:t>Noah</a:t>
            </a:r>
            <a:r>
              <a:rPr lang="hr-HR" sz="4000" dirty="0" smtClean="0"/>
              <a:t>: “ Ne može se zvati svjetionik ljubavi kada on nije pravi.”</a:t>
            </a:r>
          </a:p>
          <a:p>
            <a:pPr>
              <a:buBlip>
                <a:blip r:embed="rId4"/>
              </a:buBlip>
            </a:pPr>
            <a:endParaRPr lang="hr-HR" sz="4000" dirty="0" smtClean="0"/>
          </a:p>
          <a:p>
            <a:pPr>
              <a:buBlip>
                <a:blip r:embed="rId4"/>
              </a:buBlip>
            </a:pPr>
            <a:endParaRPr lang="hr-HR" sz="4000" dirty="0" smtClean="0"/>
          </a:p>
          <a:p>
            <a:pPr>
              <a:buBlip>
                <a:blip r:embed="rId4"/>
              </a:buBlip>
            </a:pPr>
            <a:endParaRPr lang="hr-HR" sz="4000" dirty="0" smtClean="0"/>
          </a:p>
          <a:p>
            <a:pPr>
              <a:buBlip>
                <a:blip r:embed="rId4"/>
              </a:buBlip>
            </a:pPr>
            <a:endParaRPr lang="hr-HR" sz="4000" dirty="0" smtClean="0"/>
          </a:p>
          <a:p>
            <a:pPr>
              <a:buNone/>
            </a:pPr>
            <a:endParaRPr lang="hr-HR" sz="4000" dirty="0" smtClean="0"/>
          </a:p>
          <a:p>
            <a:pPr>
              <a:buNone/>
            </a:pPr>
            <a:endParaRPr lang="hr-HR" sz="4000" dirty="0" smtClean="0"/>
          </a:p>
          <a:p>
            <a:pPr lvl="8" algn="ctr">
              <a:buBlip>
                <a:blip r:embed="rId4"/>
              </a:buBlip>
            </a:pPr>
            <a:r>
              <a:rPr lang="hr-HR" sz="4000" dirty="0" smtClean="0"/>
              <a:t>  Tomo: </a:t>
            </a:r>
          </a:p>
          <a:p>
            <a:pPr lvl="8">
              <a:buNone/>
            </a:pPr>
            <a:r>
              <a:rPr lang="hr-HR" sz="4000" dirty="0" smtClean="0"/>
              <a:t>“ Ovo je bilo jako </a:t>
            </a:r>
            <a:r>
              <a:rPr lang="hr-HR" sz="4000" dirty="0" err="1" smtClean="0"/>
              <a:t>žabavno</a:t>
            </a:r>
            <a:r>
              <a:rPr lang="hr-HR" sz="4000" dirty="0" smtClean="0"/>
              <a:t>.”</a:t>
            </a:r>
          </a:p>
          <a:p>
            <a:pPr>
              <a:buFont typeface="Wingdings" pitchFamily="2" charset="2"/>
              <a:buChar char="Ø"/>
            </a:pPr>
            <a:endParaRPr lang="hr-HR" sz="4000" dirty="0" smtClean="0"/>
          </a:p>
          <a:p>
            <a:pPr lvl="8" algn="ctr">
              <a:buNone/>
            </a:pPr>
            <a:endParaRPr lang="hr-HR" sz="2800" dirty="0" smtClean="0"/>
          </a:p>
        </p:txBody>
      </p:sp>
      <p:sp>
        <p:nvSpPr>
          <p:cNvPr id="7" name="Rezervirano mjesto teksta 6"/>
          <p:cNvSpPr>
            <a:spLocks noGrp="1"/>
          </p:cNvSpPr>
          <p:nvPr>
            <p:ph type="body" idx="4294967295"/>
          </p:nvPr>
        </p:nvSpPr>
        <p:spPr>
          <a:xfrm>
            <a:off x="0" y="332656"/>
            <a:ext cx="2743200" cy="5915744"/>
          </a:xfrm>
        </p:spPr>
        <p:txBody>
          <a:bodyPr>
            <a:noAutofit/>
          </a:bodyPr>
          <a:lstStyle/>
          <a:p>
            <a:pPr>
              <a:buNone/>
            </a:pPr>
            <a:r>
              <a:rPr lang="hr-HR" sz="1600" dirty="0" smtClean="0"/>
              <a:t>U </a:t>
            </a:r>
            <a:r>
              <a:rPr lang="hr-HR" sz="1600" dirty="0" smtClean="0"/>
              <a:t>posjet </a:t>
            </a:r>
            <a:r>
              <a:rPr lang="hr-HR" sz="1600" dirty="0" smtClean="0"/>
              <a:t>nam je stigla muzejska pedagoginja Barbara i s odgajateljicom  odglumila legendu o Savudrijskom svjetioniku.</a:t>
            </a:r>
          </a:p>
          <a:p>
            <a:pPr>
              <a:buNone/>
            </a:pPr>
            <a:r>
              <a:rPr lang="hr-HR" sz="1600" dirty="0" smtClean="0"/>
              <a:t>Grof </a:t>
            </a:r>
            <a:r>
              <a:rPr lang="hr-HR" sz="1600" dirty="0" err="1" smtClean="0"/>
              <a:t>Metternich</a:t>
            </a:r>
            <a:r>
              <a:rPr lang="hr-HR" sz="1600" dirty="0" smtClean="0"/>
              <a:t> je upoznao na balu u Beču savudrijsku ljepoticu te se zaljubio u nju. U ime njene ljubavi dao je sagraditi svjetionik. Na žalost ljepotica je umrla prije nego je dovršena gradnja svjetionika. Legenda kaže da se danas noću čuju koraci duha savudrijske ljepotice kako luta svjetionikom. I zato se kaže da se savudrijski svjetionik zove i svjetionik ljubavi.</a:t>
            </a:r>
          </a:p>
        </p:txBody>
      </p:sp>
      <p:pic>
        <p:nvPicPr>
          <p:cNvPr id="8" name="WP_20180222_10_03_37_Pro.mp4">
            <a:hlinkClick r:id="" action="ppaction://media"/>
          </p:cNvPr>
          <p:cNvPicPr>
            <a:picLocks noChangeAspect="1"/>
          </p:cNvPicPr>
          <p:nvPr>
            <a:videoFile r:link="rId1"/>
            <p:extLst/>
          </p:nvPr>
        </p:nvPicPr>
        <p:blipFill>
          <a:blip r:embed="rId5" cstate="print"/>
          <a:stretch>
            <a:fillRect/>
          </a:stretch>
        </p:blipFill>
        <p:spPr>
          <a:xfrm>
            <a:off x="2771800" y="2708920"/>
            <a:ext cx="3048000" cy="2286000"/>
          </a:xfrm>
          <a:prstGeom prst="rect">
            <a:avLst/>
          </a:prstGeom>
        </p:spPr>
      </p:pic>
      <p:pic>
        <p:nvPicPr>
          <p:cNvPr id="9" name="WP_20180222_10_06_10_Pro.mp4">
            <a:hlinkClick r:id="" action="ppaction://media"/>
          </p:cNvPr>
          <p:cNvPicPr>
            <a:picLocks noChangeAspect="1"/>
          </p:cNvPicPr>
          <p:nvPr>
            <a:videoFile r:link="rId2"/>
            <p:extLst/>
          </p:nvPr>
        </p:nvPicPr>
        <p:blipFill>
          <a:blip r:embed="rId5" cstate="print"/>
          <a:stretch>
            <a:fillRect/>
          </a:stretch>
        </p:blipFill>
        <p:spPr>
          <a:xfrm>
            <a:off x="5868144" y="2708920"/>
            <a:ext cx="3048000" cy="2286000"/>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775" fill="hold"/>
                                        <p:tgtEl>
                                          <p:spTgt spid="8"/>
                                        </p:tgtEl>
                                      </p:cBhvr>
                                    </p:cmd>
                                  </p:childTnLst>
                                </p:cTn>
                              </p:par>
                            </p:childTnLst>
                          </p:cTn>
                        </p:par>
                        <p:par>
                          <p:cTn id="7" fill="hold">
                            <p:stCondLst>
                              <p:cond delay="87775"/>
                            </p:stCondLst>
                            <p:childTnLst>
                              <p:par>
                                <p:cTn id="8" presetID="1" presetClass="mediacall" presetSubtype="0" fill="hold" nodeType="afterEffect">
                                  <p:stCondLst>
                                    <p:cond delay="0"/>
                                  </p:stCondLst>
                                  <p:childTnLst>
                                    <p:cmd type="call" cmd="playFrom(0.0)">
                                      <p:cBhvr>
                                        <p:cTn id="9" dur="10576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Next" delay="0">
                      <p:tgtEl>
                        <p:sldTgt/>
                      </p:tgtEl>
                    </p:cond>
                    <p:cond evt="onPrev" delay="0">
                      <p:tgtEl>
                        <p:sldTgt/>
                      </p:tgtEl>
                    </p:cond>
                  </p:endCondLst>
                </p:cTn>
                <p:tgtEl>
                  <p:spTgt spid="8"/>
                </p:tgtEl>
              </p:cMediaNode>
            </p:video>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8"/>
                                        </p:tgtEl>
                                      </p:cBhvr>
                                    </p:cmd>
                                  </p:childTnLst>
                                </p:cTn>
                              </p:par>
                            </p:childTnLst>
                          </p:cTn>
                        </p:par>
                      </p:childTnLst>
                    </p:cTn>
                  </p:par>
                </p:childTnLst>
              </p:cTn>
              <p:nextCondLst>
                <p:cond evt="onClick" delay="0">
                  <p:tgtEl>
                    <p:spTgt spid="8"/>
                  </p:tgtEl>
                </p:cond>
              </p:nextCondLst>
            </p:seq>
            <p:video>
              <p:cMediaNode>
                <p:cTn id="16" fill="hold" display="0">
                  <p:stCondLst>
                    <p:cond delay="indefinite"/>
                  </p:stCondLst>
                  <p:endCondLst>
                    <p:cond evt="onNext" delay="0">
                      <p:tgtEl>
                        <p:sldTgt/>
                      </p:tgtEl>
                    </p:cond>
                    <p:cond evt="onPrev" delay="0">
                      <p:tgtEl>
                        <p:sldTgt/>
                      </p:tgtEl>
                    </p:cond>
                  </p:endCondLst>
                </p:cTn>
                <p:tgtEl>
                  <p:spTgt spid="9"/>
                </p:tgtEl>
              </p:cMediaNode>
            </p:video>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zervirano mjesto teksta 3"/>
          <p:cNvSpPr>
            <a:spLocks noGrp="1"/>
          </p:cNvSpPr>
          <p:nvPr>
            <p:ph type="body" idx="2"/>
          </p:nvPr>
        </p:nvSpPr>
        <p:spPr>
          <a:xfrm>
            <a:off x="611560" y="908720"/>
            <a:ext cx="2743200" cy="4572000"/>
          </a:xfrm>
        </p:spPr>
        <p:txBody>
          <a:bodyPr>
            <a:normAutofit/>
          </a:bodyPr>
          <a:lstStyle/>
          <a:p>
            <a:r>
              <a:rPr lang="hr-HR" sz="2000" dirty="0" smtClean="0"/>
              <a:t>Nakon predstave muzejska pedagoginja Barbara nam je pokazala diktafon na kojem su snimke razgovora sa </a:t>
            </a:r>
            <a:r>
              <a:rPr lang="hr-HR" sz="2000" dirty="0" err="1" smtClean="0"/>
              <a:t>svjetioničarem</a:t>
            </a:r>
            <a:r>
              <a:rPr lang="hr-HR" sz="2000" dirty="0" smtClean="0"/>
              <a:t>. </a:t>
            </a:r>
          </a:p>
          <a:p>
            <a:endParaRPr lang="hr-HR" sz="2000" dirty="0"/>
          </a:p>
          <a:p>
            <a:endParaRPr lang="hr-HR" sz="2000" dirty="0" smtClean="0"/>
          </a:p>
          <a:p>
            <a:r>
              <a:rPr lang="hr-HR" sz="2000" dirty="0" smtClean="0"/>
              <a:t>Na  snimci svjetioničar govori o svom poslu, što sve mora znati i zanimljivosti o svjetioniku. </a:t>
            </a:r>
          </a:p>
          <a:p>
            <a:endParaRPr lang="hr-HR" dirty="0"/>
          </a:p>
        </p:txBody>
      </p:sp>
      <p:pic>
        <p:nvPicPr>
          <p:cNvPr id="5" name="Rezervirano mjesto sadržaja 4" descr="WP_20180222_10_12_48_Pro.jpg"/>
          <p:cNvPicPr>
            <a:picLocks noGrp="1" noChangeAspect="1"/>
          </p:cNvPicPr>
          <p:nvPr>
            <p:ph sz="half" idx="1"/>
          </p:nvPr>
        </p:nvPicPr>
        <p:blipFill>
          <a:blip r:embed="rId2" cstate="print"/>
          <a:stretch>
            <a:fillRect/>
          </a:stretch>
        </p:blipFill>
        <p:spPr>
          <a:xfrm>
            <a:off x="3575050" y="2523281"/>
            <a:ext cx="5111750" cy="2878238"/>
          </a:xfrm>
        </p:spPr>
      </p:pic>
    </p:spTree>
  </p:cSld>
  <p:clrMapOvr>
    <a:masterClrMapping/>
  </p:clrMapOvr>
  <p:transition>
    <p:wedg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4"/>
          <p:cNvSpPr>
            <a:spLocks noGrp="1"/>
          </p:cNvSpPr>
          <p:nvPr>
            <p:ph type="title"/>
          </p:nvPr>
        </p:nvSpPr>
        <p:spPr>
          <a:xfrm>
            <a:off x="467544" y="404664"/>
            <a:ext cx="8229600" cy="1143000"/>
          </a:xfrm>
        </p:spPr>
        <p:txBody>
          <a:bodyPr/>
          <a:lstStyle/>
          <a:p>
            <a:r>
              <a:rPr lang="hr-HR" dirty="0" smtClean="0"/>
              <a:t>Što smo naučili….</a:t>
            </a:r>
            <a:endParaRPr lang="hr-HR" dirty="0"/>
          </a:p>
        </p:txBody>
      </p:sp>
      <p:sp>
        <p:nvSpPr>
          <p:cNvPr id="6" name="Rezervirano mjesto sadržaja 5"/>
          <p:cNvSpPr>
            <a:spLocks noGrp="1"/>
          </p:cNvSpPr>
          <p:nvPr>
            <p:ph idx="1"/>
          </p:nvPr>
        </p:nvSpPr>
        <p:spPr>
          <a:xfrm>
            <a:off x="457200" y="1484784"/>
            <a:ext cx="8229600" cy="4839816"/>
          </a:xfrm>
        </p:spPr>
        <p:txBody>
          <a:bodyPr>
            <a:normAutofit fontScale="85000" lnSpcReduction="20000"/>
          </a:bodyPr>
          <a:lstStyle/>
          <a:p>
            <a:pPr>
              <a:buNone/>
            </a:pPr>
            <a:r>
              <a:rPr lang="hr-HR" sz="2100" dirty="0" smtClean="0">
                <a:solidFill>
                  <a:srgbClr val="0070C0"/>
                </a:solidFill>
              </a:rPr>
              <a:t>      </a:t>
            </a:r>
            <a:r>
              <a:rPr lang="hr-HR" sz="2100" b="1" dirty="0" smtClean="0">
                <a:solidFill>
                  <a:srgbClr val="0070C0"/>
                </a:solidFill>
              </a:rPr>
              <a:t>Što je to legenda?</a:t>
            </a:r>
          </a:p>
          <a:p>
            <a:pPr>
              <a:buNone/>
            </a:pPr>
            <a:r>
              <a:rPr lang="hr-HR" sz="2100" u="sng" dirty="0"/>
              <a:t>Lena</a:t>
            </a:r>
            <a:r>
              <a:rPr lang="hr-HR" sz="2100" dirty="0"/>
              <a:t> : „ Nešto što ne znamo da li je stvarno.“</a:t>
            </a:r>
          </a:p>
          <a:p>
            <a:pPr>
              <a:buNone/>
            </a:pPr>
            <a:r>
              <a:rPr lang="hr-HR" sz="2100" dirty="0" smtClean="0">
                <a:solidFill>
                  <a:srgbClr val="FF0000"/>
                </a:solidFill>
              </a:rPr>
              <a:t>      </a:t>
            </a:r>
            <a:r>
              <a:rPr lang="hr-HR" sz="2100" b="1" dirty="0" smtClean="0">
                <a:solidFill>
                  <a:srgbClr val="0070C0"/>
                </a:solidFill>
              </a:rPr>
              <a:t>Zanimljivosti o svjetioničaru</a:t>
            </a:r>
          </a:p>
          <a:p>
            <a:pPr>
              <a:buNone/>
            </a:pPr>
            <a:r>
              <a:rPr lang="hr-HR" sz="2100" u="sng" dirty="0" err="1"/>
              <a:t>R</a:t>
            </a:r>
            <a:r>
              <a:rPr lang="hr-HR" sz="2100" u="sng" dirty="0" err="1" smtClean="0"/>
              <a:t>aul</a:t>
            </a:r>
            <a:r>
              <a:rPr lang="hr-HR" sz="2100" dirty="0" smtClean="0"/>
              <a:t>: ”</a:t>
            </a:r>
            <a:r>
              <a:rPr lang="hr-HR" sz="2100" dirty="0"/>
              <a:t>N</a:t>
            </a:r>
            <a:r>
              <a:rPr lang="hr-HR" sz="2100" dirty="0" smtClean="0"/>
              <a:t>e smije nikada napustiti svjetionik ima tamo krevet i tamo spava.”</a:t>
            </a:r>
          </a:p>
          <a:p>
            <a:pPr>
              <a:buNone/>
            </a:pPr>
            <a:r>
              <a:rPr lang="hr-HR" sz="2100" u="sng" dirty="0" smtClean="0"/>
              <a:t>Oliver</a:t>
            </a:r>
            <a:r>
              <a:rPr lang="hr-HR" sz="2100" dirty="0" smtClean="0"/>
              <a:t>:”Mora znati sve popravljati, kakvo je vrijeme, pričati na radiju.”</a:t>
            </a:r>
          </a:p>
          <a:p>
            <a:pPr>
              <a:buNone/>
            </a:pPr>
            <a:r>
              <a:rPr lang="hr-HR" sz="2100" u="sng" dirty="0" smtClean="0"/>
              <a:t>Tomo:</a:t>
            </a:r>
            <a:r>
              <a:rPr lang="hr-HR" sz="2100" dirty="0" smtClean="0"/>
              <a:t>” I bebu roditi. I to mora znati.”</a:t>
            </a:r>
          </a:p>
          <a:p>
            <a:pPr>
              <a:buNone/>
            </a:pPr>
            <a:r>
              <a:rPr lang="hr-HR" sz="2100" b="1" dirty="0" smtClean="0">
                <a:solidFill>
                  <a:srgbClr val="FF0000"/>
                </a:solidFill>
              </a:rPr>
              <a:t>      </a:t>
            </a:r>
            <a:r>
              <a:rPr lang="hr-HR" sz="2100" b="1" dirty="0" smtClean="0">
                <a:solidFill>
                  <a:srgbClr val="0070C0"/>
                </a:solidFill>
              </a:rPr>
              <a:t>Muzejska pedagoginja Barbara </a:t>
            </a:r>
            <a:r>
              <a:rPr lang="hr-HR" sz="2100" b="1" dirty="0" smtClean="0">
                <a:solidFill>
                  <a:srgbClr val="0070C0"/>
                </a:solidFill>
              </a:rPr>
              <a:t>nam je još otkrila</a:t>
            </a:r>
            <a:r>
              <a:rPr lang="hr-HR" sz="2100" dirty="0" smtClean="0">
                <a:solidFill>
                  <a:srgbClr val="0070C0"/>
                </a:solidFill>
              </a:rPr>
              <a:t>:</a:t>
            </a:r>
          </a:p>
          <a:p>
            <a:pPr>
              <a:buBlip>
                <a:blip r:embed="rId2"/>
              </a:buBlip>
            </a:pPr>
            <a:r>
              <a:rPr lang="hr-HR" sz="2100" dirty="0" smtClean="0"/>
              <a:t> da je naš svjetionik najstariji svjetionik </a:t>
            </a:r>
            <a:r>
              <a:rPr lang="hr-HR" sz="2100" dirty="0"/>
              <a:t>na Jadranu </a:t>
            </a:r>
            <a:r>
              <a:rPr lang="hr-HR" sz="2100" dirty="0" smtClean="0"/>
              <a:t>i slavi </a:t>
            </a:r>
            <a:r>
              <a:rPr lang="hr-HR" sz="2100" dirty="0"/>
              <a:t>200 </a:t>
            </a:r>
            <a:r>
              <a:rPr lang="hr-HR" sz="2100" dirty="0" smtClean="0"/>
              <a:t>godina</a:t>
            </a:r>
            <a:endParaRPr lang="hr-HR" sz="2100" dirty="0" smtClean="0">
              <a:solidFill>
                <a:srgbClr val="FF0000"/>
              </a:solidFill>
            </a:endParaRPr>
          </a:p>
          <a:p>
            <a:pPr>
              <a:buBlip>
                <a:blip r:embed="rId2"/>
              </a:buBlip>
            </a:pPr>
            <a:r>
              <a:rPr lang="hr-HR" sz="2100" dirty="0" smtClean="0"/>
              <a:t>kako svjetioničar mora ujutro staviti zelenu zavjesu preko svjetlosne leće  jer bi se sunčeve zrake mogle odbiti od svjetlosne leće i tako zapaliti grančice u okolici ili neko stablo ili lišće  ili može zasmetati onima koji plove.</a:t>
            </a:r>
          </a:p>
          <a:p>
            <a:pPr>
              <a:buBlip>
                <a:blip r:embed="rId2"/>
              </a:buBlip>
            </a:pPr>
            <a:r>
              <a:rPr lang="hr-HR" sz="2100" dirty="0" smtClean="0"/>
              <a:t>kako nekada nije bilo svjetlo na struju već na plin</a:t>
            </a:r>
          </a:p>
          <a:p>
            <a:pPr>
              <a:buBlip>
                <a:blip r:embed="rId2"/>
              </a:buBlip>
            </a:pPr>
            <a:r>
              <a:rPr lang="hr-HR" sz="2100" dirty="0"/>
              <a:t>k</a:t>
            </a:r>
            <a:r>
              <a:rPr lang="hr-HR" sz="2100" dirty="0" smtClean="0"/>
              <a:t>ako nekada nije bilo svjetionika pa su postojali </a:t>
            </a:r>
            <a:r>
              <a:rPr lang="hr-HR" sz="2100" dirty="0" err="1" smtClean="0"/>
              <a:t>nažigači</a:t>
            </a:r>
            <a:r>
              <a:rPr lang="hr-HR" sz="2100" dirty="0" smtClean="0"/>
              <a:t> koji su palili vatru da bi brodovi znali da je tu kopno</a:t>
            </a:r>
          </a:p>
          <a:p>
            <a:pPr>
              <a:buBlip>
                <a:blip r:embed="rId2"/>
              </a:buBlip>
            </a:pPr>
            <a:r>
              <a:rPr lang="hr-HR" sz="2100" dirty="0" smtClean="0"/>
              <a:t>I tamo gdje su one naše zanimljive stepenice bila je nekada velika </a:t>
            </a:r>
            <a:r>
              <a:rPr lang="hr-HR" sz="2100" dirty="0"/>
              <a:t>žica sa utegom i to je morao svjetioničar navijati ujutro da bi uteg došao do gore </a:t>
            </a:r>
            <a:r>
              <a:rPr lang="hr-HR" sz="2100" dirty="0" smtClean="0"/>
              <a:t>. </a:t>
            </a:r>
            <a:r>
              <a:rPr lang="hr-HR" sz="2100" dirty="0"/>
              <a:t>K</a:t>
            </a:r>
            <a:r>
              <a:rPr lang="hr-HR" sz="2100" dirty="0" smtClean="0"/>
              <a:t>ako  </a:t>
            </a:r>
            <a:r>
              <a:rPr lang="hr-HR" sz="2100" dirty="0"/>
              <a:t>se uteg  spuštao on je pokretao taj mehanizam koji je se okretao i zahvaljujući tome se svjetlo tako okretalo</a:t>
            </a:r>
            <a:r>
              <a:rPr lang="hr-HR" sz="2100" dirty="0" smtClean="0"/>
              <a:t>.</a:t>
            </a:r>
            <a:endParaRPr lang="hr-HR" sz="2100" dirty="0"/>
          </a:p>
          <a:p>
            <a:pPr>
              <a:buFontTx/>
              <a:buChar char="-"/>
            </a:pPr>
            <a:endParaRPr lang="hr-HR" sz="2000" dirty="0" smtClean="0"/>
          </a:p>
          <a:p>
            <a:pPr>
              <a:buNone/>
            </a:pPr>
            <a:endParaRPr lang="hr-HR" dirty="0"/>
          </a:p>
          <a:p>
            <a:pPr>
              <a:buNone/>
            </a:pPr>
            <a:endParaRPr lang="hr-HR" dirty="0"/>
          </a:p>
        </p:txBody>
      </p:sp>
    </p:spTree>
  </p:cSld>
  <p:clrMapOvr>
    <a:masterClrMapping/>
  </p:clrMapOvr>
  <p:transition>
    <p:wedg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zervirano mjesto sadržaja 3" descr="1519487228835.jpg"/>
          <p:cNvPicPr>
            <a:picLocks noGrp="1" noChangeAspect="1"/>
          </p:cNvPicPr>
          <p:nvPr>
            <p:ph idx="1"/>
          </p:nvPr>
        </p:nvPicPr>
        <p:blipFill>
          <a:blip r:embed="rId2" cstate="print"/>
          <a:stretch>
            <a:fillRect/>
          </a:stretch>
        </p:blipFill>
        <p:spPr>
          <a:xfrm rot="5400000">
            <a:off x="2650257" y="3478535"/>
            <a:ext cx="3286125" cy="2466975"/>
          </a:xfrm>
          <a:prstGeom prst="rect">
            <a:avLst/>
          </a:prstGeom>
          <a:ln>
            <a:noFill/>
          </a:ln>
          <a:effectLst>
            <a:softEdge rad="112500"/>
          </a:effectLst>
        </p:spPr>
      </p:pic>
      <p:sp>
        <p:nvSpPr>
          <p:cNvPr id="2" name="Naslov 1"/>
          <p:cNvSpPr>
            <a:spLocks noGrp="1"/>
          </p:cNvSpPr>
          <p:nvPr>
            <p:ph type="title"/>
          </p:nvPr>
        </p:nvSpPr>
        <p:spPr>
          <a:xfrm>
            <a:off x="457200" y="704088"/>
            <a:ext cx="8229600" cy="636680"/>
          </a:xfrm>
        </p:spPr>
        <p:txBody>
          <a:bodyPr>
            <a:normAutofit fontScale="90000"/>
          </a:bodyPr>
          <a:lstStyle/>
          <a:p>
            <a:r>
              <a:rPr lang="hr-HR" dirty="0" smtClean="0"/>
              <a:t>Svjetionik smo gradili…..</a:t>
            </a:r>
            <a:endParaRPr lang="hr-HR" dirty="0"/>
          </a:p>
        </p:txBody>
      </p:sp>
      <p:pic>
        <p:nvPicPr>
          <p:cNvPr id="5" name="Slika 4" descr="DSC_2792.JPG"/>
          <p:cNvPicPr>
            <a:picLocks noChangeAspect="1"/>
          </p:cNvPicPr>
          <p:nvPr/>
        </p:nvPicPr>
        <p:blipFill>
          <a:blip r:embed="rId3" cstate="print"/>
          <a:stretch>
            <a:fillRect/>
          </a:stretch>
        </p:blipFill>
        <p:spPr>
          <a:xfrm rot="5400000">
            <a:off x="479552" y="1976792"/>
            <a:ext cx="3360000" cy="2520000"/>
          </a:xfrm>
          <a:prstGeom prst="rect">
            <a:avLst/>
          </a:prstGeom>
          <a:ln>
            <a:noFill/>
          </a:ln>
          <a:effectLst>
            <a:softEdge rad="112500"/>
          </a:effectLst>
        </p:spPr>
      </p:pic>
      <p:pic>
        <p:nvPicPr>
          <p:cNvPr id="7" name="Slika 6" descr="DSC_0872.JPG"/>
          <p:cNvPicPr>
            <a:picLocks noChangeAspect="1"/>
          </p:cNvPicPr>
          <p:nvPr/>
        </p:nvPicPr>
        <p:blipFill>
          <a:blip r:embed="rId4" cstate="print"/>
          <a:stretch>
            <a:fillRect/>
          </a:stretch>
        </p:blipFill>
        <p:spPr>
          <a:xfrm rot="5400000">
            <a:off x="4938080" y="1766776"/>
            <a:ext cx="2832000" cy="2124000"/>
          </a:xfrm>
          <a:prstGeom prst="rect">
            <a:avLst/>
          </a:prstGeom>
          <a:ln>
            <a:noFill/>
          </a:ln>
          <a:effectLst>
            <a:softEdge rad="112500"/>
          </a:effectLst>
        </p:spPr>
      </p:pic>
      <p:pic>
        <p:nvPicPr>
          <p:cNvPr id="8" name="Slika 7" descr="DSC_0871.JPG"/>
          <p:cNvPicPr>
            <a:picLocks noChangeAspect="1"/>
          </p:cNvPicPr>
          <p:nvPr/>
        </p:nvPicPr>
        <p:blipFill>
          <a:blip r:embed="rId5" cstate="print"/>
          <a:stretch>
            <a:fillRect/>
          </a:stretch>
        </p:blipFill>
        <p:spPr>
          <a:xfrm>
            <a:off x="5652120" y="4293096"/>
            <a:ext cx="2880000" cy="2160000"/>
          </a:xfrm>
          <a:prstGeom prst="rect">
            <a:avLst/>
          </a:prstGeom>
          <a:ln>
            <a:noFill/>
          </a:ln>
          <a:effectLst>
            <a:softEdge rad="112500"/>
          </a:effectLst>
        </p:spPr>
      </p:pic>
    </p:spTree>
  </p:cSld>
  <p:clrMapOvr>
    <a:masterClrMapping/>
  </p:clrMapOvr>
  <p:transition>
    <p:wedg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23528" y="332656"/>
            <a:ext cx="8229600" cy="1143000"/>
          </a:xfrm>
        </p:spPr>
        <p:txBody>
          <a:bodyPr>
            <a:normAutofit fontScale="90000"/>
          </a:bodyPr>
          <a:lstStyle/>
          <a:p>
            <a:r>
              <a:rPr lang="hr-HR" dirty="0" smtClean="0"/>
              <a:t>Igrali smo zabavne igre, promatrali fotografije i razgovarali</a:t>
            </a:r>
            <a:endParaRPr lang="hr-HR" dirty="0"/>
          </a:p>
        </p:txBody>
      </p:sp>
      <p:pic>
        <p:nvPicPr>
          <p:cNvPr id="4" name="Rezervirano mjesto sadržaja 3" descr="DSC_1000.JPG"/>
          <p:cNvPicPr>
            <a:picLocks noGrp="1" noChangeAspect="1"/>
          </p:cNvPicPr>
          <p:nvPr>
            <p:ph idx="1"/>
          </p:nvPr>
        </p:nvPicPr>
        <p:blipFill>
          <a:blip r:embed="rId3" cstate="print"/>
          <a:stretch>
            <a:fillRect/>
          </a:stretch>
        </p:blipFill>
        <p:spPr>
          <a:xfrm rot="5400000">
            <a:off x="-228480" y="2972896"/>
            <a:ext cx="3840000" cy="288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Slika 5" descr="DSC_0138.JPG"/>
          <p:cNvPicPr>
            <a:picLocks noChangeAspect="1"/>
          </p:cNvPicPr>
          <p:nvPr/>
        </p:nvPicPr>
        <p:blipFill>
          <a:blip r:embed="rId4" cstate="print"/>
          <a:stretch>
            <a:fillRect/>
          </a:stretch>
        </p:blipFill>
        <p:spPr>
          <a:xfrm>
            <a:off x="6084168" y="4365104"/>
            <a:ext cx="2880000" cy="216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MOV_0632.mp4">
            <a:hlinkClick r:id="" action="ppaction://media"/>
          </p:cNvPr>
          <p:cNvPicPr>
            <a:picLocks noChangeAspect="1"/>
          </p:cNvPicPr>
          <p:nvPr>
            <a:videoFile r:link="rId1"/>
            <p:extLst/>
          </p:nvPr>
        </p:nvPicPr>
        <p:blipFill>
          <a:blip r:embed="rId5" cstate="print"/>
          <a:stretch>
            <a:fillRect/>
          </a:stretch>
        </p:blipFill>
        <p:spPr>
          <a:xfrm>
            <a:off x="3275856" y="1556792"/>
            <a:ext cx="3360000" cy="2520000"/>
          </a:xfrm>
          <a:prstGeom prst="rect">
            <a:avLst/>
          </a:prstGeom>
        </p:spPr>
      </p:pic>
      <p:pic>
        <p:nvPicPr>
          <p:cNvPr id="5" name="Slika 4" descr="DSC_1013.JPG"/>
          <p:cNvPicPr>
            <a:picLocks noChangeAspect="1"/>
          </p:cNvPicPr>
          <p:nvPr/>
        </p:nvPicPr>
        <p:blipFill>
          <a:blip r:embed="rId6" cstate="print"/>
          <a:stretch>
            <a:fillRect/>
          </a:stretch>
        </p:blipFill>
        <p:spPr>
          <a:xfrm>
            <a:off x="3347864" y="4221088"/>
            <a:ext cx="2400000" cy="180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4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Gledali smo….</a:t>
            </a:r>
            <a:endParaRPr lang="hr-HR" dirty="0"/>
          </a:p>
        </p:txBody>
      </p:sp>
      <p:sp>
        <p:nvSpPr>
          <p:cNvPr id="3" name="Rezervirano mjesto sadržaja 2"/>
          <p:cNvSpPr>
            <a:spLocks noGrp="1"/>
          </p:cNvSpPr>
          <p:nvPr>
            <p:ph idx="1"/>
          </p:nvPr>
        </p:nvSpPr>
        <p:spPr/>
        <p:txBody>
          <a:bodyPr>
            <a:normAutofit fontScale="92500" lnSpcReduction="20000"/>
          </a:bodyPr>
          <a:lstStyle/>
          <a:p>
            <a:pPr>
              <a:buNone/>
            </a:pPr>
            <a:endParaRPr lang="hr-HR" dirty="0" smtClean="0"/>
          </a:p>
          <a:p>
            <a:pPr>
              <a:buNone/>
            </a:pPr>
            <a:endParaRPr lang="hr-HR" dirty="0"/>
          </a:p>
          <a:p>
            <a:pPr>
              <a:buNone/>
            </a:pPr>
            <a:endParaRPr lang="hr-HR" dirty="0" smtClean="0"/>
          </a:p>
          <a:p>
            <a:pPr>
              <a:buNone/>
            </a:pPr>
            <a:r>
              <a:rPr lang="hr-HR" dirty="0" smtClean="0"/>
              <a:t>Video sa </a:t>
            </a:r>
            <a:r>
              <a:rPr lang="hr-HR" dirty="0" err="1" smtClean="0"/>
              <a:t>YouTuba</a:t>
            </a:r>
            <a:r>
              <a:rPr lang="hr-HR" dirty="0" smtClean="0"/>
              <a:t> kako se svjetioničar brine  o svjetlosnoj leći.</a:t>
            </a:r>
          </a:p>
          <a:p>
            <a:pPr>
              <a:buNone/>
            </a:pPr>
            <a:r>
              <a:rPr lang="hr-HR" dirty="0" smtClean="0"/>
              <a:t>Te smo zaključili:</a:t>
            </a:r>
          </a:p>
          <a:p>
            <a:pPr>
              <a:buBlip>
                <a:blip r:embed="rId2"/>
              </a:buBlip>
            </a:pPr>
            <a:r>
              <a:rPr lang="hr-HR" u="sng" dirty="0" err="1"/>
              <a:t>Raul</a:t>
            </a:r>
            <a:r>
              <a:rPr lang="hr-HR" dirty="0"/>
              <a:t>: „Ako bude prljavo onda brodovi će </a:t>
            </a:r>
            <a:r>
              <a:rPr lang="hr-HR" dirty="0" err="1"/>
              <a:t>vidit</a:t>
            </a:r>
            <a:r>
              <a:rPr lang="hr-HR" dirty="0"/>
              <a:t> samo mutno svijetlo pa ići u krivom smjeru.“</a:t>
            </a:r>
          </a:p>
          <a:p>
            <a:pPr>
              <a:buBlip>
                <a:blip r:embed="rId2"/>
              </a:buBlip>
            </a:pPr>
            <a:r>
              <a:rPr lang="hr-HR" u="sng" dirty="0"/>
              <a:t>Oliver</a:t>
            </a:r>
            <a:r>
              <a:rPr lang="hr-HR" dirty="0"/>
              <a:t>: „Da ne idu tamo negdje na kamen gdje se sudara jer onda </a:t>
            </a:r>
            <a:r>
              <a:rPr lang="hr-HR" dirty="0" smtClean="0"/>
              <a:t>im </a:t>
            </a:r>
            <a:r>
              <a:rPr lang="hr-HR" dirty="0"/>
              <a:t>se nekako se na jaki kamen razbi brod.“</a:t>
            </a:r>
          </a:p>
          <a:p>
            <a:pPr>
              <a:buBlip>
                <a:blip r:embed="rId2"/>
              </a:buBlip>
            </a:pPr>
            <a:r>
              <a:rPr lang="hr-HR" u="sng" dirty="0"/>
              <a:t>Tomo</a:t>
            </a:r>
            <a:r>
              <a:rPr lang="hr-HR" dirty="0"/>
              <a:t>: „Zato što može razgoriti nešto jer je ljeto i jako je vruće sunce.“</a:t>
            </a:r>
          </a:p>
          <a:p>
            <a:pPr>
              <a:buNone/>
            </a:pPr>
            <a:endParaRPr lang="hr-HR" dirty="0" smtClean="0"/>
          </a:p>
          <a:p>
            <a:endParaRPr lang="hr-HR" dirty="0"/>
          </a:p>
        </p:txBody>
      </p:sp>
      <p:pic>
        <p:nvPicPr>
          <p:cNvPr id="4" name="Slika 3" descr="DSC_0602.JPG"/>
          <p:cNvPicPr>
            <a:picLocks noChangeAspect="1"/>
          </p:cNvPicPr>
          <p:nvPr/>
        </p:nvPicPr>
        <p:blipFill>
          <a:blip r:embed="rId3" cstate="print"/>
          <a:stretch>
            <a:fillRect/>
          </a:stretch>
        </p:blipFill>
        <p:spPr>
          <a:xfrm>
            <a:off x="4932040" y="332656"/>
            <a:ext cx="3360000" cy="252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p:wedg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67544" y="260648"/>
            <a:ext cx="8229600" cy="1152128"/>
          </a:xfrm>
        </p:spPr>
        <p:txBody>
          <a:bodyPr>
            <a:normAutofit fontScale="90000"/>
          </a:bodyPr>
          <a:lstStyle/>
          <a:p>
            <a:r>
              <a:rPr lang="hr-HR" dirty="0" smtClean="0"/>
              <a:t>Izradili smo svjetlosnu leću</a:t>
            </a:r>
            <a:br>
              <a:rPr lang="hr-HR" dirty="0" smtClean="0"/>
            </a:br>
            <a:r>
              <a:rPr lang="hr-HR" sz="3100" dirty="0" smtClean="0"/>
              <a:t>- koristili smo materijale koje imamo u vrtiću</a:t>
            </a:r>
            <a:r>
              <a:rPr lang="hr-HR" dirty="0" smtClean="0"/>
              <a:t> </a:t>
            </a:r>
            <a:endParaRPr lang="hr-HR" dirty="0"/>
          </a:p>
        </p:txBody>
      </p:sp>
      <p:pic>
        <p:nvPicPr>
          <p:cNvPr id="4" name="Rezervirano mjesto sadržaja 3" descr="DSC_0605.JPG"/>
          <p:cNvPicPr>
            <a:picLocks noGrp="1" noChangeAspect="1"/>
          </p:cNvPicPr>
          <p:nvPr>
            <p:ph idx="1"/>
          </p:nvPr>
        </p:nvPicPr>
        <p:blipFill>
          <a:blip r:embed="rId2" cstate="print"/>
          <a:stretch>
            <a:fillRect/>
          </a:stretch>
        </p:blipFill>
        <p:spPr>
          <a:xfrm rot="5400000">
            <a:off x="-108480" y="2348840"/>
            <a:ext cx="2880000" cy="2160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Slika 4" descr="DSC_0608.JPG"/>
          <p:cNvPicPr>
            <a:picLocks noChangeAspect="1"/>
          </p:cNvPicPr>
          <p:nvPr/>
        </p:nvPicPr>
        <p:blipFill>
          <a:blip r:embed="rId3" cstate="print"/>
          <a:stretch>
            <a:fillRect/>
          </a:stretch>
        </p:blipFill>
        <p:spPr>
          <a:xfrm rot="5400000">
            <a:off x="2627824" y="2204824"/>
            <a:ext cx="2880000" cy="2160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Slika 5" descr="DSC_0611.JPG"/>
          <p:cNvPicPr>
            <a:picLocks noChangeAspect="1"/>
          </p:cNvPicPr>
          <p:nvPr/>
        </p:nvPicPr>
        <p:blipFill>
          <a:blip r:embed="rId4" cstate="print"/>
          <a:stretch>
            <a:fillRect/>
          </a:stretch>
        </p:blipFill>
        <p:spPr>
          <a:xfrm rot="5400000">
            <a:off x="1607704" y="4758000"/>
            <a:ext cx="2400000" cy="1800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Slika 6" descr="DSC_0615.JPG"/>
          <p:cNvPicPr>
            <a:picLocks noChangeAspect="1"/>
          </p:cNvPicPr>
          <p:nvPr/>
        </p:nvPicPr>
        <p:blipFill>
          <a:blip r:embed="rId5" cstate="print"/>
          <a:stretch>
            <a:fillRect/>
          </a:stretch>
        </p:blipFill>
        <p:spPr>
          <a:xfrm>
            <a:off x="6084168" y="1844824"/>
            <a:ext cx="2880000" cy="2160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Slika 7" descr="DSC_0613.JPG"/>
          <p:cNvPicPr>
            <a:picLocks noChangeAspect="1"/>
          </p:cNvPicPr>
          <p:nvPr/>
        </p:nvPicPr>
        <p:blipFill>
          <a:blip r:embed="rId6" cstate="print"/>
          <a:stretch>
            <a:fillRect/>
          </a:stretch>
        </p:blipFill>
        <p:spPr>
          <a:xfrm rot="5400000">
            <a:off x="4944088" y="3918000"/>
            <a:ext cx="3360000" cy="2520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wedg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95536" y="404664"/>
            <a:ext cx="8496944" cy="1143000"/>
          </a:xfrm>
        </p:spPr>
        <p:txBody>
          <a:bodyPr>
            <a:normAutofit fontScale="90000"/>
          </a:bodyPr>
          <a:lstStyle/>
          <a:p>
            <a:pPr algn="ctr"/>
            <a:r>
              <a:rPr lang="hr-HR" dirty="0" smtClean="0"/>
              <a:t>Bliži se rođendan savudrijskog svjetionika</a:t>
            </a:r>
            <a:endParaRPr lang="hr-HR" dirty="0"/>
          </a:p>
        </p:txBody>
      </p:sp>
      <p:sp>
        <p:nvSpPr>
          <p:cNvPr id="3" name="Rezervirano mjesto sadržaja 2"/>
          <p:cNvSpPr>
            <a:spLocks noGrp="1"/>
          </p:cNvSpPr>
          <p:nvPr>
            <p:ph idx="1"/>
          </p:nvPr>
        </p:nvSpPr>
        <p:spPr/>
        <p:txBody>
          <a:bodyPr>
            <a:normAutofit/>
          </a:bodyPr>
          <a:lstStyle/>
          <a:p>
            <a:pPr algn="ctr">
              <a:buNone/>
            </a:pPr>
            <a:r>
              <a:rPr lang="hr-HR" sz="2800" dirty="0" smtClean="0"/>
              <a:t>Povodom rođendana posjetit ćemo svjetionik i konačno popričati sa </a:t>
            </a:r>
            <a:r>
              <a:rPr lang="hr-HR" sz="2800" dirty="0" err="1" smtClean="0"/>
              <a:t>svjetioničarem</a:t>
            </a:r>
            <a:r>
              <a:rPr lang="hr-HR" sz="2800" dirty="0" smtClean="0"/>
              <a:t> Mariom, ali najprije smo mu izradili veliku čestitku.</a:t>
            </a:r>
            <a:endParaRPr lang="hr-HR" sz="2800" dirty="0"/>
          </a:p>
        </p:txBody>
      </p:sp>
      <p:pic>
        <p:nvPicPr>
          <p:cNvPr id="4" name="Slika 3" descr="DSC_0618.JPG"/>
          <p:cNvPicPr>
            <a:picLocks noChangeAspect="1"/>
          </p:cNvPicPr>
          <p:nvPr/>
        </p:nvPicPr>
        <p:blipFill>
          <a:blip r:embed="rId2" cstate="print"/>
          <a:stretch>
            <a:fillRect/>
          </a:stretch>
        </p:blipFill>
        <p:spPr>
          <a:xfrm rot="5400000">
            <a:off x="23528" y="4161048"/>
            <a:ext cx="2400000" cy="18000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5" name="Slika 4" descr="DSC_0620.JPG"/>
          <p:cNvPicPr>
            <a:picLocks noChangeAspect="1"/>
          </p:cNvPicPr>
          <p:nvPr/>
        </p:nvPicPr>
        <p:blipFill>
          <a:blip r:embed="rId3" cstate="print"/>
          <a:stretch>
            <a:fillRect/>
          </a:stretch>
        </p:blipFill>
        <p:spPr>
          <a:xfrm rot="5400000">
            <a:off x="6288224" y="4161048"/>
            <a:ext cx="2400000" cy="18000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6" name="Slika 5" descr="DSC_0637.JPG"/>
          <p:cNvPicPr>
            <a:picLocks noChangeAspect="1"/>
          </p:cNvPicPr>
          <p:nvPr/>
        </p:nvPicPr>
        <p:blipFill>
          <a:blip r:embed="rId4" cstate="print"/>
          <a:stretch>
            <a:fillRect/>
          </a:stretch>
        </p:blipFill>
        <p:spPr>
          <a:xfrm rot="5400000">
            <a:off x="2855856" y="3776992"/>
            <a:ext cx="3360000" cy="25200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wedg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95536" y="0"/>
            <a:ext cx="8229600" cy="1586440"/>
          </a:xfrm>
        </p:spPr>
        <p:txBody>
          <a:bodyPr/>
          <a:lstStyle/>
          <a:p>
            <a:r>
              <a:rPr lang="hr-HR" dirty="0" smtClean="0"/>
              <a:t>Izlet u Savudriju</a:t>
            </a:r>
            <a:endParaRPr lang="hr-HR" dirty="0"/>
          </a:p>
        </p:txBody>
      </p:sp>
      <p:sp>
        <p:nvSpPr>
          <p:cNvPr id="3" name="Rezervirano mjesto sadržaja 2"/>
          <p:cNvSpPr>
            <a:spLocks noGrp="1"/>
          </p:cNvSpPr>
          <p:nvPr>
            <p:ph idx="1"/>
          </p:nvPr>
        </p:nvSpPr>
        <p:spPr>
          <a:xfrm>
            <a:off x="457200" y="1916832"/>
            <a:ext cx="4906888" cy="4407768"/>
          </a:xfrm>
        </p:spPr>
        <p:txBody>
          <a:bodyPr/>
          <a:lstStyle/>
          <a:p>
            <a:pPr>
              <a:buNone/>
            </a:pPr>
            <a:r>
              <a:rPr lang="hr-HR" dirty="0" smtClean="0"/>
              <a:t>Napokon otišli smo na izlet u Savudriju gdje su nas dočekale Biljana i </a:t>
            </a:r>
            <a:r>
              <a:rPr lang="hr-HR" dirty="0" err="1" smtClean="0"/>
              <a:t>Anika</a:t>
            </a:r>
            <a:r>
              <a:rPr lang="hr-HR" dirty="0" smtClean="0"/>
              <a:t> iz Muzeja grada Umaga i priredile nam prekrasno iznenađenje….</a:t>
            </a:r>
          </a:p>
        </p:txBody>
      </p:sp>
      <p:pic>
        <p:nvPicPr>
          <p:cNvPr id="4" name="Slika 3" descr="DSC_0744.JPG"/>
          <p:cNvPicPr>
            <a:picLocks noChangeAspect="1"/>
          </p:cNvPicPr>
          <p:nvPr/>
        </p:nvPicPr>
        <p:blipFill>
          <a:blip r:embed="rId2" cstate="print"/>
          <a:stretch>
            <a:fillRect/>
          </a:stretch>
        </p:blipFill>
        <p:spPr>
          <a:xfrm rot="5400000">
            <a:off x="4620072" y="1508720"/>
            <a:ext cx="4800000" cy="360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wedg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GLAVNI CILJEVI PROJEKTA</a:t>
            </a:r>
            <a:endParaRPr lang="hr-HR" dirty="0"/>
          </a:p>
        </p:txBody>
      </p:sp>
      <p:sp>
        <p:nvSpPr>
          <p:cNvPr id="3" name="Rezervirano mjesto sadržaja 2"/>
          <p:cNvSpPr>
            <a:spLocks noGrp="1"/>
          </p:cNvSpPr>
          <p:nvPr>
            <p:ph idx="1"/>
          </p:nvPr>
        </p:nvSpPr>
        <p:spPr/>
        <p:txBody>
          <a:bodyPr>
            <a:normAutofit fontScale="85000" lnSpcReduction="20000"/>
          </a:bodyPr>
          <a:lstStyle/>
          <a:p>
            <a:pPr lvl="0"/>
            <a:r>
              <a:rPr lang="en-US" dirty="0" err="1" smtClean="0"/>
              <a:t>poticanje</a:t>
            </a:r>
            <a:r>
              <a:rPr lang="en-US" dirty="0" smtClean="0"/>
              <a:t> </a:t>
            </a:r>
            <a:r>
              <a:rPr lang="en-US" dirty="0" err="1" smtClean="0"/>
              <a:t>kreativnog</a:t>
            </a:r>
            <a:r>
              <a:rPr lang="en-US" dirty="0" smtClean="0"/>
              <a:t> </a:t>
            </a:r>
            <a:r>
              <a:rPr lang="en-US" dirty="0" err="1" smtClean="0"/>
              <a:t>i</a:t>
            </a:r>
            <a:r>
              <a:rPr lang="en-US" dirty="0" smtClean="0"/>
              <a:t> </a:t>
            </a:r>
            <a:r>
              <a:rPr lang="en-US" dirty="0" err="1" smtClean="0"/>
              <a:t>inventivnog</a:t>
            </a:r>
            <a:r>
              <a:rPr lang="en-US" dirty="0" smtClean="0"/>
              <a:t> </a:t>
            </a:r>
            <a:r>
              <a:rPr lang="en-US" dirty="0" err="1" smtClean="0"/>
              <a:t>rada</a:t>
            </a:r>
            <a:r>
              <a:rPr lang="en-US" dirty="0" smtClean="0"/>
              <a:t> </a:t>
            </a:r>
            <a:r>
              <a:rPr lang="en-US" dirty="0" err="1" smtClean="0"/>
              <a:t>među</a:t>
            </a:r>
            <a:r>
              <a:rPr lang="en-US" dirty="0" smtClean="0"/>
              <a:t> </a:t>
            </a:r>
            <a:r>
              <a:rPr lang="en-US" dirty="0" err="1" smtClean="0"/>
              <a:t>djecom</a:t>
            </a:r>
            <a:r>
              <a:rPr lang="en-US" dirty="0" smtClean="0"/>
              <a:t>, </a:t>
            </a:r>
            <a:r>
              <a:rPr lang="en-US" dirty="0" err="1" smtClean="0"/>
              <a:t>promicanje</a:t>
            </a:r>
            <a:r>
              <a:rPr lang="en-US" dirty="0" smtClean="0"/>
              <a:t> </a:t>
            </a:r>
            <a:r>
              <a:rPr lang="en-US" dirty="0" err="1" smtClean="0"/>
              <a:t>i</a:t>
            </a:r>
            <a:r>
              <a:rPr lang="en-US" dirty="0" smtClean="0"/>
              <a:t> </a:t>
            </a:r>
            <a:r>
              <a:rPr lang="en-US" dirty="0" err="1" smtClean="0"/>
              <a:t>očuvanje</a:t>
            </a:r>
            <a:r>
              <a:rPr lang="en-US" dirty="0" smtClean="0"/>
              <a:t> </a:t>
            </a:r>
            <a:r>
              <a:rPr lang="en-US" dirty="0" err="1" smtClean="0"/>
              <a:t>tradicije</a:t>
            </a:r>
            <a:r>
              <a:rPr lang="en-US" dirty="0" smtClean="0"/>
              <a:t>, </a:t>
            </a:r>
            <a:r>
              <a:rPr lang="en-US" dirty="0" err="1" smtClean="0"/>
              <a:t>te</a:t>
            </a:r>
            <a:r>
              <a:rPr lang="en-US" dirty="0" smtClean="0"/>
              <a:t> </a:t>
            </a:r>
            <a:r>
              <a:rPr lang="en-US" dirty="0" err="1" smtClean="0"/>
              <a:t>kulturnih</a:t>
            </a:r>
            <a:r>
              <a:rPr lang="en-US" dirty="0" smtClean="0"/>
              <a:t> </a:t>
            </a:r>
            <a:r>
              <a:rPr lang="en-US" dirty="0" err="1" smtClean="0"/>
              <a:t>vrijednosti</a:t>
            </a:r>
            <a:r>
              <a:rPr lang="en-US" dirty="0" smtClean="0"/>
              <a:t> </a:t>
            </a:r>
            <a:r>
              <a:rPr lang="en-US" dirty="0" err="1" smtClean="0"/>
              <a:t>zavičaja</a:t>
            </a:r>
            <a:endParaRPr lang="hr-HR" dirty="0" smtClean="0"/>
          </a:p>
          <a:p>
            <a:pPr lvl="0"/>
            <a:r>
              <a:rPr lang="en-US" dirty="0" err="1" smtClean="0"/>
              <a:t>doživljavanje</a:t>
            </a:r>
            <a:r>
              <a:rPr lang="en-US" dirty="0" smtClean="0"/>
              <a:t> </a:t>
            </a:r>
            <a:r>
              <a:rPr lang="en-US" dirty="0" err="1" smtClean="0"/>
              <a:t>kulturne</a:t>
            </a:r>
            <a:r>
              <a:rPr lang="en-US" dirty="0" smtClean="0"/>
              <a:t> </a:t>
            </a:r>
            <a:r>
              <a:rPr lang="en-US" dirty="0" err="1" smtClean="0"/>
              <a:t>baštine</a:t>
            </a:r>
            <a:r>
              <a:rPr lang="en-US" dirty="0" smtClean="0"/>
              <a:t> </a:t>
            </a:r>
            <a:r>
              <a:rPr lang="en-US" dirty="0" err="1" smtClean="0"/>
              <a:t>i</a:t>
            </a:r>
            <a:r>
              <a:rPr lang="en-US" dirty="0" smtClean="0"/>
              <a:t> </a:t>
            </a:r>
            <a:r>
              <a:rPr lang="en-US" dirty="0" err="1" smtClean="0"/>
              <a:t>tradicije</a:t>
            </a:r>
            <a:r>
              <a:rPr lang="en-US" dirty="0" smtClean="0"/>
              <a:t> </a:t>
            </a:r>
            <a:r>
              <a:rPr lang="en-US" dirty="0" err="1" smtClean="0"/>
              <a:t>iskustvenim</a:t>
            </a:r>
            <a:r>
              <a:rPr lang="en-US" dirty="0" smtClean="0"/>
              <a:t> </a:t>
            </a:r>
            <a:r>
              <a:rPr lang="en-US" dirty="0" err="1" smtClean="0"/>
              <a:t>učenjem</a:t>
            </a:r>
            <a:endParaRPr lang="hr-HR" dirty="0" smtClean="0"/>
          </a:p>
          <a:p>
            <a:pPr lvl="0"/>
            <a:r>
              <a:rPr lang="en-US" dirty="0" err="1" smtClean="0"/>
              <a:t>poticanje</a:t>
            </a:r>
            <a:r>
              <a:rPr lang="en-US" dirty="0" smtClean="0"/>
              <a:t> </a:t>
            </a:r>
            <a:r>
              <a:rPr lang="en-US" dirty="0" err="1" smtClean="0"/>
              <a:t>djetetova</a:t>
            </a:r>
            <a:r>
              <a:rPr lang="en-US" dirty="0" smtClean="0"/>
              <a:t> </a:t>
            </a:r>
            <a:r>
              <a:rPr lang="en-US" dirty="0" err="1" smtClean="0"/>
              <a:t>istraživačkog</a:t>
            </a:r>
            <a:r>
              <a:rPr lang="en-US" dirty="0" smtClean="0"/>
              <a:t> </a:t>
            </a:r>
            <a:r>
              <a:rPr lang="en-US" dirty="0" err="1" smtClean="0"/>
              <a:t>duha</a:t>
            </a:r>
            <a:r>
              <a:rPr lang="en-US" dirty="0" smtClean="0"/>
              <a:t> </a:t>
            </a:r>
            <a:endParaRPr lang="hr-HR" dirty="0" smtClean="0"/>
          </a:p>
          <a:p>
            <a:pPr lvl="0"/>
            <a:r>
              <a:rPr lang="hr-HR" dirty="0" err="1" smtClean="0"/>
              <a:t>p</a:t>
            </a:r>
            <a:r>
              <a:rPr lang="en-US" dirty="0" err="1" smtClean="0"/>
              <a:t>rikupljanje</a:t>
            </a:r>
            <a:r>
              <a:rPr lang="en-US" dirty="0" smtClean="0"/>
              <a:t> </a:t>
            </a:r>
            <a:r>
              <a:rPr lang="en-US" dirty="0" err="1" smtClean="0"/>
              <a:t>materijala</a:t>
            </a:r>
            <a:r>
              <a:rPr lang="en-US" dirty="0" smtClean="0"/>
              <a:t> </a:t>
            </a:r>
            <a:r>
              <a:rPr lang="hr-HR" dirty="0" smtClean="0"/>
              <a:t>o svjetionicima, posebno o savudrijskom svjetioniku</a:t>
            </a:r>
          </a:p>
          <a:p>
            <a:pPr lvl="0"/>
            <a:r>
              <a:rPr lang="hr-HR" dirty="0" smtClean="0"/>
              <a:t>širenje spoznaja djece o savudrijskom svjetioniku </a:t>
            </a:r>
          </a:p>
          <a:p>
            <a:r>
              <a:rPr lang="en-US" dirty="0" err="1" smtClean="0"/>
              <a:t>povezivanje</a:t>
            </a:r>
            <a:r>
              <a:rPr lang="en-US" dirty="0" smtClean="0"/>
              <a:t> </a:t>
            </a:r>
            <a:r>
              <a:rPr lang="en-US" dirty="0" err="1" smtClean="0"/>
              <a:t>sadržaja</a:t>
            </a:r>
            <a:r>
              <a:rPr lang="en-US" dirty="0" smtClean="0"/>
              <a:t> </a:t>
            </a:r>
            <a:r>
              <a:rPr lang="en-US" dirty="0" err="1" smtClean="0"/>
              <a:t>iz</a:t>
            </a:r>
            <a:r>
              <a:rPr lang="en-US" dirty="0" smtClean="0"/>
              <a:t> </a:t>
            </a:r>
            <a:r>
              <a:rPr lang="en-US" dirty="0" err="1" smtClean="0"/>
              <a:t>prošlosti</a:t>
            </a:r>
            <a:r>
              <a:rPr lang="en-US" dirty="0" smtClean="0"/>
              <a:t>, </a:t>
            </a:r>
            <a:r>
              <a:rPr lang="en-US" dirty="0" err="1" smtClean="0"/>
              <a:t>sadašnjosti</a:t>
            </a:r>
            <a:r>
              <a:rPr lang="en-US" dirty="0" smtClean="0"/>
              <a:t>, </a:t>
            </a:r>
            <a:r>
              <a:rPr lang="en-US" dirty="0" err="1" smtClean="0"/>
              <a:t>budućnosti</a:t>
            </a:r>
            <a:endParaRPr lang="hr-HR" dirty="0" smtClean="0"/>
          </a:p>
          <a:p>
            <a:pPr lvl="0"/>
            <a:r>
              <a:rPr lang="en-US" dirty="0" err="1" smtClean="0"/>
              <a:t>proširenje</a:t>
            </a:r>
            <a:r>
              <a:rPr lang="en-US" dirty="0" smtClean="0"/>
              <a:t> </a:t>
            </a:r>
            <a:r>
              <a:rPr lang="en-US" dirty="0" err="1" smtClean="0"/>
              <a:t>rječnika</a:t>
            </a:r>
            <a:r>
              <a:rPr lang="hr-HR" dirty="0" smtClean="0"/>
              <a:t>, usvajanje novih pojmovima</a:t>
            </a:r>
          </a:p>
          <a:p>
            <a:pPr lvl="0"/>
            <a:r>
              <a:rPr lang="en-US" dirty="0" err="1" smtClean="0"/>
              <a:t>međusobna</a:t>
            </a:r>
            <a:r>
              <a:rPr lang="en-US" dirty="0" smtClean="0"/>
              <a:t> </a:t>
            </a:r>
            <a:r>
              <a:rPr lang="en-US" dirty="0" err="1" smtClean="0"/>
              <a:t>suradnja</a:t>
            </a:r>
            <a:r>
              <a:rPr lang="en-US" dirty="0" smtClean="0"/>
              <a:t> u </a:t>
            </a:r>
            <a:r>
              <a:rPr lang="en-US" dirty="0" err="1" smtClean="0"/>
              <a:t>aktivnostima</a:t>
            </a:r>
            <a:r>
              <a:rPr lang="en-US" dirty="0" smtClean="0"/>
              <a:t>, </a:t>
            </a:r>
            <a:r>
              <a:rPr lang="en-US" dirty="0" err="1" smtClean="0"/>
              <a:t>podjela</a:t>
            </a:r>
            <a:r>
              <a:rPr lang="en-US" dirty="0" smtClean="0"/>
              <a:t> </a:t>
            </a:r>
            <a:r>
              <a:rPr lang="en-US" dirty="0" err="1" smtClean="0"/>
              <a:t>uloga</a:t>
            </a:r>
            <a:r>
              <a:rPr lang="en-US" dirty="0" smtClean="0"/>
              <a:t>, </a:t>
            </a:r>
            <a:r>
              <a:rPr lang="en-US" dirty="0" err="1" smtClean="0"/>
              <a:t>poštivanje</a:t>
            </a:r>
            <a:r>
              <a:rPr lang="en-US" dirty="0" smtClean="0"/>
              <a:t> </a:t>
            </a:r>
            <a:r>
              <a:rPr lang="en-US" dirty="0" err="1" smtClean="0"/>
              <a:t>pravila</a:t>
            </a:r>
            <a:r>
              <a:rPr lang="en-US" dirty="0" smtClean="0"/>
              <a:t>, </a:t>
            </a:r>
            <a:r>
              <a:rPr lang="en-US" dirty="0" err="1" smtClean="0"/>
              <a:t>tolerancija</a:t>
            </a:r>
            <a:r>
              <a:rPr lang="en-US" dirty="0" smtClean="0"/>
              <a:t> </a:t>
            </a:r>
            <a:r>
              <a:rPr lang="en-US" dirty="0" err="1" smtClean="0"/>
              <a:t>i</a:t>
            </a:r>
            <a:r>
              <a:rPr lang="en-US" dirty="0" smtClean="0"/>
              <a:t> </a:t>
            </a:r>
            <a:r>
              <a:rPr lang="en-US" dirty="0" err="1" smtClean="0"/>
              <a:t>međusobna</a:t>
            </a:r>
            <a:r>
              <a:rPr lang="en-US" dirty="0" smtClean="0"/>
              <a:t> </a:t>
            </a:r>
            <a:r>
              <a:rPr lang="en-US" dirty="0" err="1" smtClean="0"/>
              <a:t>suradnja</a:t>
            </a:r>
            <a:r>
              <a:rPr lang="en-US" dirty="0" smtClean="0"/>
              <a:t> </a:t>
            </a:r>
            <a:r>
              <a:rPr lang="en-US" dirty="0" err="1" smtClean="0"/>
              <a:t>pri</a:t>
            </a:r>
            <a:r>
              <a:rPr lang="en-US" dirty="0" smtClean="0"/>
              <a:t> </a:t>
            </a:r>
            <a:r>
              <a:rPr lang="en-US" dirty="0" err="1" smtClean="0"/>
              <a:t>usvajanju</a:t>
            </a:r>
            <a:r>
              <a:rPr lang="en-US" dirty="0" smtClean="0"/>
              <a:t> </a:t>
            </a:r>
            <a:r>
              <a:rPr lang="en-US" dirty="0" err="1" smtClean="0"/>
              <a:t>novih</a:t>
            </a:r>
            <a:r>
              <a:rPr lang="en-US" dirty="0" smtClean="0"/>
              <a:t> </a:t>
            </a:r>
            <a:r>
              <a:rPr lang="en-US" dirty="0" err="1" smtClean="0"/>
              <a:t>znanja</a:t>
            </a:r>
            <a:endParaRPr lang="hr-HR" dirty="0" smtClean="0"/>
          </a:p>
          <a:p>
            <a:pPr lvl="0"/>
            <a:r>
              <a:rPr lang="hr-HR" dirty="0" smtClean="0"/>
              <a:t>poticanje djece na zajedničko rješavanje problema u izgradnji svjetionika</a:t>
            </a:r>
          </a:p>
          <a:p>
            <a:endParaRPr lang="hr-HR" dirty="0" smtClean="0"/>
          </a:p>
          <a:p>
            <a:endParaRPr lang="hr-HR" dirty="0" smtClean="0"/>
          </a:p>
          <a:p>
            <a:pPr lvl="0"/>
            <a:endParaRPr lang="hr-HR" dirty="0" smtClean="0"/>
          </a:p>
          <a:p>
            <a:endParaRPr lang="hr-HR" dirty="0"/>
          </a:p>
        </p:txBody>
      </p:sp>
    </p:spTree>
  </p:cSld>
  <p:clrMapOvr>
    <a:masterClrMapping/>
  </p:clrMapOvr>
  <p:transition>
    <p:wedg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Vožnja </a:t>
            </a:r>
            <a:r>
              <a:rPr lang="hr-HR" dirty="0" err="1" smtClean="0"/>
              <a:t>batanom</a:t>
            </a:r>
            <a:r>
              <a:rPr lang="hr-HR" dirty="0" smtClean="0"/>
              <a:t> </a:t>
            </a:r>
            <a:endParaRPr lang="hr-HR" dirty="0"/>
          </a:p>
        </p:txBody>
      </p:sp>
      <p:pic>
        <p:nvPicPr>
          <p:cNvPr id="4" name="Rezervirano mjesto sadržaja 3" descr="DSC_0750.JPG"/>
          <p:cNvPicPr>
            <a:picLocks noGrp="1" noChangeAspect="1"/>
          </p:cNvPicPr>
          <p:nvPr>
            <p:ph idx="1"/>
          </p:nvPr>
        </p:nvPicPr>
        <p:blipFill>
          <a:blip r:embed="rId2" cstate="print"/>
          <a:stretch>
            <a:fillRect/>
          </a:stretch>
        </p:blipFill>
        <p:spPr>
          <a:xfrm>
            <a:off x="395536" y="1988840"/>
            <a:ext cx="2880000" cy="21600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5" name="Slika 4" descr="DSC_0763.JPG"/>
          <p:cNvPicPr>
            <a:picLocks noChangeAspect="1"/>
          </p:cNvPicPr>
          <p:nvPr/>
        </p:nvPicPr>
        <p:blipFill>
          <a:blip r:embed="rId3" cstate="print"/>
          <a:stretch>
            <a:fillRect/>
          </a:stretch>
        </p:blipFill>
        <p:spPr>
          <a:xfrm>
            <a:off x="4067944" y="1844824"/>
            <a:ext cx="4800000" cy="3600000"/>
          </a:xfrm>
          <a:prstGeom prst="rect">
            <a:avLst/>
          </a:prstGeom>
          <a:ln>
            <a:noFill/>
          </a:ln>
          <a:effectLst>
            <a:softEdge rad="112500"/>
          </a:effectLst>
        </p:spPr>
      </p:pic>
      <p:sp>
        <p:nvSpPr>
          <p:cNvPr id="6" name="TekstniOkvir 5"/>
          <p:cNvSpPr txBox="1"/>
          <p:nvPr/>
        </p:nvSpPr>
        <p:spPr>
          <a:xfrm>
            <a:off x="323528" y="4653136"/>
            <a:ext cx="3600400" cy="1631216"/>
          </a:xfrm>
          <a:prstGeom prst="rect">
            <a:avLst/>
          </a:prstGeom>
          <a:noFill/>
        </p:spPr>
        <p:txBody>
          <a:bodyPr wrap="square" rtlCol="0">
            <a:spAutoFit/>
          </a:bodyPr>
          <a:lstStyle/>
          <a:p>
            <a:r>
              <a:rPr lang="hr-HR" sz="2000" dirty="0" smtClean="0"/>
              <a:t>Što je to </a:t>
            </a:r>
            <a:r>
              <a:rPr lang="hr-HR" sz="2000" dirty="0" err="1" smtClean="0"/>
              <a:t>batana</a:t>
            </a:r>
            <a:r>
              <a:rPr lang="hr-HR" sz="2000" dirty="0" smtClean="0"/>
              <a:t>?</a:t>
            </a:r>
          </a:p>
          <a:p>
            <a:endParaRPr lang="hr-HR" sz="2000" dirty="0" smtClean="0"/>
          </a:p>
          <a:p>
            <a:r>
              <a:rPr lang="hr-HR" sz="2000" dirty="0" smtClean="0"/>
              <a:t>Saznali smo da je </a:t>
            </a:r>
            <a:r>
              <a:rPr lang="hr-HR" sz="2000" dirty="0" err="1" smtClean="0"/>
              <a:t>batana</a:t>
            </a:r>
            <a:r>
              <a:rPr lang="hr-HR" sz="2000" dirty="0" smtClean="0"/>
              <a:t> drvena barka sa staklenim dnom koja se digne na </a:t>
            </a:r>
            <a:r>
              <a:rPr lang="hr-HR" sz="2000" dirty="0" err="1" smtClean="0"/>
              <a:t>grue</a:t>
            </a:r>
            <a:r>
              <a:rPr lang="hr-HR" sz="2000" dirty="0" smtClean="0"/>
              <a:t>.</a:t>
            </a:r>
          </a:p>
        </p:txBody>
      </p:sp>
    </p:spTree>
  </p:cSld>
  <p:clrMapOvr>
    <a:masterClrMapping/>
  </p:clrMapOvr>
  <p:transition>
    <p:wedg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zervirano mjesto sadržaja 3" descr="DSC_0769.JPG"/>
          <p:cNvPicPr>
            <a:picLocks noGrp="1" noChangeAspect="1"/>
          </p:cNvPicPr>
          <p:nvPr>
            <p:ph idx="1"/>
          </p:nvPr>
        </p:nvPicPr>
        <p:blipFill>
          <a:blip r:embed="rId2" cstate="print"/>
          <a:stretch>
            <a:fillRect/>
          </a:stretch>
        </p:blipFill>
        <p:spPr>
          <a:xfrm>
            <a:off x="1475656" y="476672"/>
            <a:ext cx="5852583" cy="4389437"/>
          </a:xfrm>
          <a:prstGeom prst="rect">
            <a:avLst/>
          </a:prstGeom>
          <a:ln>
            <a:noFill/>
          </a:ln>
          <a:effectLst>
            <a:outerShdw blurRad="292100" dist="139700" dir="2700000" algn="tl" rotWithShape="0">
              <a:srgbClr val="333333">
                <a:alpha val="65000"/>
              </a:srgbClr>
            </a:outerShdw>
          </a:effectLst>
        </p:spPr>
      </p:pic>
      <p:sp>
        <p:nvSpPr>
          <p:cNvPr id="5" name="TekstniOkvir 4"/>
          <p:cNvSpPr txBox="1"/>
          <p:nvPr/>
        </p:nvSpPr>
        <p:spPr>
          <a:xfrm>
            <a:off x="899592" y="5229200"/>
            <a:ext cx="7776864" cy="1015663"/>
          </a:xfrm>
          <a:prstGeom prst="rect">
            <a:avLst/>
          </a:prstGeom>
          <a:noFill/>
        </p:spPr>
        <p:txBody>
          <a:bodyPr wrap="square" rtlCol="0">
            <a:spAutoFit/>
          </a:bodyPr>
          <a:lstStyle/>
          <a:p>
            <a:r>
              <a:rPr lang="hr-HR" sz="2000" dirty="0" smtClean="0"/>
              <a:t>Ovo su GRUE ….</a:t>
            </a:r>
          </a:p>
          <a:p>
            <a:r>
              <a:rPr lang="hr-HR" sz="2000" dirty="0" smtClean="0"/>
              <a:t>Tomo:” To ti je ono drveno od stabla na </a:t>
            </a:r>
            <a:r>
              <a:rPr lang="hr-HR" sz="2000" dirty="0" err="1" smtClean="0"/>
              <a:t>šta</a:t>
            </a:r>
            <a:r>
              <a:rPr lang="hr-HR" sz="2000" dirty="0" smtClean="0"/>
              <a:t> se stavlja gore </a:t>
            </a:r>
            <a:r>
              <a:rPr lang="hr-HR" sz="2000" dirty="0" err="1" smtClean="0"/>
              <a:t>batana</a:t>
            </a:r>
            <a:r>
              <a:rPr lang="hr-HR" sz="2000" dirty="0" smtClean="0"/>
              <a:t> da kada je oluja ne potone.”</a:t>
            </a:r>
            <a:endParaRPr lang="hr-HR" sz="2000" dirty="0"/>
          </a:p>
        </p:txBody>
      </p:sp>
    </p:spTree>
  </p:cSld>
  <p:clrMapOvr>
    <a:masterClrMapping/>
  </p:clrMapOvr>
  <p:transition>
    <p:wedg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692696"/>
            <a:ext cx="5050904" cy="1154392"/>
          </a:xfrm>
        </p:spPr>
        <p:txBody>
          <a:bodyPr>
            <a:normAutofit fontScale="90000"/>
          </a:bodyPr>
          <a:lstStyle/>
          <a:p>
            <a:r>
              <a:rPr lang="hr-HR" dirty="0" smtClean="0"/>
              <a:t>A gdje je svjetionik? Pitala su djeca….</a:t>
            </a:r>
            <a:endParaRPr lang="hr-HR" dirty="0"/>
          </a:p>
        </p:txBody>
      </p:sp>
      <p:sp>
        <p:nvSpPr>
          <p:cNvPr id="3" name="Rezervirano mjesto sadržaja 2"/>
          <p:cNvSpPr>
            <a:spLocks noGrp="1"/>
          </p:cNvSpPr>
          <p:nvPr>
            <p:ph idx="1"/>
          </p:nvPr>
        </p:nvSpPr>
        <p:spPr>
          <a:xfrm>
            <a:off x="457200" y="1916832"/>
            <a:ext cx="4762872" cy="4407768"/>
          </a:xfrm>
        </p:spPr>
        <p:txBody>
          <a:bodyPr/>
          <a:lstStyle/>
          <a:p>
            <a:pPr>
              <a:buNone/>
            </a:pPr>
            <a:endParaRPr lang="hr-HR" dirty="0" smtClean="0"/>
          </a:p>
          <a:p>
            <a:pPr>
              <a:buNone/>
            </a:pPr>
            <a:r>
              <a:rPr lang="hr-HR" dirty="0" smtClean="0"/>
              <a:t>Napokon smo stigli do svjetionika.</a:t>
            </a:r>
          </a:p>
          <a:p>
            <a:pPr>
              <a:buNone/>
            </a:pPr>
            <a:endParaRPr lang="hr-HR" dirty="0" smtClean="0"/>
          </a:p>
          <a:p>
            <a:pPr>
              <a:buNone/>
            </a:pPr>
            <a:r>
              <a:rPr lang="hr-HR" dirty="0" smtClean="0"/>
              <a:t>Tu su nam Biljana, </a:t>
            </a:r>
            <a:r>
              <a:rPr lang="hr-HR" dirty="0" err="1" smtClean="0"/>
              <a:t>Anika</a:t>
            </a:r>
            <a:r>
              <a:rPr lang="hr-HR" dirty="0" smtClean="0"/>
              <a:t>  i </a:t>
            </a:r>
            <a:r>
              <a:rPr lang="hr-HR" dirty="0" err="1" smtClean="0"/>
              <a:t>Brabara</a:t>
            </a:r>
            <a:r>
              <a:rPr lang="hr-HR" dirty="0" smtClean="0"/>
              <a:t> iz Muzeja grada Umaga pripremile zabavne i poučne igre.</a:t>
            </a:r>
            <a:endParaRPr lang="hr-HR" dirty="0"/>
          </a:p>
        </p:txBody>
      </p:sp>
      <p:pic>
        <p:nvPicPr>
          <p:cNvPr id="4" name="Slika 3" descr="DSC_0780.JPG"/>
          <p:cNvPicPr>
            <a:picLocks noChangeAspect="1"/>
          </p:cNvPicPr>
          <p:nvPr/>
        </p:nvPicPr>
        <p:blipFill>
          <a:blip r:embed="rId2" cstate="print"/>
          <a:srcRect t="9990" r="989"/>
          <a:stretch>
            <a:fillRect/>
          </a:stretch>
        </p:blipFill>
        <p:spPr>
          <a:xfrm rot="5400000">
            <a:off x="4896036" y="1304764"/>
            <a:ext cx="4752528" cy="32403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wedg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idx="1"/>
          </p:nvPr>
        </p:nvSpPr>
        <p:spPr>
          <a:xfrm>
            <a:off x="611560" y="620688"/>
            <a:ext cx="3096344" cy="5703912"/>
          </a:xfrm>
        </p:spPr>
        <p:txBody>
          <a:bodyPr/>
          <a:lstStyle/>
          <a:p>
            <a:pPr algn="ctr">
              <a:buNone/>
            </a:pPr>
            <a:r>
              <a:rPr lang="hr-HR" dirty="0" smtClean="0"/>
              <a:t>Nova igra o savudrijskom svjetioniku koju je osmislila muzejska pedagoginja Barbara. Baš nam je bilo zabavno…</a:t>
            </a:r>
            <a:endParaRPr lang="hr-HR" dirty="0"/>
          </a:p>
        </p:txBody>
      </p:sp>
      <p:pic>
        <p:nvPicPr>
          <p:cNvPr id="4" name="Slika 3" descr="DSC_0791.JPG"/>
          <p:cNvPicPr>
            <a:picLocks noChangeAspect="1"/>
          </p:cNvPicPr>
          <p:nvPr/>
        </p:nvPicPr>
        <p:blipFill>
          <a:blip r:embed="rId2" cstate="print"/>
          <a:stretch>
            <a:fillRect/>
          </a:stretch>
        </p:blipFill>
        <p:spPr>
          <a:xfrm>
            <a:off x="5004048" y="620688"/>
            <a:ext cx="3840000" cy="2880000"/>
          </a:xfrm>
          <a:prstGeom prst="rect">
            <a:avLst/>
          </a:prstGeom>
          <a:ln>
            <a:noFill/>
          </a:ln>
          <a:effectLst>
            <a:softEdge rad="112500"/>
          </a:effectLst>
        </p:spPr>
      </p:pic>
      <p:pic>
        <p:nvPicPr>
          <p:cNvPr id="5" name="Slika 4" descr="DSC_0790.JPG"/>
          <p:cNvPicPr>
            <a:picLocks noChangeAspect="1"/>
          </p:cNvPicPr>
          <p:nvPr/>
        </p:nvPicPr>
        <p:blipFill>
          <a:blip r:embed="rId3" cstate="print"/>
          <a:stretch>
            <a:fillRect/>
          </a:stretch>
        </p:blipFill>
        <p:spPr>
          <a:xfrm rot="5400000">
            <a:off x="35552" y="4293056"/>
            <a:ext cx="2880000" cy="2160000"/>
          </a:xfrm>
          <a:prstGeom prst="rect">
            <a:avLst/>
          </a:prstGeom>
          <a:ln>
            <a:noFill/>
          </a:ln>
          <a:effectLst>
            <a:softEdge rad="112500"/>
          </a:effectLst>
        </p:spPr>
      </p:pic>
      <p:pic>
        <p:nvPicPr>
          <p:cNvPr id="6" name="Slika 5" descr="DSC_0798.JPG"/>
          <p:cNvPicPr>
            <a:picLocks noChangeAspect="1"/>
          </p:cNvPicPr>
          <p:nvPr/>
        </p:nvPicPr>
        <p:blipFill>
          <a:blip r:embed="rId4" cstate="print"/>
          <a:stretch>
            <a:fillRect/>
          </a:stretch>
        </p:blipFill>
        <p:spPr>
          <a:xfrm rot="5400000">
            <a:off x="3299912" y="3332936"/>
            <a:ext cx="3840000" cy="2880000"/>
          </a:xfrm>
          <a:prstGeom prst="rect">
            <a:avLst/>
          </a:prstGeom>
          <a:ln>
            <a:noFill/>
          </a:ln>
          <a:effectLst>
            <a:softEdge rad="112500"/>
          </a:effectLst>
        </p:spPr>
      </p:pic>
    </p:spTree>
  </p:cSld>
  <p:clrMapOvr>
    <a:masterClrMapping/>
  </p:clrMapOvr>
  <p:transition>
    <p:wedg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idx="1"/>
          </p:nvPr>
        </p:nvSpPr>
        <p:spPr>
          <a:xfrm>
            <a:off x="395536" y="548680"/>
            <a:ext cx="8136904" cy="1152128"/>
          </a:xfrm>
        </p:spPr>
        <p:txBody>
          <a:bodyPr>
            <a:normAutofit/>
          </a:bodyPr>
          <a:lstStyle/>
          <a:p>
            <a:pPr>
              <a:buNone/>
            </a:pPr>
            <a:r>
              <a:rPr lang="hr-HR" dirty="0" smtClean="0"/>
              <a:t>Oblačili smo grofa </a:t>
            </a:r>
            <a:r>
              <a:rPr lang="hr-HR" dirty="0" err="1" smtClean="0"/>
              <a:t>Metternicha</a:t>
            </a:r>
            <a:r>
              <a:rPr lang="hr-HR" dirty="0" smtClean="0"/>
              <a:t> i njegovu ljepoticu iz Savudrije te svjetioničara i njegovu ženu.</a:t>
            </a:r>
            <a:endParaRPr lang="hr-HR" dirty="0"/>
          </a:p>
        </p:txBody>
      </p:sp>
      <p:pic>
        <p:nvPicPr>
          <p:cNvPr id="4" name="Slika 3" descr="DSC_0772.JPG"/>
          <p:cNvPicPr>
            <a:picLocks noChangeAspect="1"/>
          </p:cNvPicPr>
          <p:nvPr/>
        </p:nvPicPr>
        <p:blipFill>
          <a:blip r:embed="rId2" cstate="print"/>
          <a:stretch>
            <a:fillRect/>
          </a:stretch>
        </p:blipFill>
        <p:spPr>
          <a:xfrm rot="5400000">
            <a:off x="-132456" y="2228800"/>
            <a:ext cx="4800000" cy="3600000"/>
          </a:xfrm>
          <a:prstGeom prst="rect">
            <a:avLst/>
          </a:prstGeom>
          <a:ln>
            <a:noFill/>
          </a:ln>
          <a:effectLst>
            <a:outerShdw blurRad="292100" dist="139700" dir="2700000" algn="tl" rotWithShape="0">
              <a:srgbClr val="333333">
                <a:alpha val="65000"/>
              </a:srgbClr>
            </a:outerShdw>
          </a:effectLst>
        </p:spPr>
      </p:pic>
      <p:pic>
        <p:nvPicPr>
          <p:cNvPr id="6" name="Slika 5" descr="DSC_0786.JPG"/>
          <p:cNvPicPr>
            <a:picLocks noChangeAspect="1"/>
          </p:cNvPicPr>
          <p:nvPr/>
        </p:nvPicPr>
        <p:blipFill>
          <a:blip r:embed="rId3" cstate="print"/>
          <a:stretch>
            <a:fillRect/>
          </a:stretch>
        </p:blipFill>
        <p:spPr>
          <a:xfrm rot="5400000">
            <a:off x="4332040" y="2444824"/>
            <a:ext cx="4800000" cy="3600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wedg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idx="1"/>
          </p:nvPr>
        </p:nvSpPr>
        <p:spPr>
          <a:xfrm>
            <a:off x="323528" y="404664"/>
            <a:ext cx="4186808" cy="5904656"/>
          </a:xfrm>
        </p:spPr>
        <p:txBody>
          <a:bodyPr/>
          <a:lstStyle/>
          <a:p>
            <a:r>
              <a:rPr lang="hr-HR" dirty="0" smtClean="0"/>
              <a:t>Pisali smo ime pomoću zastavica. Tako su se nekada  sporazumijevali svjetioničari sa brodovima.</a:t>
            </a:r>
            <a:endParaRPr lang="hr-HR" dirty="0"/>
          </a:p>
        </p:txBody>
      </p:sp>
      <p:pic>
        <p:nvPicPr>
          <p:cNvPr id="4" name="Slika 3" descr="DSC_0799.JPG"/>
          <p:cNvPicPr>
            <a:picLocks noChangeAspect="1"/>
          </p:cNvPicPr>
          <p:nvPr/>
        </p:nvPicPr>
        <p:blipFill>
          <a:blip r:embed="rId2" cstate="print"/>
          <a:stretch>
            <a:fillRect/>
          </a:stretch>
        </p:blipFill>
        <p:spPr>
          <a:xfrm>
            <a:off x="395536" y="2924944"/>
            <a:ext cx="3840000" cy="2880000"/>
          </a:xfrm>
          <a:prstGeom prst="rect">
            <a:avLst/>
          </a:prstGeom>
          <a:ln>
            <a:noFill/>
          </a:ln>
          <a:effectLst>
            <a:outerShdw blurRad="292100" dist="139700" dir="2700000" algn="tl" rotWithShape="0">
              <a:srgbClr val="333333">
                <a:alpha val="65000"/>
              </a:srgbClr>
            </a:outerShdw>
          </a:effectLst>
        </p:spPr>
      </p:pic>
      <p:pic>
        <p:nvPicPr>
          <p:cNvPr id="5" name="Slika 4" descr="DSC_0808.JPG"/>
          <p:cNvPicPr>
            <a:picLocks noChangeAspect="1"/>
          </p:cNvPicPr>
          <p:nvPr/>
        </p:nvPicPr>
        <p:blipFill>
          <a:blip r:embed="rId3" cstate="print"/>
          <a:stretch>
            <a:fillRect/>
          </a:stretch>
        </p:blipFill>
        <p:spPr>
          <a:xfrm rot="5400000">
            <a:off x="4116016" y="2012776"/>
            <a:ext cx="4800000" cy="3600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wedg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idx="1"/>
          </p:nvPr>
        </p:nvSpPr>
        <p:spPr>
          <a:xfrm>
            <a:off x="323528" y="836712"/>
            <a:ext cx="4762872" cy="4536504"/>
          </a:xfrm>
        </p:spPr>
        <p:txBody>
          <a:bodyPr/>
          <a:lstStyle/>
          <a:p>
            <a:pPr>
              <a:buNone/>
            </a:pPr>
            <a:r>
              <a:rPr lang="hr-HR" dirty="0" smtClean="0"/>
              <a:t>Postavljali smo pitanja svjetioničaru Mariu!</a:t>
            </a:r>
          </a:p>
          <a:p>
            <a:pPr>
              <a:buNone/>
            </a:pPr>
            <a:r>
              <a:rPr lang="hr-HR" dirty="0" smtClean="0"/>
              <a:t>Dali smo mu našu čestitku.</a:t>
            </a:r>
            <a:endParaRPr lang="hr-HR" dirty="0"/>
          </a:p>
        </p:txBody>
      </p:sp>
      <p:pic>
        <p:nvPicPr>
          <p:cNvPr id="4" name="Slika 3" descr="DSC_0813.JPG"/>
          <p:cNvPicPr>
            <a:picLocks noChangeAspect="1"/>
          </p:cNvPicPr>
          <p:nvPr/>
        </p:nvPicPr>
        <p:blipFill>
          <a:blip r:embed="rId2" cstate="print"/>
          <a:stretch>
            <a:fillRect/>
          </a:stretch>
        </p:blipFill>
        <p:spPr>
          <a:xfrm rot="5400000">
            <a:off x="4548064" y="860648"/>
            <a:ext cx="4800000" cy="360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Slika 4" descr="DSC_0817.JPG"/>
          <p:cNvPicPr>
            <a:picLocks noChangeAspect="1"/>
          </p:cNvPicPr>
          <p:nvPr/>
        </p:nvPicPr>
        <p:blipFill>
          <a:blip r:embed="rId3" cstate="print"/>
          <a:srcRect t="-11" r="14490"/>
          <a:stretch>
            <a:fillRect/>
          </a:stretch>
        </p:blipFill>
        <p:spPr>
          <a:xfrm rot="5400000">
            <a:off x="647564" y="2744924"/>
            <a:ext cx="4104456" cy="360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wedg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idx="1"/>
          </p:nvPr>
        </p:nvSpPr>
        <p:spPr>
          <a:xfrm>
            <a:off x="467544" y="692696"/>
            <a:ext cx="8496944" cy="6165304"/>
          </a:xfrm>
        </p:spPr>
        <p:txBody>
          <a:bodyPr/>
          <a:lstStyle/>
          <a:p>
            <a:pPr>
              <a:buNone/>
            </a:pPr>
            <a:r>
              <a:rPr lang="hr-HR" dirty="0" smtClean="0"/>
              <a:t>Pošto se nismo smjeli popeti na svjetionik,  bili </a:t>
            </a:r>
            <a:r>
              <a:rPr lang="hr-HR" dirty="0" smtClean="0"/>
              <a:t>smo na </a:t>
            </a:r>
            <a:r>
              <a:rPr lang="hr-HR" dirty="0" smtClean="0"/>
              <a:t>dnu </a:t>
            </a:r>
            <a:r>
              <a:rPr lang="hr-HR" dirty="0" smtClean="0"/>
              <a:t>stepenica </a:t>
            </a:r>
            <a:r>
              <a:rPr lang="hr-HR" dirty="0" smtClean="0"/>
              <a:t>i u dvorištu.</a:t>
            </a:r>
            <a:endParaRPr lang="hr-HR" dirty="0"/>
          </a:p>
        </p:txBody>
      </p:sp>
      <p:pic>
        <p:nvPicPr>
          <p:cNvPr id="4" name="Slika 3" descr="IMG_20180425_114600_1.jpg"/>
          <p:cNvPicPr>
            <a:picLocks noChangeAspect="1"/>
          </p:cNvPicPr>
          <p:nvPr/>
        </p:nvPicPr>
        <p:blipFill>
          <a:blip r:embed="rId2" cstate="print"/>
          <a:stretch>
            <a:fillRect/>
          </a:stretch>
        </p:blipFill>
        <p:spPr>
          <a:xfrm>
            <a:off x="827584" y="2132856"/>
            <a:ext cx="3240000" cy="4320000"/>
          </a:xfrm>
          <a:prstGeom prst="rect">
            <a:avLst/>
          </a:prstGeom>
          <a:ln>
            <a:noFill/>
          </a:ln>
          <a:effectLst>
            <a:outerShdw blurRad="292100" dist="139700" dir="2700000" algn="tl" rotWithShape="0">
              <a:srgbClr val="333333">
                <a:alpha val="65000"/>
              </a:srgbClr>
            </a:outerShdw>
          </a:effectLst>
        </p:spPr>
      </p:pic>
      <p:pic>
        <p:nvPicPr>
          <p:cNvPr id="5" name="Slika 4" descr="IMG_20180425_114718.jpg"/>
          <p:cNvPicPr>
            <a:picLocks noChangeAspect="1"/>
          </p:cNvPicPr>
          <p:nvPr/>
        </p:nvPicPr>
        <p:blipFill>
          <a:blip r:embed="rId3" cstate="print"/>
          <a:stretch>
            <a:fillRect/>
          </a:stretch>
        </p:blipFill>
        <p:spPr>
          <a:xfrm>
            <a:off x="4716016" y="2132856"/>
            <a:ext cx="3240000" cy="4320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wedg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idx="1"/>
          </p:nvPr>
        </p:nvSpPr>
        <p:spPr>
          <a:xfrm>
            <a:off x="395536" y="548680"/>
            <a:ext cx="7427168" cy="2376264"/>
          </a:xfrm>
        </p:spPr>
        <p:txBody>
          <a:bodyPr/>
          <a:lstStyle/>
          <a:p>
            <a:pPr>
              <a:buNone/>
            </a:pPr>
            <a:r>
              <a:rPr lang="hr-HR" dirty="0" smtClean="0"/>
              <a:t>Kako bi sve bilo još zabavnije ručali smo pored svjetionika a poslije smo ležali u travi i crtali ga. E u tome smo jako uživali.</a:t>
            </a:r>
            <a:endParaRPr lang="hr-HR" dirty="0"/>
          </a:p>
        </p:txBody>
      </p:sp>
      <p:pic>
        <p:nvPicPr>
          <p:cNvPr id="4" name="Slika 3" descr="IMG_20180425_121605.jpg"/>
          <p:cNvPicPr>
            <a:picLocks noChangeAspect="1"/>
          </p:cNvPicPr>
          <p:nvPr/>
        </p:nvPicPr>
        <p:blipFill>
          <a:blip r:embed="rId2" cstate="print"/>
          <a:stretch>
            <a:fillRect/>
          </a:stretch>
        </p:blipFill>
        <p:spPr>
          <a:xfrm>
            <a:off x="4427984" y="2804823"/>
            <a:ext cx="3840000" cy="2880000"/>
          </a:xfrm>
          <a:prstGeom prst="rect">
            <a:avLst/>
          </a:prstGeom>
          <a:ln>
            <a:noFill/>
          </a:ln>
          <a:effectLst>
            <a:softEdge rad="112500"/>
          </a:effectLst>
        </p:spPr>
      </p:pic>
      <p:pic>
        <p:nvPicPr>
          <p:cNvPr id="1027" name="Picture 3" descr="C:\Users\Korisnik\Downloads\DSC_0830.JPG"/>
          <p:cNvPicPr>
            <a:picLocks noChangeAspect="1" noChangeArrowheads="1"/>
          </p:cNvPicPr>
          <p:nvPr/>
        </p:nvPicPr>
        <p:blipFill>
          <a:blip r:embed="rId3" cstate="print"/>
          <a:srcRect/>
          <a:stretch>
            <a:fillRect/>
          </a:stretch>
        </p:blipFill>
        <p:spPr bwMode="auto">
          <a:xfrm rot="5400000">
            <a:off x="-204464" y="2444824"/>
            <a:ext cx="4800000" cy="3600000"/>
          </a:xfrm>
          <a:prstGeom prst="rect">
            <a:avLst/>
          </a:prstGeom>
          <a:ln>
            <a:noFill/>
          </a:ln>
          <a:effectLst>
            <a:softEdge rad="112500"/>
          </a:effectLst>
        </p:spPr>
      </p:pic>
    </p:spTree>
  </p:cSld>
  <p:clrMapOvr>
    <a:masterClrMapping/>
  </p:clrMapOvr>
  <p:transition>
    <p:wedg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pic>
        <p:nvPicPr>
          <p:cNvPr id="4" name="Rezervirano mjesto sadržaja 3" descr="DSC_0850.JPG"/>
          <p:cNvPicPr>
            <a:picLocks noGrp="1" noChangeAspect="1"/>
          </p:cNvPicPr>
          <p:nvPr>
            <p:ph idx="1"/>
          </p:nvPr>
        </p:nvPicPr>
        <p:blipFill>
          <a:blip r:embed="rId2" cstate="print"/>
          <a:stretch>
            <a:fillRect/>
          </a:stretch>
        </p:blipFill>
        <p:spPr>
          <a:xfrm rot="5400000">
            <a:off x="-396472" y="1484704"/>
            <a:ext cx="5760000" cy="432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Slika 4" descr="DSC_0851.JPG"/>
          <p:cNvPicPr>
            <a:picLocks noChangeAspect="1"/>
          </p:cNvPicPr>
          <p:nvPr/>
        </p:nvPicPr>
        <p:blipFill>
          <a:blip r:embed="rId3" cstate="print"/>
          <a:stretch>
            <a:fillRect/>
          </a:stretch>
        </p:blipFill>
        <p:spPr>
          <a:xfrm rot="5400000">
            <a:off x="3707984" y="1556712"/>
            <a:ext cx="5760000" cy="432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p:wedg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ZADACI PROJEKTA</a:t>
            </a:r>
            <a:endParaRPr lang="hr-HR" dirty="0"/>
          </a:p>
        </p:txBody>
      </p:sp>
      <p:sp>
        <p:nvSpPr>
          <p:cNvPr id="3" name="Rezervirano mjesto sadržaja 2"/>
          <p:cNvSpPr>
            <a:spLocks noGrp="1"/>
          </p:cNvSpPr>
          <p:nvPr>
            <p:ph idx="1"/>
          </p:nvPr>
        </p:nvSpPr>
        <p:spPr/>
        <p:txBody>
          <a:bodyPr/>
          <a:lstStyle/>
          <a:p>
            <a:r>
              <a:rPr lang="hr-HR" dirty="0" smtClean="0"/>
              <a:t>razvijati samostalnost kod djece kroz aktivnosti</a:t>
            </a:r>
          </a:p>
          <a:p>
            <a:r>
              <a:rPr lang="hr-HR" dirty="0" smtClean="0"/>
              <a:t>razvijati spoznaje o očuvanju i brizi svjetionika</a:t>
            </a:r>
          </a:p>
          <a:p>
            <a:r>
              <a:rPr lang="hr-HR" dirty="0" smtClean="0"/>
              <a:t>proširivanje znanja djece o zanimanju svjetioničar</a:t>
            </a:r>
          </a:p>
          <a:p>
            <a:r>
              <a:rPr lang="hr-HR" dirty="0" smtClean="0"/>
              <a:t>stjecanje iskustva građenjem različitim materijalima (građenje neoblikovanim materijalom, cementom, kamenčićima, različitim kockama)</a:t>
            </a:r>
          </a:p>
          <a:p>
            <a:r>
              <a:rPr lang="hr-HR" dirty="0" smtClean="0"/>
              <a:t>upotreba novih metoda za pronalaženje potrebnih informacija (Internet kao izvor informacija, diktafon, snimanje kamerom-mobitelom )</a:t>
            </a:r>
          </a:p>
          <a:p>
            <a:endParaRPr lang="hr-HR" dirty="0" smtClean="0"/>
          </a:p>
          <a:p>
            <a:endParaRPr lang="hr-HR" dirty="0" smtClean="0"/>
          </a:p>
          <a:p>
            <a:endParaRPr lang="hr-HR" dirty="0"/>
          </a:p>
        </p:txBody>
      </p:sp>
    </p:spTree>
  </p:cSld>
  <p:clrMapOvr>
    <a:masterClrMapping/>
  </p:clrMapOvr>
  <p:transition>
    <p:wedg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idx="1"/>
          </p:nvPr>
        </p:nvSpPr>
        <p:spPr>
          <a:xfrm>
            <a:off x="395536" y="404664"/>
            <a:ext cx="7931224" cy="4119736"/>
          </a:xfrm>
        </p:spPr>
        <p:txBody>
          <a:bodyPr/>
          <a:lstStyle/>
          <a:p>
            <a:pPr>
              <a:buNone/>
            </a:pPr>
            <a:r>
              <a:rPr lang="hr-HR" dirty="0" smtClean="0"/>
              <a:t>Vratili smo se u vrtić sa puno novog znanja i lijepim uspomenama. Naše vrijedne ruke izradile su još modela </a:t>
            </a:r>
            <a:r>
              <a:rPr lang="hr-HR" dirty="0" smtClean="0"/>
              <a:t>svjetionika od </a:t>
            </a:r>
            <a:r>
              <a:rPr lang="hr-HR" dirty="0" smtClean="0"/>
              <a:t>raznog materijala. </a:t>
            </a:r>
            <a:endParaRPr lang="hr-HR" dirty="0"/>
          </a:p>
        </p:txBody>
      </p:sp>
      <p:pic>
        <p:nvPicPr>
          <p:cNvPr id="5" name="Slika 4" descr="DSC_0846.JPG"/>
          <p:cNvPicPr>
            <a:picLocks noChangeAspect="1"/>
          </p:cNvPicPr>
          <p:nvPr/>
        </p:nvPicPr>
        <p:blipFill>
          <a:blip r:embed="rId2" cstate="print"/>
          <a:srcRect t="-11" r="12990"/>
          <a:stretch>
            <a:fillRect/>
          </a:stretch>
        </p:blipFill>
        <p:spPr>
          <a:xfrm rot="5400000">
            <a:off x="179512" y="2564904"/>
            <a:ext cx="4176464" cy="3600400"/>
          </a:xfrm>
          <a:prstGeom prst="rect">
            <a:avLst/>
          </a:prstGeom>
          <a:ln>
            <a:noFill/>
          </a:ln>
          <a:effectLst>
            <a:outerShdw blurRad="292100" dist="139700" dir="2700000" algn="tl" rotWithShape="0">
              <a:srgbClr val="333333">
                <a:alpha val="65000"/>
              </a:srgbClr>
            </a:outerShdw>
          </a:effectLst>
        </p:spPr>
      </p:pic>
      <p:pic>
        <p:nvPicPr>
          <p:cNvPr id="6" name="Slika 5" descr="DSC_0855.JPG"/>
          <p:cNvPicPr>
            <a:picLocks noChangeAspect="1"/>
          </p:cNvPicPr>
          <p:nvPr/>
        </p:nvPicPr>
        <p:blipFill>
          <a:blip r:embed="rId3" cstate="print"/>
          <a:srcRect l="56987" t="18101" b="13132"/>
          <a:stretch>
            <a:fillRect/>
          </a:stretch>
        </p:blipFill>
        <p:spPr>
          <a:xfrm rot="5400000">
            <a:off x="5273002" y="1359846"/>
            <a:ext cx="2702091" cy="3240000"/>
          </a:xfrm>
          <a:prstGeom prst="rect">
            <a:avLst/>
          </a:prstGeom>
          <a:ln>
            <a:noFill/>
          </a:ln>
          <a:effectLst>
            <a:outerShdw blurRad="292100" dist="139700" dir="2700000" algn="tl" rotWithShape="0">
              <a:srgbClr val="333333">
                <a:alpha val="65000"/>
              </a:srgbClr>
            </a:outerShdw>
          </a:effectLst>
        </p:spPr>
      </p:pic>
      <p:pic>
        <p:nvPicPr>
          <p:cNvPr id="7" name="Slika 6" descr="DSC_0852.JPG"/>
          <p:cNvPicPr>
            <a:picLocks noChangeAspect="1"/>
          </p:cNvPicPr>
          <p:nvPr/>
        </p:nvPicPr>
        <p:blipFill>
          <a:blip r:embed="rId4" cstate="print"/>
          <a:srcRect l="10626" t="13251" b="19550"/>
          <a:stretch>
            <a:fillRect/>
          </a:stretch>
        </p:blipFill>
        <p:spPr>
          <a:xfrm>
            <a:off x="4355976" y="4149080"/>
            <a:ext cx="4468785" cy="2520000"/>
          </a:xfrm>
          <a:prstGeom prst="rect">
            <a:avLst/>
          </a:prstGeom>
          <a:ln>
            <a:noFill/>
          </a:ln>
          <a:effectLst>
            <a:softEdge rad="112500"/>
          </a:effectLst>
        </p:spPr>
      </p:pic>
    </p:spTree>
  </p:cSld>
  <p:clrMapOvr>
    <a:masterClrMapping/>
  </p:clrMapOvr>
  <p:transition>
    <p:wedg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332656"/>
            <a:ext cx="8229600" cy="1944216"/>
          </a:xfrm>
        </p:spPr>
        <p:txBody>
          <a:bodyPr>
            <a:normAutofit fontScale="90000"/>
          </a:bodyPr>
          <a:lstStyle/>
          <a:p>
            <a:r>
              <a:rPr lang="hr-HR" dirty="0" smtClean="0"/>
              <a:t>Na izložbi fotografija o svjetionicima u </a:t>
            </a:r>
            <a:br>
              <a:rPr lang="hr-HR" dirty="0" smtClean="0"/>
            </a:br>
            <a:r>
              <a:rPr lang="hr-HR" dirty="0" smtClean="0"/>
              <a:t>MMC-u</a:t>
            </a:r>
            <a:endParaRPr lang="hr-HR" dirty="0"/>
          </a:p>
        </p:txBody>
      </p:sp>
      <p:pic>
        <p:nvPicPr>
          <p:cNvPr id="4" name="Rezervirano mjesto sadržaja 3" descr="DSC_0640.JPG"/>
          <p:cNvPicPr>
            <a:picLocks noGrp="1" noChangeAspect="1"/>
          </p:cNvPicPr>
          <p:nvPr>
            <p:ph idx="1"/>
          </p:nvPr>
        </p:nvPicPr>
        <p:blipFill>
          <a:blip r:embed="rId2" cstate="print"/>
          <a:stretch>
            <a:fillRect/>
          </a:stretch>
        </p:blipFill>
        <p:spPr>
          <a:xfrm>
            <a:off x="4139952" y="1772816"/>
            <a:ext cx="4800000" cy="3600000"/>
          </a:xfrm>
          <a:prstGeom prst="rect">
            <a:avLst/>
          </a:prstGeom>
          <a:ln>
            <a:noFill/>
          </a:ln>
          <a:effectLst>
            <a:outerShdw blurRad="292100" dist="139700" dir="2700000" algn="tl" rotWithShape="0">
              <a:srgbClr val="333333">
                <a:alpha val="65000"/>
              </a:srgbClr>
            </a:outerShdw>
          </a:effectLst>
        </p:spPr>
      </p:pic>
      <p:pic>
        <p:nvPicPr>
          <p:cNvPr id="6" name="Slika 5" descr="DSC_0641.JPG"/>
          <p:cNvPicPr>
            <a:picLocks noChangeAspect="1"/>
          </p:cNvPicPr>
          <p:nvPr/>
        </p:nvPicPr>
        <p:blipFill>
          <a:blip r:embed="rId3" cstate="print"/>
          <a:srcRect t="750" r="8490"/>
          <a:stretch>
            <a:fillRect/>
          </a:stretch>
        </p:blipFill>
        <p:spPr>
          <a:xfrm>
            <a:off x="179512" y="2996952"/>
            <a:ext cx="4392488" cy="3573016"/>
          </a:xfrm>
          <a:prstGeom prst="rect">
            <a:avLst/>
          </a:prstGeom>
          <a:ln>
            <a:noFill/>
          </a:ln>
          <a:effectLst>
            <a:outerShdw blurRad="292100" dist="139700" dir="2700000" algn="tl" rotWithShape="0">
              <a:srgbClr val="333333">
                <a:alpha val="65000"/>
              </a:srgbClr>
            </a:outerShdw>
          </a:effectLst>
        </p:spPr>
      </p:pic>
      <p:sp>
        <p:nvSpPr>
          <p:cNvPr id="7" name="TekstniOkvir 6"/>
          <p:cNvSpPr txBox="1"/>
          <p:nvPr/>
        </p:nvSpPr>
        <p:spPr>
          <a:xfrm>
            <a:off x="4716016" y="5661248"/>
            <a:ext cx="4104456" cy="830997"/>
          </a:xfrm>
          <a:prstGeom prst="rect">
            <a:avLst/>
          </a:prstGeom>
          <a:noFill/>
        </p:spPr>
        <p:txBody>
          <a:bodyPr wrap="square" rtlCol="0">
            <a:spAutoFit/>
          </a:bodyPr>
          <a:lstStyle/>
          <a:p>
            <a:r>
              <a:rPr lang="hr-HR" sz="2400" dirty="0" smtClean="0"/>
              <a:t>Pronašli smo </a:t>
            </a:r>
            <a:r>
              <a:rPr lang="hr-HR" sz="2400" dirty="0"/>
              <a:t>s</a:t>
            </a:r>
            <a:r>
              <a:rPr lang="hr-HR" sz="2400" dirty="0" smtClean="0"/>
              <a:t>avudrijski svjetionik.</a:t>
            </a:r>
            <a:endParaRPr lang="hr-HR" sz="2400" dirty="0"/>
          </a:p>
        </p:txBody>
      </p:sp>
    </p:spTree>
  </p:cSld>
  <p:clrMapOvr>
    <a:masterClrMapping/>
  </p:clrMapOvr>
  <p:transition>
    <p:wedg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idx="1"/>
          </p:nvPr>
        </p:nvSpPr>
        <p:spPr>
          <a:xfrm>
            <a:off x="395536" y="476672"/>
            <a:ext cx="8136904" cy="2736304"/>
          </a:xfrm>
        </p:spPr>
        <p:txBody>
          <a:bodyPr>
            <a:normAutofit/>
          </a:bodyPr>
          <a:lstStyle/>
          <a:p>
            <a:pPr algn="ctr">
              <a:buNone/>
            </a:pPr>
            <a:r>
              <a:rPr lang="hr-HR" dirty="0" smtClean="0"/>
              <a:t>U Muzeju grada Umaga postavljena je izložba povodom 200.-te godišnjice puštanja u rad savudrijskog svjetionika. </a:t>
            </a:r>
            <a:r>
              <a:rPr lang="hr-HR" dirty="0" smtClean="0"/>
              <a:t>Ovdje</a:t>
            </a:r>
            <a:r>
              <a:rPr lang="hr-HR" dirty="0" smtClean="0"/>
              <a:t> </a:t>
            </a:r>
            <a:r>
              <a:rPr lang="hr-HR" dirty="0" smtClean="0"/>
              <a:t>nas je dočekala muzejska pedagoginja Barbara i pokazala nam cijelu izložbu.</a:t>
            </a:r>
            <a:endParaRPr lang="hr-HR" dirty="0"/>
          </a:p>
        </p:txBody>
      </p:sp>
      <p:pic>
        <p:nvPicPr>
          <p:cNvPr id="4" name="Slika 3" descr="IMG_20180503_102009.jpg"/>
          <p:cNvPicPr>
            <a:picLocks noChangeAspect="1"/>
          </p:cNvPicPr>
          <p:nvPr/>
        </p:nvPicPr>
        <p:blipFill>
          <a:blip r:embed="rId2" cstate="print"/>
          <a:stretch>
            <a:fillRect/>
          </a:stretch>
        </p:blipFill>
        <p:spPr>
          <a:xfrm>
            <a:off x="1547664" y="2132856"/>
            <a:ext cx="5760000" cy="432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wedg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descr="DSC_0876.JPG"/>
          <p:cNvPicPr>
            <a:picLocks noChangeAspect="1"/>
          </p:cNvPicPr>
          <p:nvPr/>
        </p:nvPicPr>
        <p:blipFill>
          <a:blip r:embed="rId2" cstate="print"/>
          <a:stretch>
            <a:fillRect/>
          </a:stretch>
        </p:blipFill>
        <p:spPr>
          <a:xfrm>
            <a:off x="683568" y="476672"/>
            <a:ext cx="2880000" cy="2160000"/>
          </a:xfrm>
          <a:prstGeom prst="rect">
            <a:avLst/>
          </a:prstGeom>
          <a:ln>
            <a:noFill/>
          </a:ln>
          <a:effectLst>
            <a:softEdge rad="112500"/>
          </a:effectLst>
        </p:spPr>
      </p:pic>
      <p:pic>
        <p:nvPicPr>
          <p:cNvPr id="5" name="Slika 4" descr="DSC_0881.JPG"/>
          <p:cNvPicPr>
            <a:picLocks noChangeAspect="1"/>
          </p:cNvPicPr>
          <p:nvPr/>
        </p:nvPicPr>
        <p:blipFill>
          <a:blip r:embed="rId3" cstate="print"/>
          <a:stretch>
            <a:fillRect/>
          </a:stretch>
        </p:blipFill>
        <p:spPr>
          <a:xfrm>
            <a:off x="0" y="2420888"/>
            <a:ext cx="2400000" cy="1800000"/>
          </a:xfrm>
          <a:prstGeom prst="rect">
            <a:avLst/>
          </a:prstGeom>
          <a:ln>
            <a:noFill/>
          </a:ln>
          <a:effectLst>
            <a:softEdge rad="112500"/>
          </a:effectLst>
        </p:spPr>
      </p:pic>
      <p:pic>
        <p:nvPicPr>
          <p:cNvPr id="6" name="Slika 5" descr="DSC_0885.JPG"/>
          <p:cNvPicPr>
            <a:picLocks noChangeAspect="1"/>
          </p:cNvPicPr>
          <p:nvPr/>
        </p:nvPicPr>
        <p:blipFill>
          <a:blip r:embed="rId4" cstate="print"/>
          <a:stretch>
            <a:fillRect/>
          </a:stretch>
        </p:blipFill>
        <p:spPr>
          <a:xfrm rot="5400000">
            <a:off x="323568" y="4149040"/>
            <a:ext cx="2880000" cy="2160000"/>
          </a:xfrm>
          <a:prstGeom prst="rect">
            <a:avLst/>
          </a:prstGeom>
          <a:ln>
            <a:noFill/>
          </a:ln>
          <a:effectLst>
            <a:softEdge rad="112500"/>
          </a:effectLst>
        </p:spPr>
      </p:pic>
      <p:pic>
        <p:nvPicPr>
          <p:cNvPr id="7" name="Slika 6" descr="DSC_0900.JPG"/>
          <p:cNvPicPr>
            <a:picLocks noChangeAspect="1"/>
          </p:cNvPicPr>
          <p:nvPr/>
        </p:nvPicPr>
        <p:blipFill>
          <a:blip r:embed="rId5" cstate="print"/>
          <a:stretch>
            <a:fillRect/>
          </a:stretch>
        </p:blipFill>
        <p:spPr>
          <a:xfrm rot="5400000">
            <a:off x="5436136" y="620648"/>
            <a:ext cx="2880000" cy="2160000"/>
          </a:xfrm>
          <a:prstGeom prst="rect">
            <a:avLst/>
          </a:prstGeom>
          <a:ln>
            <a:noFill/>
          </a:ln>
          <a:effectLst>
            <a:softEdge rad="112500"/>
          </a:effectLst>
        </p:spPr>
      </p:pic>
      <p:pic>
        <p:nvPicPr>
          <p:cNvPr id="8" name="Slika 7" descr="DSC_0908.JPG"/>
          <p:cNvPicPr>
            <a:picLocks noChangeAspect="1"/>
          </p:cNvPicPr>
          <p:nvPr/>
        </p:nvPicPr>
        <p:blipFill>
          <a:blip r:embed="rId6" cstate="print"/>
          <a:stretch>
            <a:fillRect/>
          </a:stretch>
        </p:blipFill>
        <p:spPr>
          <a:xfrm rot="5400000">
            <a:off x="3275896" y="692656"/>
            <a:ext cx="2880000" cy="2160000"/>
          </a:xfrm>
          <a:prstGeom prst="rect">
            <a:avLst/>
          </a:prstGeom>
          <a:ln>
            <a:noFill/>
          </a:ln>
          <a:effectLst>
            <a:softEdge rad="112500"/>
          </a:effectLst>
        </p:spPr>
      </p:pic>
      <p:pic>
        <p:nvPicPr>
          <p:cNvPr id="9" name="Slika 8" descr="DSC_0888.JPG"/>
          <p:cNvPicPr>
            <a:picLocks noChangeAspect="1"/>
          </p:cNvPicPr>
          <p:nvPr/>
        </p:nvPicPr>
        <p:blipFill>
          <a:blip r:embed="rId7" cstate="print"/>
          <a:stretch>
            <a:fillRect/>
          </a:stretch>
        </p:blipFill>
        <p:spPr>
          <a:xfrm rot="5400000">
            <a:off x="2555816" y="3284944"/>
            <a:ext cx="2880000" cy="2160000"/>
          </a:xfrm>
          <a:prstGeom prst="rect">
            <a:avLst/>
          </a:prstGeom>
          <a:ln>
            <a:noFill/>
          </a:ln>
          <a:effectLst>
            <a:softEdge rad="112500"/>
          </a:effectLst>
        </p:spPr>
      </p:pic>
      <p:sp>
        <p:nvSpPr>
          <p:cNvPr id="10" name="TekstniOkvir 9"/>
          <p:cNvSpPr txBox="1"/>
          <p:nvPr/>
        </p:nvSpPr>
        <p:spPr>
          <a:xfrm>
            <a:off x="5148064" y="3429000"/>
            <a:ext cx="3672408" cy="1754326"/>
          </a:xfrm>
          <a:prstGeom prst="rect">
            <a:avLst/>
          </a:prstGeom>
          <a:noFill/>
        </p:spPr>
        <p:txBody>
          <a:bodyPr wrap="square" rtlCol="0">
            <a:spAutoFit/>
          </a:bodyPr>
          <a:lstStyle/>
          <a:p>
            <a:r>
              <a:rPr lang="hr-HR" dirty="0" smtClean="0"/>
              <a:t>Vidjeli smo staru svjetlosnu leću svjetionika, druga svjetla koja svijetle na moru, stare fotografije svjetionika, žarulju svjetionika, rog za maglu, kartu sa svim  svjetionicima na moru.</a:t>
            </a:r>
            <a:endParaRPr lang="hr-HR" dirty="0"/>
          </a:p>
        </p:txBody>
      </p:sp>
      <p:pic>
        <p:nvPicPr>
          <p:cNvPr id="12" name="Slika 11" descr="IMG_20180503_094336.jpg"/>
          <p:cNvPicPr>
            <a:picLocks noChangeAspect="1"/>
          </p:cNvPicPr>
          <p:nvPr/>
        </p:nvPicPr>
        <p:blipFill>
          <a:blip r:embed="rId8" cstate="print"/>
          <a:stretch>
            <a:fillRect/>
          </a:stretch>
        </p:blipFill>
        <p:spPr>
          <a:xfrm>
            <a:off x="7596336" y="5058000"/>
            <a:ext cx="1350000" cy="1800000"/>
          </a:xfrm>
          <a:prstGeom prst="rect">
            <a:avLst/>
          </a:prstGeom>
          <a:ln>
            <a:noFill/>
          </a:ln>
          <a:effectLst>
            <a:softEdge rad="112500"/>
          </a:effectLst>
        </p:spPr>
      </p:pic>
    </p:spTree>
  </p:cSld>
  <p:clrMapOvr>
    <a:masterClrMapping/>
  </p:clrMapOvr>
  <p:transition>
    <p:wedg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descr="DSC_0926.JPG"/>
          <p:cNvPicPr>
            <a:picLocks noChangeAspect="1"/>
          </p:cNvPicPr>
          <p:nvPr/>
        </p:nvPicPr>
        <p:blipFill>
          <a:blip r:embed="rId2" cstate="print"/>
          <a:stretch>
            <a:fillRect/>
          </a:stretch>
        </p:blipFill>
        <p:spPr>
          <a:xfrm>
            <a:off x="539552" y="692696"/>
            <a:ext cx="3840000" cy="2880000"/>
          </a:xfrm>
          <a:prstGeom prst="rect">
            <a:avLst/>
          </a:prstGeom>
          <a:ln>
            <a:noFill/>
          </a:ln>
          <a:effectLst>
            <a:softEdge rad="112500"/>
          </a:effectLst>
        </p:spPr>
      </p:pic>
      <p:pic>
        <p:nvPicPr>
          <p:cNvPr id="3" name="Slika 2" descr="DSC_0930.JPG"/>
          <p:cNvPicPr>
            <a:picLocks noChangeAspect="1"/>
          </p:cNvPicPr>
          <p:nvPr/>
        </p:nvPicPr>
        <p:blipFill>
          <a:blip r:embed="rId3" cstate="print"/>
          <a:stretch>
            <a:fillRect/>
          </a:stretch>
        </p:blipFill>
        <p:spPr>
          <a:xfrm>
            <a:off x="4572000" y="4005064"/>
            <a:ext cx="3360000" cy="2520000"/>
          </a:xfrm>
          <a:prstGeom prst="rect">
            <a:avLst/>
          </a:prstGeom>
          <a:ln>
            <a:noFill/>
          </a:ln>
          <a:effectLst>
            <a:softEdge rad="112500"/>
          </a:effectLst>
        </p:spPr>
      </p:pic>
      <p:pic>
        <p:nvPicPr>
          <p:cNvPr id="4" name="Slika 3" descr="DSC_0933.JPG"/>
          <p:cNvPicPr>
            <a:picLocks noChangeAspect="1"/>
          </p:cNvPicPr>
          <p:nvPr/>
        </p:nvPicPr>
        <p:blipFill>
          <a:blip r:embed="rId4" cstate="print"/>
          <a:stretch>
            <a:fillRect/>
          </a:stretch>
        </p:blipFill>
        <p:spPr>
          <a:xfrm>
            <a:off x="4788024" y="836712"/>
            <a:ext cx="3840000" cy="2880000"/>
          </a:xfrm>
          <a:prstGeom prst="rect">
            <a:avLst/>
          </a:prstGeom>
          <a:ln>
            <a:noFill/>
          </a:ln>
          <a:effectLst>
            <a:softEdge rad="112500"/>
          </a:effectLst>
        </p:spPr>
      </p:pic>
      <p:sp>
        <p:nvSpPr>
          <p:cNvPr id="5" name="TekstniOkvir 4"/>
          <p:cNvSpPr txBox="1"/>
          <p:nvPr/>
        </p:nvSpPr>
        <p:spPr>
          <a:xfrm>
            <a:off x="467544" y="3717032"/>
            <a:ext cx="3672408" cy="2308324"/>
          </a:xfrm>
          <a:prstGeom prst="rect">
            <a:avLst/>
          </a:prstGeom>
          <a:noFill/>
        </p:spPr>
        <p:txBody>
          <a:bodyPr wrap="square" rtlCol="0">
            <a:spAutoFit/>
          </a:bodyPr>
          <a:lstStyle/>
          <a:p>
            <a:r>
              <a:rPr lang="hr-HR" sz="2400" dirty="0" smtClean="0"/>
              <a:t>Prošetali smo se do </a:t>
            </a:r>
            <a:r>
              <a:rPr lang="hr-HR" sz="2400" dirty="0" err="1" smtClean="0"/>
              <a:t>dige</a:t>
            </a:r>
            <a:r>
              <a:rPr lang="hr-HR" sz="2400" dirty="0" smtClean="0"/>
              <a:t> i tu smo pronašli ona svjetla na moru…</a:t>
            </a:r>
            <a:r>
              <a:rPr lang="hr-HR" sz="2400" dirty="0" err="1" smtClean="0"/>
              <a:t>.naš</a:t>
            </a:r>
            <a:r>
              <a:rPr lang="hr-HR" sz="2400" dirty="0" smtClean="0"/>
              <a:t> </a:t>
            </a:r>
            <a:r>
              <a:rPr lang="hr-HR" sz="2400" dirty="0" err="1" smtClean="0"/>
              <a:t>Garofolin</a:t>
            </a:r>
            <a:r>
              <a:rPr lang="hr-HR" sz="2400" dirty="0" smtClean="0"/>
              <a:t> koji označava plitku vodu, kamenje i svjetla za ulazak i izlazak jedrilica iz luke. </a:t>
            </a:r>
            <a:endParaRPr lang="hr-HR" sz="2400" dirty="0"/>
          </a:p>
        </p:txBody>
      </p:sp>
    </p:spTree>
  </p:cSld>
  <p:clrMapOvr>
    <a:masterClrMapping/>
  </p:clrMapOvr>
  <p:transition>
    <p:wedg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p:cNvSpPr>
            <a:spLocks noGrp="1"/>
          </p:cNvSpPr>
          <p:nvPr>
            <p:ph type="title"/>
          </p:nvPr>
        </p:nvSpPr>
        <p:spPr>
          <a:xfrm>
            <a:off x="395536" y="260648"/>
            <a:ext cx="8301608" cy="2088232"/>
          </a:xfrm>
        </p:spPr>
        <p:txBody>
          <a:bodyPr>
            <a:normAutofit fontScale="90000"/>
          </a:bodyPr>
          <a:lstStyle/>
          <a:p>
            <a:r>
              <a:rPr lang="hr-HR" sz="3600" dirty="0" smtClean="0"/>
              <a:t/>
            </a:r>
            <a:br>
              <a:rPr lang="hr-HR" sz="3600" dirty="0" smtClean="0"/>
            </a:br>
            <a:r>
              <a:rPr lang="hr-HR" sz="3600" dirty="0" smtClean="0"/>
              <a:t/>
            </a:r>
            <a:br>
              <a:rPr lang="hr-HR" sz="3600" dirty="0" smtClean="0"/>
            </a:br>
            <a:r>
              <a:rPr lang="hr-HR" sz="3100" dirty="0" smtClean="0"/>
              <a:t>Želimo saznati koliko naši sugrađani znaju o svjetioniku: </a:t>
            </a:r>
            <a:br>
              <a:rPr lang="hr-HR" sz="3100" dirty="0" smtClean="0"/>
            </a:br>
            <a:r>
              <a:rPr lang="hr-HR" sz="3100" dirty="0" smtClean="0"/>
              <a:t>- mobitelom smo snimali i postavljali pitanja o savudrijskom svjetioniku slučajnim prolaznicima</a:t>
            </a:r>
            <a:r>
              <a:rPr lang="hr-HR" sz="3100" dirty="0" smtClean="0"/>
              <a:t>. Mi smo znali više od njih </a:t>
            </a:r>
            <a:r>
              <a:rPr lang="hr-HR" sz="3100" dirty="0" smtClean="0">
                <a:sym typeface="Wingdings" panose="05000000000000000000" pitchFamily="2" charset="2"/>
              </a:rPr>
              <a:t></a:t>
            </a:r>
            <a:endParaRPr lang="hr-HR" sz="3100" dirty="0"/>
          </a:p>
        </p:txBody>
      </p:sp>
      <p:pic>
        <p:nvPicPr>
          <p:cNvPr id="8" name="svjetionik film 2.mp4">
            <a:hlinkClick r:id="" action="ppaction://media"/>
          </p:cNvPr>
          <p:cNvPicPr>
            <a:picLocks noGrp="1" noChangeAspect="1"/>
          </p:cNvPicPr>
          <p:nvPr>
            <p:ph idx="1"/>
            <a:videoFile r:link="rId1"/>
            <p:extLst/>
          </p:nvPr>
        </p:nvPicPr>
        <p:blipFill>
          <a:blip r:embed="rId3" cstate="print"/>
          <a:stretch>
            <a:fillRect/>
          </a:stretch>
        </p:blipFill>
        <p:spPr>
          <a:xfrm>
            <a:off x="2123728" y="2924944"/>
            <a:ext cx="5040000" cy="3780000"/>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66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idx="1"/>
          </p:nvPr>
        </p:nvSpPr>
        <p:spPr>
          <a:xfrm>
            <a:off x="395536" y="548680"/>
            <a:ext cx="8229600" cy="2232248"/>
          </a:xfrm>
        </p:spPr>
        <p:txBody>
          <a:bodyPr/>
          <a:lstStyle/>
          <a:p>
            <a:pPr>
              <a:buNone/>
            </a:pPr>
            <a:r>
              <a:rPr lang="hr-HR" dirty="0" smtClean="0"/>
              <a:t>Muzejska pedagoginja Barbara poklonila nam je igru o svjetioniku i prekrasnu knjigu o svjetionicima na našem moru.</a:t>
            </a:r>
            <a:endParaRPr lang="hr-HR" dirty="0"/>
          </a:p>
        </p:txBody>
      </p:sp>
      <p:pic>
        <p:nvPicPr>
          <p:cNvPr id="4" name="Slika 3" descr="DSC_0937.JPG"/>
          <p:cNvPicPr>
            <a:picLocks noChangeAspect="1"/>
          </p:cNvPicPr>
          <p:nvPr/>
        </p:nvPicPr>
        <p:blipFill>
          <a:blip r:embed="rId2" cstate="print"/>
          <a:stretch>
            <a:fillRect/>
          </a:stretch>
        </p:blipFill>
        <p:spPr>
          <a:xfrm rot="5400000">
            <a:off x="-228480" y="2252816"/>
            <a:ext cx="3840000" cy="2880000"/>
          </a:xfrm>
          <a:prstGeom prst="rect">
            <a:avLst/>
          </a:prstGeom>
          <a:ln>
            <a:noFill/>
          </a:ln>
          <a:effectLst>
            <a:outerShdw blurRad="292100" dist="139700" dir="2700000" algn="tl" rotWithShape="0">
              <a:srgbClr val="333333">
                <a:alpha val="65000"/>
              </a:srgbClr>
            </a:outerShdw>
          </a:effectLst>
        </p:spPr>
      </p:pic>
      <p:pic>
        <p:nvPicPr>
          <p:cNvPr id="5" name="Slika 4" descr="DSC_0942.JPG"/>
          <p:cNvPicPr>
            <a:picLocks noChangeAspect="1"/>
          </p:cNvPicPr>
          <p:nvPr/>
        </p:nvPicPr>
        <p:blipFill>
          <a:blip r:embed="rId3" cstate="print"/>
          <a:stretch>
            <a:fillRect/>
          </a:stretch>
        </p:blipFill>
        <p:spPr>
          <a:xfrm>
            <a:off x="3275856" y="1772816"/>
            <a:ext cx="3360000" cy="2520000"/>
          </a:xfrm>
          <a:prstGeom prst="rect">
            <a:avLst/>
          </a:prstGeom>
          <a:ln>
            <a:noFill/>
          </a:ln>
          <a:effectLst>
            <a:outerShdw blurRad="292100" dist="139700" dir="2700000" algn="tl" rotWithShape="0">
              <a:srgbClr val="333333">
                <a:alpha val="65000"/>
              </a:srgbClr>
            </a:outerShdw>
          </a:effectLst>
        </p:spPr>
      </p:pic>
      <p:pic>
        <p:nvPicPr>
          <p:cNvPr id="6" name="Slika 5" descr="DSC_1006.JPG"/>
          <p:cNvPicPr>
            <a:picLocks noChangeAspect="1"/>
          </p:cNvPicPr>
          <p:nvPr/>
        </p:nvPicPr>
        <p:blipFill>
          <a:blip r:embed="rId4" cstate="print"/>
          <a:stretch>
            <a:fillRect/>
          </a:stretch>
        </p:blipFill>
        <p:spPr>
          <a:xfrm rot="5400000">
            <a:off x="6024168" y="3272936"/>
            <a:ext cx="3360000" cy="2520000"/>
          </a:xfrm>
          <a:prstGeom prst="rect">
            <a:avLst/>
          </a:prstGeom>
          <a:ln>
            <a:noFill/>
          </a:ln>
          <a:effectLst>
            <a:outerShdw blurRad="292100" dist="139700" dir="2700000" algn="tl" rotWithShape="0">
              <a:srgbClr val="333333">
                <a:alpha val="65000"/>
              </a:srgbClr>
            </a:outerShdw>
          </a:effectLst>
        </p:spPr>
      </p:pic>
      <p:sp>
        <p:nvSpPr>
          <p:cNvPr id="7" name="TekstniOkvir 6"/>
          <p:cNvSpPr txBox="1"/>
          <p:nvPr/>
        </p:nvSpPr>
        <p:spPr>
          <a:xfrm>
            <a:off x="3347864" y="4581128"/>
            <a:ext cx="2952328" cy="2031325"/>
          </a:xfrm>
          <a:prstGeom prst="rect">
            <a:avLst/>
          </a:prstGeom>
          <a:noFill/>
        </p:spPr>
        <p:txBody>
          <a:bodyPr wrap="square" rtlCol="0">
            <a:spAutoFit/>
          </a:bodyPr>
          <a:lstStyle/>
          <a:p>
            <a:r>
              <a:rPr lang="hr-HR" dirty="0" smtClean="0"/>
              <a:t>Nika i Lena pronalaze fotografiju mehanizma koji pokreće svjetlo svjetionika.</a:t>
            </a:r>
          </a:p>
          <a:p>
            <a:endParaRPr lang="hr-HR" dirty="0" smtClean="0"/>
          </a:p>
          <a:p>
            <a:r>
              <a:rPr lang="hr-HR" dirty="0" smtClean="0"/>
              <a:t>Tin i </a:t>
            </a:r>
            <a:r>
              <a:rPr lang="hr-HR" dirty="0" err="1" smtClean="0"/>
              <a:t>Amar</a:t>
            </a:r>
            <a:r>
              <a:rPr lang="hr-HR" dirty="0" smtClean="0"/>
              <a:t> pomoću povećala čitaju nazive svjetionika sa karte.</a:t>
            </a:r>
            <a:endParaRPr lang="hr-HR" dirty="0"/>
          </a:p>
        </p:txBody>
      </p:sp>
      <p:sp>
        <p:nvSpPr>
          <p:cNvPr id="8" name="TekstniOkvir 7"/>
          <p:cNvSpPr txBox="1"/>
          <p:nvPr/>
        </p:nvSpPr>
        <p:spPr>
          <a:xfrm>
            <a:off x="251520" y="5661248"/>
            <a:ext cx="3024336" cy="1200329"/>
          </a:xfrm>
          <a:prstGeom prst="rect">
            <a:avLst/>
          </a:prstGeom>
          <a:noFill/>
        </p:spPr>
        <p:txBody>
          <a:bodyPr wrap="square" rtlCol="0">
            <a:spAutoFit/>
          </a:bodyPr>
          <a:lstStyle/>
          <a:p>
            <a:r>
              <a:rPr lang="hr-HR" dirty="0" smtClean="0"/>
              <a:t>Tin i Dorian saznaju pomoću igre da u svjetioniku ima 152 stepenice.</a:t>
            </a:r>
            <a:endParaRPr lang="hr-HR" dirty="0"/>
          </a:p>
        </p:txBody>
      </p:sp>
    </p:spTree>
  </p:cSld>
  <p:clrMapOvr>
    <a:masterClrMapping/>
  </p:clrMapOvr>
  <p:transition>
    <p:wedg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idx="1"/>
          </p:nvPr>
        </p:nvSpPr>
        <p:spPr>
          <a:xfrm>
            <a:off x="395536" y="476672"/>
            <a:ext cx="8229600" cy="936104"/>
          </a:xfrm>
        </p:spPr>
        <p:txBody>
          <a:bodyPr/>
          <a:lstStyle/>
          <a:p>
            <a:pPr>
              <a:buNone/>
            </a:pPr>
            <a:r>
              <a:rPr lang="hr-HR" dirty="0" smtClean="0"/>
              <a:t>Stvarali smo i </a:t>
            </a:r>
            <a:r>
              <a:rPr lang="hr-HR" dirty="0" smtClean="0"/>
              <a:t>PRIČE</a:t>
            </a:r>
            <a:r>
              <a:rPr lang="hr-HR" dirty="0" smtClean="0"/>
              <a:t> </a:t>
            </a:r>
            <a:r>
              <a:rPr lang="hr-HR" dirty="0" smtClean="0"/>
              <a:t>o svjetioniku</a:t>
            </a:r>
            <a:endParaRPr lang="hr-HR" dirty="0"/>
          </a:p>
        </p:txBody>
      </p:sp>
      <p:pic>
        <p:nvPicPr>
          <p:cNvPr id="4" name="Slika 3" descr="DSC_0844.JPG"/>
          <p:cNvPicPr>
            <a:picLocks noChangeAspect="1"/>
          </p:cNvPicPr>
          <p:nvPr/>
        </p:nvPicPr>
        <p:blipFill>
          <a:blip r:embed="rId2" cstate="print"/>
          <a:stretch>
            <a:fillRect/>
          </a:stretch>
        </p:blipFill>
        <p:spPr>
          <a:xfrm rot="5400000">
            <a:off x="-300488" y="1820768"/>
            <a:ext cx="3840000" cy="2880000"/>
          </a:xfrm>
          <a:prstGeom prst="rect">
            <a:avLst/>
          </a:prstGeom>
          <a:ln>
            <a:noFill/>
          </a:ln>
          <a:effectLst>
            <a:outerShdw blurRad="292100" dist="139700" dir="2700000" algn="tl" rotWithShape="0">
              <a:srgbClr val="333333">
                <a:alpha val="65000"/>
              </a:srgbClr>
            </a:outerShdw>
          </a:effectLst>
        </p:spPr>
      </p:pic>
      <p:pic>
        <p:nvPicPr>
          <p:cNvPr id="6" name="Slika 5" descr="svjetionik2.jpg"/>
          <p:cNvPicPr>
            <a:picLocks noChangeAspect="1"/>
          </p:cNvPicPr>
          <p:nvPr/>
        </p:nvPicPr>
        <p:blipFill>
          <a:blip r:embed="rId3" cstate="print"/>
          <a:stretch>
            <a:fillRect/>
          </a:stretch>
        </p:blipFill>
        <p:spPr>
          <a:xfrm rot="16200000">
            <a:off x="5890692" y="-49932"/>
            <a:ext cx="2546792" cy="360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kstniOkvir 6"/>
          <p:cNvSpPr txBox="1"/>
          <p:nvPr/>
        </p:nvSpPr>
        <p:spPr>
          <a:xfrm>
            <a:off x="4932040" y="3717032"/>
            <a:ext cx="3816424" cy="1938992"/>
          </a:xfrm>
          <a:prstGeom prst="rect">
            <a:avLst/>
          </a:prstGeom>
          <a:noFill/>
        </p:spPr>
        <p:txBody>
          <a:bodyPr wrap="square" rtlCol="0">
            <a:spAutoFit/>
          </a:bodyPr>
          <a:lstStyle/>
          <a:p>
            <a:r>
              <a:rPr lang="hr-HR" sz="2000" u="sng" dirty="0" err="1" smtClean="0"/>
              <a:t>Raul</a:t>
            </a:r>
            <a:r>
              <a:rPr lang="hr-HR" sz="2000" dirty="0" smtClean="0"/>
              <a:t>: “Ovo ti je priča kako je </a:t>
            </a:r>
            <a:r>
              <a:rPr lang="hr-HR" sz="2000" dirty="0" err="1" smtClean="0"/>
              <a:t>Monstruks</a:t>
            </a:r>
            <a:r>
              <a:rPr lang="hr-HR" sz="2000" dirty="0" smtClean="0"/>
              <a:t> napao svjetionik. Znaš onda ti je bacio munje ali ga je svjetioničar </a:t>
            </a:r>
            <a:r>
              <a:rPr lang="hr-HR" sz="2000" dirty="0" err="1" smtClean="0"/>
              <a:t>zaustavio.</a:t>
            </a:r>
            <a:r>
              <a:rPr lang="hr-HR" sz="2000" dirty="0" smtClean="0"/>
              <a:t>. I onda je morao popraviti antene. I to je to.”</a:t>
            </a:r>
            <a:endParaRPr lang="hr-HR" sz="2000" dirty="0"/>
          </a:p>
        </p:txBody>
      </p:sp>
      <p:pic>
        <p:nvPicPr>
          <p:cNvPr id="8" name="Slika 7" descr="DSC_1014.JPG"/>
          <p:cNvPicPr>
            <a:picLocks noChangeAspect="1"/>
          </p:cNvPicPr>
          <p:nvPr/>
        </p:nvPicPr>
        <p:blipFill>
          <a:blip r:embed="rId4" cstate="print"/>
          <a:srcRect t="9240" r="3250" b="20752"/>
          <a:stretch>
            <a:fillRect/>
          </a:stretch>
        </p:blipFill>
        <p:spPr>
          <a:xfrm>
            <a:off x="899592" y="4698000"/>
            <a:ext cx="3980136" cy="2160000"/>
          </a:xfrm>
          <a:prstGeom prst="rect">
            <a:avLst/>
          </a:prstGeom>
        </p:spPr>
      </p:pic>
      <p:sp>
        <p:nvSpPr>
          <p:cNvPr id="9" name="TekstniOkvir 8"/>
          <p:cNvSpPr txBox="1"/>
          <p:nvPr/>
        </p:nvSpPr>
        <p:spPr>
          <a:xfrm>
            <a:off x="5004048" y="5805264"/>
            <a:ext cx="3672408" cy="646331"/>
          </a:xfrm>
          <a:prstGeom prst="rect">
            <a:avLst/>
          </a:prstGeom>
          <a:noFill/>
        </p:spPr>
        <p:txBody>
          <a:bodyPr wrap="square" rtlCol="0">
            <a:spAutoFit/>
          </a:bodyPr>
          <a:lstStyle/>
          <a:p>
            <a:r>
              <a:rPr lang="hr-HR" u="sng" dirty="0" smtClean="0"/>
              <a:t>Iris:</a:t>
            </a:r>
            <a:r>
              <a:rPr lang="hr-HR" dirty="0" smtClean="0"/>
              <a:t>”Priča o svjetioniku. Tu sam napisala sama priču.”</a:t>
            </a:r>
            <a:endParaRPr lang="hr-HR" dirty="0"/>
          </a:p>
        </p:txBody>
      </p:sp>
    </p:spTree>
  </p:cSld>
  <p:clrMapOvr>
    <a:masterClrMapping/>
  </p:clrMapOvr>
  <p:transition>
    <p:wedg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descr="svjetionik1.jpg"/>
          <p:cNvPicPr>
            <a:picLocks noChangeAspect="1"/>
          </p:cNvPicPr>
          <p:nvPr/>
        </p:nvPicPr>
        <p:blipFill>
          <a:blip r:embed="rId2" cstate="print"/>
          <a:stretch>
            <a:fillRect/>
          </a:stretch>
        </p:blipFill>
        <p:spPr>
          <a:xfrm rot="16200000">
            <a:off x="850132" y="2038300"/>
            <a:ext cx="2546792" cy="360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Slika 4" descr="DSC_0867.JPG"/>
          <p:cNvPicPr>
            <a:picLocks noChangeAspect="1"/>
          </p:cNvPicPr>
          <p:nvPr/>
        </p:nvPicPr>
        <p:blipFill>
          <a:blip r:embed="rId3" cstate="print"/>
          <a:stretch>
            <a:fillRect/>
          </a:stretch>
        </p:blipFill>
        <p:spPr>
          <a:xfrm rot="5400000">
            <a:off x="3791960" y="824664"/>
            <a:ext cx="3360000" cy="2520000"/>
          </a:xfrm>
          <a:prstGeom prst="rect">
            <a:avLst/>
          </a:prstGeom>
        </p:spPr>
      </p:pic>
      <p:pic>
        <p:nvPicPr>
          <p:cNvPr id="6" name="Slika 5" descr="DSC_1011.JPG"/>
          <p:cNvPicPr>
            <a:picLocks noChangeAspect="1"/>
          </p:cNvPicPr>
          <p:nvPr/>
        </p:nvPicPr>
        <p:blipFill>
          <a:blip r:embed="rId4" cstate="print"/>
          <a:stretch>
            <a:fillRect/>
          </a:stretch>
        </p:blipFill>
        <p:spPr>
          <a:xfrm>
            <a:off x="4716016" y="3978000"/>
            <a:ext cx="3840000" cy="2880000"/>
          </a:xfrm>
          <a:prstGeom prst="rect">
            <a:avLst/>
          </a:prstGeom>
        </p:spPr>
      </p:pic>
      <p:sp>
        <p:nvSpPr>
          <p:cNvPr id="7" name="TekstniOkvir 6"/>
          <p:cNvSpPr txBox="1"/>
          <p:nvPr/>
        </p:nvSpPr>
        <p:spPr>
          <a:xfrm>
            <a:off x="323528" y="1124744"/>
            <a:ext cx="3528392" cy="923330"/>
          </a:xfrm>
          <a:prstGeom prst="rect">
            <a:avLst/>
          </a:prstGeom>
          <a:noFill/>
        </p:spPr>
        <p:txBody>
          <a:bodyPr wrap="square" rtlCol="0">
            <a:spAutoFit/>
          </a:bodyPr>
          <a:lstStyle/>
          <a:p>
            <a:r>
              <a:rPr lang="hr-HR" dirty="0" err="1" smtClean="0"/>
              <a:t>Raul</a:t>
            </a:r>
            <a:r>
              <a:rPr lang="hr-HR" dirty="0" smtClean="0"/>
              <a:t>: “ Ovo ti je slika svjetionika i još sam i okvir napravio i rupu da možemo objesiti na zid.”</a:t>
            </a:r>
            <a:endParaRPr lang="hr-HR" dirty="0"/>
          </a:p>
        </p:txBody>
      </p:sp>
      <p:sp>
        <p:nvSpPr>
          <p:cNvPr id="8" name="TekstniOkvir 7"/>
          <p:cNvSpPr txBox="1"/>
          <p:nvPr/>
        </p:nvSpPr>
        <p:spPr>
          <a:xfrm>
            <a:off x="6804248" y="2683372"/>
            <a:ext cx="2088232" cy="923330"/>
          </a:xfrm>
          <a:prstGeom prst="rect">
            <a:avLst/>
          </a:prstGeom>
          <a:noFill/>
        </p:spPr>
        <p:txBody>
          <a:bodyPr wrap="square" rtlCol="0">
            <a:spAutoFit/>
          </a:bodyPr>
          <a:lstStyle/>
          <a:p>
            <a:r>
              <a:rPr lang="hr-HR" dirty="0" smtClean="0"/>
              <a:t>Rezali smo, lijepili i mali mozaik napravili.</a:t>
            </a:r>
            <a:endParaRPr lang="hr-HR" dirty="0"/>
          </a:p>
        </p:txBody>
      </p:sp>
    </p:spTree>
  </p:cSld>
  <p:clrMapOvr>
    <a:masterClrMapping/>
  </p:clrMapOvr>
  <p:transition>
    <p:wedg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67544" y="620688"/>
            <a:ext cx="8229600" cy="636680"/>
          </a:xfrm>
        </p:spPr>
        <p:txBody>
          <a:bodyPr>
            <a:normAutofit fontScale="90000"/>
          </a:bodyPr>
          <a:lstStyle/>
          <a:p>
            <a:r>
              <a:rPr lang="hr-HR" dirty="0" smtClean="0"/>
              <a:t>I to nije još sve …. </a:t>
            </a:r>
            <a:endParaRPr lang="hr-HR" dirty="0"/>
          </a:p>
        </p:txBody>
      </p:sp>
      <p:pic>
        <p:nvPicPr>
          <p:cNvPr id="4" name="Rezervirano mjesto sadržaja 3" descr="DSC_0948.JPG"/>
          <p:cNvPicPr>
            <a:picLocks noGrp="1" noChangeAspect="1"/>
          </p:cNvPicPr>
          <p:nvPr>
            <p:ph idx="1"/>
          </p:nvPr>
        </p:nvPicPr>
        <p:blipFill>
          <a:blip r:embed="rId2" cstate="print"/>
          <a:stretch>
            <a:fillRect/>
          </a:stretch>
        </p:blipFill>
        <p:spPr>
          <a:xfrm rot="5400000">
            <a:off x="-420488" y="1940768"/>
            <a:ext cx="4800000" cy="360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Slika 4" descr="DSC_1005 (2).JPG"/>
          <p:cNvPicPr>
            <a:picLocks noChangeAspect="1"/>
          </p:cNvPicPr>
          <p:nvPr/>
        </p:nvPicPr>
        <p:blipFill>
          <a:blip r:embed="rId3" cstate="print"/>
          <a:stretch>
            <a:fillRect/>
          </a:stretch>
        </p:blipFill>
        <p:spPr>
          <a:xfrm rot="5400000">
            <a:off x="5880192" y="680648"/>
            <a:ext cx="3360000" cy="252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Slika 5" descr="DSC_1009.JPG"/>
          <p:cNvPicPr>
            <a:picLocks noChangeAspect="1"/>
          </p:cNvPicPr>
          <p:nvPr/>
        </p:nvPicPr>
        <p:blipFill>
          <a:blip r:embed="rId4" cstate="print"/>
          <a:stretch>
            <a:fillRect/>
          </a:stretch>
        </p:blipFill>
        <p:spPr>
          <a:xfrm rot="5400000">
            <a:off x="3587944" y="3498000"/>
            <a:ext cx="3840000" cy="2880000"/>
          </a:xfrm>
          <a:prstGeom prst="rect">
            <a:avLst/>
          </a:prstGeom>
          <a:ln>
            <a:noFill/>
          </a:ln>
          <a:effectLst>
            <a:softEdge rad="112500"/>
          </a:effectLst>
        </p:spPr>
      </p:pic>
      <p:sp>
        <p:nvSpPr>
          <p:cNvPr id="7" name="TekstniOkvir 6"/>
          <p:cNvSpPr txBox="1"/>
          <p:nvPr/>
        </p:nvSpPr>
        <p:spPr>
          <a:xfrm>
            <a:off x="3779912" y="1196752"/>
            <a:ext cx="2376264" cy="1754326"/>
          </a:xfrm>
          <a:prstGeom prst="rect">
            <a:avLst/>
          </a:prstGeom>
          <a:noFill/>
        </p:spPr>
        <p:txBody>
          <a:bodyPr wrap="square" rtlCol="0">
            <a:spAutoFit/>
          </a:bodyPr>
          <a:lstStyle/>
          <a:p>
            <a:r>
              <a:rPr lang="hr-HR" dirty="0" smtClean="0"/>
              <a:t>Gradimo maltom i kamenjem mali svjetionik.</a:t>
            </a:r>
          </a:p>
          <a:p>
            <a:r>
              <a:rPr lang="hr-HR" dirty="0" smtClean="0"/>
              <a:t>Nije to lako. Malo smo nestrpljivi pa se žurimo……..</a:t>
            </a:r>
            <a:endParaRPr lang="hr-HR" dirty="0"/>
          </a:p>
        </p:txBody>
      </p:sp>
      <p:sp>
        <p:nvSpPr>
          <p:cNvPr id="8" name="TekstniOkvir 7"/>
          <p:cNvSpPr txBox="1"/>
          <p:nvPr/>
        </p:nvSpPr>
        <p:spPr>
          <a:xfrm>
            <a:off x="6948264" y="3933056"/>
            <a:ext cx="1944216" cy="1200329"/>
          </a:xfrm>
          <a:prstGeom prst="rect">
            <a:avLst/>
          </a:prstGeom>
          <a:noFill/>
        </p:spPr>
        <p:txBody>
          <a:bodyPr wrap="square" rtlCol="0">
            <a:spAutoFit/>
          </a:bodyPr>
          <a:lstStyle/>
          <a:p>
            <a:r>
              <a:rPr lang="hr-HR" dirty="0" smtClean="0"/>
              <a:t>I zato nam se zidić urušio …. </a:t>
            </a:r>
          </a:p>
          <a:p>
            <a:r>
              <a:rPr lang="hr-HR" dirty="0" smtClean="0"/>
              <a:t>ah gradimo ponovo…</a:t>
            </a:r>
            <a:endParaRPr lang="hr-HR" dirty="0"/>
          </a:p>
        </p:txBody>
      </p:sp>
    </p:spTree>
  </p:cSld>
  <p:clrMapOvr>
    <a:masterClrMapping/>
  </p:clrMapOvr>
  <p:transition>
    <p:wedg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hr-HR" dirty="0" smtClean="0"/>
              <a:t/>
            </a:r>
            <a:br>
              <a:rPr lang="hr-HR" dirty="0" smtClean="0"/>
            </a:br>
            <a:endParaRPr lang="hr-HR" dirty="0"/>
          </a:p>
        </p:txBody>
      </p:sp>
      <p:sp>
        <p:nvSpPr>
          <p:cNvPr id="4" name="Rezervirano mjesto teksta 3"/>
          <p:cNvSpPr>
            <a:spLocks noGrp="1"/>
          </p:cNvSpPr>
          <p:nvPr>
            <p:ph type="body" sz="half" idx="2"/>
          </p:nvPr>
        </p:nvSpPr>
        <p:spPr>
          <a:xfrm>
            <a:off x="395536" y="1209185"/>
            <a:ext cx="2209800" cy="3912583"/>
          </a:xfrm>
        </p:spPr>
        <p:txBody>
          <a:bodyPr>
            <a:noAutofit/>
          </a:bodyPr>
          <a:lstStyle/>
          <a:p>
            <a:r>
              <a:rPr lang="hr-HR" sz="2800" dirty="0" smtClean="0"/>
              <a:t>Jednog dana pronašli smo  ovu zanimljivu fotografiju stepenica i pitamo se gdje se one nalaze.</a:t>
            </a:r>
          </a:p>
          <a:p>
            <a:endParaRPr lang="hr-HR" sz="3200" dirty="0"/>
          </a:p>
        </p:txBody>
      </p:sp>
      <p:pic>
        <p:nvPicPr>
          <p:cNvPr id="5" name="Rezervirano mjesto slike 4" descr="stepenice.jpeg"/>
          <p:cNvPicPr>
            <a:picLocks noGrp="1" noChangeAspect="1"/>
          </p:cNvPicPr>
          <p:nvPr>
            <p:ph type="pic" idx="1"/>
          </p:nvPr>
        </p:nvPicPr>
        <p:blipFill>
          <a:blip r:embed="rId2" cstate="print"/>
          <a:srcRect t="21699" b="21699"/>
          <a:stretch>
            <a:fillRect/>
          </a:stretch>
        </p:blipFill>
        <p:spPr/>
      </p:pic>
    </p:spTree>
  </p:cSld>
  <p:clrMapOvr>
    <a:masterClrMapping/>
  </p:clrMapOvr>
  <p:transition>
    <p:wedg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idx="1"/>
          </p:nvPr>
        </p:nvSpPr>
        <p:spPr>
          <a:xfrm>
            <a:off x="457200" y="620688"/>
            <a:ext cx="8229600" cy="5703912"/>
          </a:xfrm>
        </p:spPr>
        <p:txBody>
          <a:bodyPr/>
          <a:lstStyle/>
          <a:p>
            <a:pPr algn="ctr">
              <a:buNone/>
            </a:pPr>
            <a:endParaRPr lang="hr-HR" dirty="0" smtClean="0"/>
          </a:p>
          <a:p>
            <a:pPr algn="ctr">
              <a:buNone/>
            </a:pPr>
            <a:endParaRPr lang="hr-HR" dirty="0" smtClean="0"/>
          </a:p>
          <a:p>
            <a:pPr algn="ctr">
              <a:buNone/>
            </a:pPr>
            <a:r>
              <a:rPr lang="hr-HR" sz="4400" smtClean="0">
                <a:solidFill>
                  <a:schemeClr val="accent1"/>
                </a:solidFill>
              </a:rPr>
              <a:t>I </a:t>
            </a:r>
            <a:r>
              <a:rPr lang="hr-HR" sz="4400" dirty="0" smtClean="0">
                <a:solidFill>
                  <a:schemeClr val="accent1"/>
                </a:solidFill>
              </a:rPr>
              <a:t>naravno da tu nije kraj. </a:t>
            </a:r>
          </a:p>
          <a:p>
            <a:pPr algn="ctr">
              <a:buNone/>
            </a:pPr>
            <a:r>
              <a:rPr lang="hr-HR" sz="4400" dirty="0" smtClean="0">
                <a:solidFill>
                  <a:schemeClr val="accent1"/>
                </a:solidFill>
              </a:rPr>
              <a:t>Projekt vodimo dalje dok interes djece traje.</a:t>
            </a:r>
          </a:p>
          <a:p>
            <a:pPr algn="ctr">
              <a:buNone/>
            </a:pPr>
            <a:r>
              <a:rPr lang="hr-HR" sz="4400" dirty="0" smtClean="0">
                <a:solidFill>
                  <a:schemeClr val="accent1"/>
                </a:solidFill>
              </a:rPr>
              <a:t>Hvala na pažnji!</a:t>
            </a:r>
            <a:endParaRPr lang="hr-HR" sz="4400" dirty="0">
              <a:solidFill>
                <a:schemeClr val="accent1"/>
              </a:solidFill>
            </a:endParaRPr>
          </a:p>
        </p:txBody>
      </p:sp>
    </p:spTree>
  </p:cSld>
  <p:clrMapOvr>
    <a:masterClrMapping/>
  </p:clrMapOvr>
  <p:transition>
    <p:wedg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zervirano mjesto teksta 8"/>
          <p:cNvSpPr>
            <a:spLocks noGrp="1"/>
          </p:cNvSpPr>
          <p:nvPr>
            <p:ph type="body" idx="2"/>
          </p:nvPr>
        </p:nvSpPr>
        <p:spPr>
          <a:xfrm>
            <a:off x="685800" y="836712"/>
            <a:ext cx="3094112" cy="5688632"/>
          </a:xfrm>
        </p:spPr>
        <p:txBody>
          <a:bodyPr>
            <a:noAutofit/>
          </a:bodyPr>
          <a:lstStyle/>
          <a:p>
            <a:r>
              <a:rPr lang="hr-HR" sz="2400" dirty="0"/>
              <a:t>D</a:t>
            </a:r>
            <a:r>
              <a:rPr lang="hr-HR" sz="2400" dirty="0" smtClean="0"/>
              <a:t>oznajemo da te stepenice pripadaju Savudrijskom svjetioniku u našoj blizini. </a:t>
            </a:r>
          </a:p>
          <a:p>
            <a:r>
              <a:rPr lang="hr-HR" sz="2400" dirty="0"/>
              <a:t>T</a:t>
            </a:r>
            <a:r>
              <a:rPr lang="hr-HR" sz="2400" dirty="0" smtClean="0"/>
              <a:t>ražimo na internetu još fotografija o svjetioniku te ih pomoću projektora gledamo na velikom platnu. </a:t>
            </a:r>
          </a:p>
          <a:p>
            <a:r>
              <a:rPr lang="hr-HR" sz="2400" dirty="0" smtClean="0"/>
              <a:t>Oton: „Ja sam bio tamo sa Nikom Đ. kod svjetionika se ići kupat na neko kamenje</a:t>
            </a:r>
            <a:r>
              <a:rPr lang="hr-HR" sz="2000" dirty="0" smtClean="0"/>
              <a:t>.“</a:t>
            </a:r>
          </a:p>
          <a:p>
            <a:endParaRPr lang="hr-HR" sz="2000" dirty="0" smtClean="0"/>
          </a:p>
        </p:txBody>
      </p:sp>
      <p:pic>
        <p:nvPicPr>
          <p:cNvPr id="7" name="Rezervirano mjesto slike 6" descr="DSC_2229.JPG"/>
          <p:cNvPicPr>
            <a:picLocks noGrp="1" noChangeAspect="1"/>
          </p:cNvPicPr>
          <p:nvPr>
            <p:ph sz="half" idx="1"/>
          </p:nvPr>
        </p:nvPicPr>
        <p:blipFill>
          <a:blip r:embed="rId2" cstate="print"/>
          <a:stretch>
            <a:fillRect/>
          </a:stretch>
        </p:blipFill>
        <p:spPr>
          <a:xfrm>
            <a:off x="5076056" y="620688"/>
            <a:ext cx="3280500" cy="5832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wedg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Naslov 10"/>
          <p:cNvSpPr>
            <a:spLocks noGrp="1"/>
          </p:cNvSpPr>
          <p:nvPr>
            <p:ph type="title"/>
          </p:nvPr>
        </p:nvSpPr>
        <p:spPr/>
        <p:txBody>
          <a:bodyPr/>
          <a:lstStyle/>
          <a:p>
            <a:endParaRPr lang="hr-HR" dirty="0"/>
          </a:p>
        </p:txBody>
      </p:sp>
      <p:sp>
        <p:nvSpPr>
          <p:cNvPr id="12" name="Rezervirano mjesto teksta 11"/>
          <p:cNvSpPr>
            <a:spLocks noGrp="1"/>
          </p:cNvSpPr>
          <p:nvPr>
            <p:ph type="body" sz="half" idx="2"/>
          </p:nvPr>
        </p:nvSpPr>
        <p:spPr>
          <a:xfrm>
            <a:off x="395536" y="6021288"/>
            <a:ext cx="5486400" cy="516830"/>
          </a:xfrm>
        </p:spPr>
        <p:txBody>
          <a:bodyPr>
            <a:normAutofit/>
          </a:bodyPr>
          <a:lstStyle/>
          <a:p>
            <a:r>
              <a:rPr lang="hr-HR" sz="1600" dirty="0" smtClean="0"/>
              <a:t>Promatranjem fotografija svjetionika </a:t>
            </a:r>
            <a:r>
              <a:rPr lang="hr-HR" sz="1600" dirty="0"/>
              <a:t>n</a:t>
            </a:r>
            <a:r>
              <a:rPr lang="hr-HR" sz="1600" dirty="0" smtClean="0"/>
              <a:t>astaju prvi crteži.</a:t>
            </a:r>
          </a:p>
        </p:txBody>
      </p:sp>
      <p:pic>
        <p:nvPicPr>
          <p:cNvPr id="5" name="Rezervirano mjesto sadržaja 4" descr="crteži svjetionik1.jpg"/>
          <p:cNvPicPr>
            <a:picLocks noGrp="1" noChangeAspect="1"/>
          </p:cNvPicPr>
          <p:nvPr>
            <p:ph type="pic" idx="1"/>
          </p:nvPr>
        </p:nvPicPr>
        <p:blipFill>
          <a:blip r:embed="rId2" cstate="print"/>
          <a:stretch>
            <a:fillRect/>
          </a:stretch>
        </p:blipFill>
        <p:spPr>
          <a:xfrm>
            <a:off x="2987824" y="476672"/>
            <a:ext cx="2496133" cy="3528392"/>
          </a:xfrm>
          <a:prstGeom prst="rect">
            <a:avLst/>
          </a:prstGeom>
          <a:ln>
            <a:noFill/>
          </a:ln>
          <a:effectLst>
            <a:outerShdw blurRad="292100" dist="139700" dir="2700000" algn="tl" rotWithShape="0">
              <a:srgbClr val="333333">
                <a:alpha val="65000"/>
              </a:srgbClr>
            </a:outerShdw>
          </a:effectLst>
        </p:spPr>
      </p:pic>
      <p:pic>
        <p:nvPicPr>
          <p:cNvPr id="10" name="Rezervirano mjesto sadržaja 9" descr="crtež svjetionik3.jpg"/>
          <p:cNvPicPr>
            <a:picLocks noGrp="1" noChangeAspect="1"/>
          </p:cNvPicPr>
          <p:nvPr>
            <p:ph sz="quarter" idx="4294967295"/>
          </p:nvPr>
        </p:nvPicPr>
        <p:blipFill>
          <a:blip r:embed="rId3" cstate="print"/>
          <a:stretch>
            <a:fillRect/>
          </a:stretch>
        </p:blipFill>
        <p:spPr>
          <a:xfrm rot="10800000">
            <a:off x="0" y="404813"/>
            <a:ext cx="2794000" cy="3951287"/>
          </a:xfrm>
          <a:prstGeom prst="rect">
            <a:avLst/>
          </a:prstGeom>
          <a:ln>
            <a:noFill/>
          </a:ln>
          <a:effectLst>
            <a:outerShdw blurRad="292100" dist="139700" dir="2700000" algn="tl" rotWithShape="0">
              <a:srgbClr val="333333">
                <a:alpha val="65000"/>
              </a:srgbClr>
            </a:outerShdw>
          </a:effectLst>
        </p:spPr>
      </p:pic>
      <p:pic>
        <p:nvPicPr>
          <p:cNvPr id="13" name="Slika 12" descr="crtež svjetionik3.jpg"/>
          <p:cNvPicPr>
            <a:picLocks noChangeAspect="1"/>
          </p:cNvPicPr>
          <p:nvPr/>
        </p:nvPicPr>
        <p:blipFill>
          <a:blip r:embed="rId4" cstate="print"/>
          <a:stretch>
            <a:fillRect/>
          </a:stretch>
        </p:blipFill>
        <p:spPr>
          <a:xfrm rot="10800000">
            <a:off x="5868144" y="260648"/>
            <a:ext cx="2801472" cy="3960000"/>
          </a:xfrm>
          <a:prstGeom prst="rect">
            <a:avLst/>
          </a:prstGeom>
          <a:ln>
            <a:noFill/>
          </a:ln>
          <a:effectLst>
            <a:outerShdw blurRad="292100" dist="139700" dir="2700000" algn="tl" rotWithShape="0">
              <a:srgbClr val="333333">
                <a:alpha val="65000"/>
              </a:srgbClr>
            </a:outerShdw>
          </a:effectLst>
        </p:spPr>
      </p:pic>
      <p:pic>
        <p:nvPicPr>
          <p:cNvPr id="14" name="Slika 13" descr="crteži svjetionik1.jpg"/>
          <p:cNvPicPr>
            <a:picLocks noChangeAspect="1"/>
          </p:cNvPicPr>
          <p:nvPr/>
        </p:nvPicPr>
        <p:blipFill>
          <a:blip r:embed="rId5" cstate="print"/>
          <a:stretch>
            <a:fillRect/>
          </a:stretch>
        </p:blipFill>
        <p:spPr>
          <a:xfrm rot="10800000">
            <a:off x="6804248" y="4149080"/>
            <a:ext cx="1782754" cy="2520000"/>
          </a:xfrm>
          <a:prstGeom prst="rect">
            <a:avLst/>
          </a:prstGeom>
          <a:ln>
            <a:noFill/>
          </a:ln>
          <a:effectLst>
            <a:outerShdw blurRad="292100" dist="139700" dir="2700000" algn="tl" rotWithShape="0">
              <a:srgbClr val="333333">
                <a:alpha val="65000"/>
              </a:srgbClr>
            </a:outerShdw>
          </a:effectLst>
        </p:spPr>
      </p:pic>
      <p:sp>
        <p:nvSpPr>
          <p:cNvPr id="15" name="TekstniOkvir 14"/>
          <p:cNvSpPr txBox="1"/>
          <p:nvPr/>
        </p:nvSpPr>
        <p:spPr>
          <a:xfrm>
            <a:off x="323528" y="4581128"/>
            <a:ext cx="6408712" cy="1477328"/>
          </a:xfrm>
          <a:prstGeom prst="rect">
            <a:avLst/>
          </a:prstGeom>
          <a:noFill/>
        </p:spPr>
        <p:txBody>
          <a:bodyPr wrap="square" rtlCol="0">
            <a:spAutoFit/>
          </a:bodyPr>
          <a:lstStyle/>
          <a:p>
            <a:r>
              <a:rPr lang="hr-HR" dirty="0" smtClean="0"/>
              <a:t>Noa N.: „Ej , gledaj ovo dolje izgleda kao pećnica.“</a:t>
            </a:r>
          </a:p>
          <a:p>
            <a:r>
              <a:rPr lang="hr-HR" dirty="0" smtClean="0"/>
              <a:t>Odgajatelj: „Kakvog je oblika svjetionik?“</a:t>
            </a:r>
          </a:p>
          <a:p>
            <a:r>
              <a:rPr lang="hr-HR" dirty="0" err="1" smtClean="0"/>
              <a:t>Noah</a:t>
            </a:r>
            <a:r>
              <a:rPr lang="hr-HR" dirty="0" smtClean="0"/>
              <a:t>: „ U krug veliki.“</a:t>
            </a:r>
          </a:p>
          <a:p>
            <a:r>
              <a:rPr lang="hr-HR" dirty="0" smtClean="0"/>
              <a:t>Nika: „ Teta ja ti znam . Ovo dole izgleda kao pećnica a ovo gore izgleda kao stup.“</a:t>
            </a:r>
            <a:endParaRPr lang="hr-HR" dirty="0"/>
          </a:p>
        </p:txBody>
      </p:sp>
    </p:spTree>
  </p:cSld>
  <p:clrMapOvr>
    <a:masterClrMapping/>
  </p:clrMapOvr>
  <p:transition>
    <p:wedg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niOkvir 2"/>
          <p:cNvSpPr txBox="1"/>
          <p:nvPr/>
        </p:nvSpPr>
        <p:spPr>
          <a:xfrm>
            <a:off x="683568" y="476672"/>
            <a:ext cx="6912768" cy="523220"/>
          </a:xfrm>
          <a:prstGeom prst="rect">
            <a:avLst/>
          </a:prstGeom>
          <a:noFill/>
        </p:spPr>
        <p:txBody>
          <a:bodyPr wrap="square" rtlCol="0">
            <a:spAutoFit/>
          </a:bodyPr>
          <a:lstStyle/>
          <a:p>
            <a:pPr algn="ctr"/>
            <a:r>
              <a:rPr lang="hr-HR" sz="2800" b="1" dirty="0" smtClean="0"/>
              <a:t>Što su djeca rekla o </a:t>
            </a:r>
            <a:r>
              <a:rPr lang="hr-HR" sz="2800" b="1" dirty="0" smtClean="0"/>
              <a:t>svjetioniku </a:t>
            </a:r>
            <a:r>
              <a:rPr lang="hr-HR" sz="2000" dirty="0" smtClean="0"/>
              <a:t>(transkript)</a:t>
            </a:r>
            <a:r>
              <a:rPr lang="hr-HR" sz="2000" b="1" dirty="0" smtClean="0"/>
              <a:t>:</a:t>
            </a:r>
            <a:endParaRPr lang="hr-HR" sz="2000" b="1" dirty="0"/>
          </a:p>
        </p:txBody>
      </p:sp>
      <p:sp>
        <p:nvSpPr>
          <p:cNvPr id="7" name="TekstniOkvir 6"/>
          <p:cNvSpPr txBox="1"/>
          <p:nvPr/>
        </p:nvSpPr>
        <p:spPr>
          <a:xfrm>
            <a:off x="539552" y="1124744"/>
            <a:ext cx="8064896" cy="5570756"/>
          </a:xfrm>
          <a:prstGeom prst="rect">
            <a:avLst/>
          </a:prstGeom>
          <a:noFill/>
        </p:spPr>
        <p:txBody>
          <a:bodyPr wrap="square" rtlCol="0">
            <a:spAutoFit/>
          </a:bodyPr>
          <a:lstStyle/>
          <a:p>
            <a:r>
              <a:rPr lang="hr-HR" sz="2000" b="1" dirty="0"/>
              <a:t>Noa N</a:t>
            </a:r>
            <a:r>
              <a:rPr lang="hr-HR" sz="2000" dirty="0"/>
              <a:t>.: „Da povlači signal.“</a:t>
            </a:r>
          </a:p>
          <a:p>
            <a:r>
              <a:rPr lang="hr-HR" sz="2000" b="1" dirty="0" smtClean="0"/>
              <a:t>Tonči</a:t>
            </a:r>
            <a:r>
              <a:rPr lang="hr-HR" sz="2000" b="1" dirty="0"/>
              <a:t>:</a:t>
            </a:r>
            <a:r>
              <a:rPr lang="hr-HR" sz="2000" dirty="0"/>
              <a:t> „ Za brode.“</a:t>
            </a:r>
          </a:p>
          <a:p>
            <a:r>
              <a:rPr lang="hr-HR" sz="2000" b="1" dirty="0"/>
              <a:t>Oliver: </a:t>
            </a:r>
            <a:r>
              <a:rPr lang="hr-HR" sz="2000" dirty="0"/>
              <a:t>„ Za brodove.“</a:t>
            </a:r>
          </a:p>
          <a:p>
            <a:r>
              <a:rPr lang="hr-HR" sz="2000" b="1" dirty="0" smtClean="0"/>
              <a:t>Oton</a:t>
            </a:r>
            <a:r>
              <a:rPr lang="hr-HR" sz="2000" b="1" dirty="0"/>
              <a:t>: </a:t>
            </a:r>
            <a:r>
              <a:rPr lang="hr-HR" sz="2000" dirty="0"/>
              <a:t>„ Svjetionik služi da kad je mrak da kad brodovi </a:t>
            </a:r>
            <a:r>
              <a:rPr lang="hr-HR" sz="2000" dirty="0" smtClean="0"/>
              <a:t>ne vidu </a:t>
            </a:r>
            <a:r>
              <a:rPr lang="hr-HR" sz="2000" dirty="0"/>
              <a:t>kamenje, oni služe da im posvijetle da vide put.“</a:t>
            </a:r>
          </a:p>
          <a:p>
            <a:r>
              <a:rPr lang="hr-HR" sz="2000" b="1" dirty="0"/>
              <a:t>Noa N</a:t>
            </a:r>
            <a:r>
              <a:rPr lang="hr-HR" sz="2000" dirty="0"/>
              <a:t>.: „ Da skuplja signal. I onda daje signal kućama.“</a:t>
            </a:r>
          </a:p>
          <a:p>
            <a:r>
              <a:rPr lang="hr-HR" sz="2000" b="1" dirty="0" smtClean="0"/>
              <a:t>Odgajatelj</a:t>
            </a:r>
            <a:r>
              <a:rPr lang="hr-HR" sz="2000" dirty="0"/>
              <a:t>: „ Reci Nika.“</a:t>
            </a:r>
          </a:p>
          <a:p>
            <a:r>
              <a:rPr lang="hr-HR" sz="2000" b="1" dirty="0"/>
              <a:t>Nika</a:t>
            </a:r>
            <a:r>
              <a:rPr lang="hr-HR" sz="2000" dirty="0"/>
              <a:t>: „ Oton mi je uzeo riječi iz usta.“</a:t>
            </a:r>
          </a:p>
          <a:p>
            <a:r>
              <a:rPr lang="hr-HR" sz="2000" b="1" dirty="0" err="1"/>
              <a:t>Nikol</a:t>
            </a:r>
            <a:r>
              <a:rPr lang="hr-HR" sz="2000" dirty="0"/>
              <a:t>: „U svjetioniku ima žarulje koje …</a:t>
            </a:r>
            <a:r>
              <a:rPr lang="hr-HR" sz="2000" dirty="0" err="1"/>
              <a:t>mmmmm</a:t>
            </a:r>
            <a:r>
              <a:rPr lang="hr-HR" sz="2000" dirty="0"/>
              <a:t>…ne mora se pokvarit žarulja.“</a:t>
            </a:r>
          </a:p>
          <a:p>
            <a:r>
              <a:rPr lang="hr-HR" sz="2000" b="1" dirty="0" err="1"/>
              <a:t>Noah</a:t>
            </a:r>
            <a:r>
              <a:rPr lang="hr-HR" sz="2000" dirty="0"/>
              <a:t>: „ Da se ne pokvari svjetionik.“</a:t>
            </a:r>
          </a:p>
          <a:p>
            <a:r>
              <a:rPr lang="hr-HR" sz="2000" b="1" dirty="0" err="1"/>
              <a:t>Raul</a:t>
            </a:r>
            <a:r>
              <a:rPr lang="hr-HR" sz="2000" dirty="0"/>
              <a:t>: „To ti je neko svjetlo po noći da </a:t>
            </a:r>
            <a:r>
              <a:rPr lang="hr-HR" sz="2000" dirty="0" err="1"/>
              <a:t>blodovi</a:t>
            </a:r>
            <a:r>
              <a:rPr lang="hr-HR" sz="2000" dirty="0"/>
              <a:t> mogu </a:t>
            </a:r>
            <a:r>
              <a:rPr lang="hr-HR" sz="2000" dirty="0" err="1"/>
              <a:t>vidit</a:t>
            </a:r>
            <a:r>
              <a:rPr lang="hr-HR" sz="2000" dirty="0"/>
              <a:t> </a:t>
            </a:r>
            <a:r>
              <a:rPr lang="hr-HR" sz="2000" dirty="0" err="1"/>
              <a:t>di</a:t>
            </a:r>
            <a:r>
              <a:rPr lang="hr-HR" sz="2000" dirty="0"/>
              <a:t> idu.“</a:t>
            </a:r>
          </a:p>
          <a:p>
            <a:r>
              <a:rPr lang="hr-HR" sz="2000" b="1" dirty="0"/>
              <a:t>Tomo</a:t>
            </a:r>
            <a:r>
              <a:rPr lang="hr-HR" sz="2000" dirty="0"/>
              <a:t>: „ Ja </a:t>
            </a:r>
            <a:r>
              <a:rPr lang="hr-HR" sz="2000" dirty="0" err="1"/>
              <a:t>ja</a:t>
            </a:r>
            <a:r>
              <a:rPr lang="hr-HR" sz="2000" dirty="0"/>
              <a:t> znam da vidu brodi </a:t>
            </a:r>
            <a:r>
              <a:rPr lang="hr-HR" sz="2000" dirty="0" err="1"/>
              <a:t>svjeklo</a:t>
            </a:r>
            <a:r>
              <a:rPr lang="hr-HR" sz="2000" dirty="0"/>
              <a:t> da se ne sudare na neki otok.“</a:t>
            </a:r>
          </a:p>
          <a:p>
            <a:r>
              <a:rPr lang="hr-HR" sz="2000" b="1" dirty="0" err="1"/>
              <a:t>Raul</a:t>
            </a:r>
            <a:r>
              <a:rPr lang="hr-HR" sz="2000" b="1" dirty="0"/>
              <a:t>:</a:t>
            </a:r>
            <a:r>
              <a:rPr lang="hr-HR" sz="2000" dirty="0"/>
              <a:t>“ „ Da </a:t>
            </a:r>
            <a:r>
              <a:rPr lang="hr-HR" sz="2000" dirty="0" err="1"/>
              <a:t>da</a:t>
            </a:r>
            <a:r>
              <a:rPr lang="hr-HR" sz="2000" dirty="0"/>
              <a:t>  ili na neki kamen.“</a:t>
            </a:r>
          </a:p>
          <a:p>
            <a:r>
              <a:rPr lang="hr-HR" sz="2000" b="1" dirty="0" err="1"/>
              <a:t>Noah</a:t>
            </a:r>
            <a:r>
              <a:rPr lang="hr-HR" sz="2000" dirty="0"/>
              <a:t>: „ Ili na brodove.“</a:t>
            </a:r>
          </a:p>
          <a:p>
            <a:r>
              <a:rPr lang="hr-HR" sz="2000" b="1" dirty="0"/>
              <a:t>Noa N</a:t>
            </a:r>
            <a:r>
              <a:rPr lang="hr-HR" sz="2000" dirty="0"/>
              <a:t>.: „Ili na led</a:t>
            </a:r>
            <a:r>
              <a:rPr lang="hr-HR" sz="2000" dirty="0" smtClean="0"/>
              <a:t>.“</a:t>
            </a:r>
          </a:p>
          <a:p>
            <a:endParaRPr lang="hr-HR" dirty="0" smtClean="0"/>
          </a:p>
          <a:p>
            <a:endParaRPr lang="hr-HR" dirty="0"/>
          </a:p>
        </p:txBody>
      </p:sp>
    </p:spTree>
  </p:cSld>
  <p:clrMapOvr>
    <a:masterClrMapping/>
  </p:clrMapOvr>
  <p:transition>
    <p:wedg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niOkvir 1"/>
          <p:cNvSpPr txBox="1"/>
          <p:nvPr/>
        </p:nvSpPr>
        <p:spPr>
          <a:xfrm>
            <a:off x="971600" y="1340768"/>
            <a:ext cx="6696744" cy="4093428"/>
          </a:xfrm>
          <a:prstGeom prst="rect">
            <a:avLst/>
          </a:prstGeom>
          <a:noFill/>
        </p:spPr>
        <p:txBody>
          <a:bodyPr wrap="square" rtlCol="0">
            <a:spAutoFit/>
          </a:bodyPr>
          <a:lstStyle/>
          <a:p>
            <a:r>
              <a:rPr lang="hr-HR" sz="4400" b="1" dirty="0" smtClean="0"/>
              <a:t>Svjetioničar je</a:t>
            </a:r>
            <a:r>
              <a:rPr lang="hr-HR" sz="4400" dirty="0" smtClean="0"/>
              <a:t>….</a:t>
            </a:r>
            <a:r>
              <a:rPr lang="hr-HR" sz="4400" dirty="0"/>
              <a:t> </a:t>
            </a:r>
            <a:endParaRPr lang="hr-HR" sz="4400" dirty="0" smtClean="0"/>
          </a:p>
          <a:p>
            <a:pPr>
              <a:buNone/>
            </a:pPr>
            <a:r>
              <a:rPr lang="hr-HR" sz="3600" u="sng" dirty="0" err="1" smtClean="0"/>
              <a:t>Noah</a:t>
            </a:r>
            <a:r>
              <a:rPr lang="hr-HR" sz="3600" dirty="0" smtClean="0"/>
              <a:t>: „ Onaj koji čuva, koji je u svjetioniku. On ima štapić i zapale ga i onda stave to unutra i onda gori svijeću.”  </a:t>
            </a:r>
          </a:p>
          <a:p>
            <a:pPr>
              <a:buNone/>
            </a:pPr>
            <a:endParaRPr lang="hr-HR" sz="3600" dirty="0" smtClean="0"/>
          </a:p>
          <a:p>
            <a:pPr>
              <a:buNone/>
            </a:pPr>
            <a:r>
              <a:rPr lang="hr-HR" sz="3600" u="sng" dirty="0" smtClean="0"/>
              <a:t>Tomo</a:t>
            </a:r>
            <a:r>
              <a:rPr lang="hr-HR" sz="3600" dirty="0" smtClean="0"/>
              <a:t>: “ Ja sam mislio šibicu.”</a:t>
            </a:r>
            <a:endParaRPr lang="hr-HR" sz="3600" dirty="0"/>
          </a:p>
        </p:txBody>
      </p:sp>
    </p:spTree>
  </p:cSld>
  <p:clrMapOvr>
    <a:masterClrMapping/>
  </p:clrMapOvr>
  <p:transition>
    <p:wedg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zervirano mjesto teksta 3"/>
          <p:cNvSpPr>
            <a:spLocks noGrp="1"/>
          </p:cNvSpPr>
          <p:nvPr>
            <p:ph type="body" sz="half" idx="2"/>
          </p:nvPr>
        </p:nvSpPr>
        <p:spPr>
          <a:xfrm>
            <a:off x="609600" y="1412776"/>
            <a:ext cx="2209800" cy="3595329"/>
          </a:xfrm>
        </p:spPr>
        <p:txBody>
          <a:bodyPr>
            <a:noAutofit/>
          </a:bodyPr>
          <a:lstStyle/>
          <a:p>
            <a:r>
              <a:rPr lang="hr-HR" sz="2000" dirty="0" smtClean="0"/>
              <a:t>Nakon pročitane priče “Svjetionik i ribica” Oliver  crta  i govori: </a:t>
            </a:r>
          </a:p>
          <a:p>
            <a:endParaRPr lang="hr-HR" sz="2000" dirty="0" smtClean="0"/>
          </a:p>
          <a:p>
            <a:r>
              <a:rPr lang="hr-HR" sz="2000" dirty="0" smtClean="0"/>
              <a:t>“ Ovo je taj svjetionik kod nas u Savudriji  a ribica je došla kod njega i sada ti oni pričaju.”</a:t>
            </a:r>
            <a:endParaRPr lang="hr-HR" sz="2000" dirty="0"/>
          </a:p>
        </p:txBody>
      </p:sp>
      <p:pic>
        <p:nvPicPr>
          <p:cNvPr id="7" name="Rezervirano mjesto slike 6" descr="priča svjetionik1.jpg"/>
          <p:cNvPicPr>
            <a:picLocks noGrp="1" noChangeAspect="1"/>
          </p:cNvPicPr>
          <p:nvPr>
            <p:ph type="pic" idx="1"/>
          </p:nvPr>
        </p:nvPicPr>
        <p:blipFill>
          <a:blip r:embed="rId2" cstate="print"/>
          <a:stretch>
            <a:fillRect/>
          </a:stretch>
        </p:blipFill>
        <p:spPr>
          <a:xfrm rot="16200000">
            <a:off x="3993754" y="694878"/>
            <a:ext cx="3820188" cy="5400000"/>
          </a:xfrm>
          <a:prstGeom prst="rect">
            <a:avLst/>
          </a:prstGeom>
          <a:noFill/>
          <a:ln>
            <a:noFill/>
          </a:ln>
        </p:spPr>
      </p:pic>
    </p:spTree>
  </p:cSld>
  <p:clrMapOvr>
    <a:masterClrMapping/>
  </p:clrMapOvr>
  <p:transition>
    <p:wedg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jek">
  <a:themeElements>
    <a:clrScheme name="Tijek">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Tijek">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ijek">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762</TotalTime>
  <Words>1565</Words>
  <Application>Microsoft Office PowerPoint</Application>
  <PresentationFormat>On-screen Show (4:3)</PresentationFormat>
  <Paragraphs>152</Paragraphs>
  <Slides>40</Slides>
  <Notes>0</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Calibri</vt:lpstr>
      <vt:lpstr>Constantia</vt:lpstr>
      <vt:lpstr>Wingdings</vt:lpstr>
      <vt:lpstr>Wingdings 2</vt:lpstr>
      <vt:lpstr>Tijek</vt:lpstr>
      <vt:lpstr>PROJEKT SAVUDRIJSKI SVJETIONIK- 200 GODINA ČUVANJA BRODICA</vt:lpstr>
      <vt:lpstr>GLAVNI CILJEVI PROJEKTA</vt:lpstr>
      <vt:lpstr>ZADACI PROJEKTA</vt:lpstr>
      <vt:lpstr> </vt:lpstr>
      <vt:lpstr>PowerPoint Presentation</vt:lpstr>
      <vt:lpstr>PowerPoint Presentation</vt:lpstr>
      <vt:lpstr>PowerPoint Presentation</vt:lpstr>
      <vt:lpstr>PowerPoint Presentation</vt:lpstr>
      <vt:lpstr>PowerPoint Presentation</vt:lpstr>
      <vt:lpstr>Predstava  “ Legenda o Savudrijskom svjetioniku”</vt:lpstr>
      <vt:lpstr>PowerPoint Presentation</vt:lpstr>
      <vt:lpstr>PowerPoint Presentation</vt:lpstr>
      <vt:lpstr>Što smo naučili….</vt:lpstr>
      <vt:lpstr>Svjetionik smo gradili…..</vt:lpstr>
      <vt:lpstr>Igrali smo zabavne igre, promatrali fotografije i razgovarali</vt:lpstr>
      <vt:lpstr>Gledali smo….</vt:lpstr>
      <vt:lpstr>Izradili smo svjetlosnu leću - koristili smo materijale koje imamo u vrtiću </vt:lpstr>
      <vt:lpstr>Bliži se rođendan savudrijskog svjetionika</vt:lpstr>
      <vt:lpstr>Izlet u Savudriju</vt:lpstr>
      <vt:lpstr>Vožnja batanom </vt:lpstr>
      <vt:lpstr>PowerPoint Presentation</vt:lpstr>
      <vt:lpstr>A gdje je svjetionik? Pitala su djeca….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 izložbi fotografija o svjetionicima u  MMC-u</vt:lpstr>
      <vt:lpstr>PowerPoint Presentation</vt:lpstr>
      <vt:lpstr>PowerPoint Presentation</vt:lpstr>
      <vt:lpstr>PowerPoint Presentation</vt:lpstr>
      <vt:lpstr>  Želimo saznati koliko naši sugrađani znaju o svjetioniku:  - mobitelom smo snimali i postavljali pitanja o savudrijskom svjetioniku slučajnim prolaznicima. Mi smo znali više od njih </vt:lpstr>
      <vt:lpstr>PowerPoint Presentation</vt:lpstr>
      <vt:lpstr>PowerPoint Presentation</vt:lpstr>
      <vt:lpstr>PowerPoint Presentation</vt:lpstr>
      <vt:lpstr>I to nije još sve …. </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Korisnik</dc:creator>
  <cp:lastModifiedBy>Windows korisnik</cp:lastModifiedBy>
  <cp:revision>88</cp:revision>
  <dcterms:created xsi:type="dcterms:W3CDTF">2018-05-06T07:59:16Z</dcterms:created>
  <dcterms:modified xsi:type="dcterms:W3CDTF">2018-05-08T06:38:31Z</dcterms:modified>
</cp:coreProperties>
</file>