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9" r:id="rId2"/>
    <p:sldId id="270" r:id="rId3"/>
    <p:sldId id="260" r:id="rId4"/>
    <p:sldId id="277" r:id="rId5"/>
    <p:sldId id="273" r:id="rId6"/>
    <p:sldId id="276" r:id="rId7"/>
    <p:sldId id="262" r:id="rId8"/>
    <p:sldId id="264" r:id="rId9"/>
    <p:sldId id="266" r:id="rId10"/>
    <p:sldId id="290" r:id="rId11"/>
    <p:sldId id="269" r:id="rId12"/>
    <p:sldId id="265" r:id="rId13"/>
    <p:sldId id="278" r:id="rId14"/>
    <p:sldId id="284" r:id="rId15"/>
    <p:sldId id="287" r:id="rId16"/>
    <p:sldId id="279" r:id="rId17"/>
    <p:sldId id="280" r:id="rId18"/>
    <p:sldId id="281" r:id="rId19"/>
    <p:sldId id="291" r:id="rId20"/>
    <p:sldId id="288" r:id="rId21"/>
    <p:sldId id="289" r:id="rId22"/>
    <p:sldId id="292" r:id="rId23"/>
    <p:sldId id="282" r:id="rId24"/>
    <p:sldId id="283" r:id="rId25"/>
    <p:sldId id="286" r:id="rId26"/>
    <p:sldId id="26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8EAE1"/>
    <a:srgbClr val="80D7F2"/>
    <a:srgbClr val="F6AA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3057" autoAdjust="0"/>
  </p:normalViewPr>
  <p:slideViewPr>
    <p:cSldViewPr snapToGrid="0">
      <p:cViewPr>
        <p:scale>
          <a:sx n="80" d="100"/>
          <a:sy n="80" d="100"/>
        </p:scale>
        <p:origin x="-34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BE382-069E-473A-A479-133589C4EE5F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B083C-DBF3-4981-B04D-A879F914A35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079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74759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0495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8692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4441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3081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8153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394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5679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6029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792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6937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9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CAB7196-A269-47C1-BF78-045ED8833097}" type="datetimeFigureOut">
              <a:rPr lang="hr-HR" smtClean="0"/>
              <a:pPr/>
              <a:t>17.5.2018.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2DEF751-DF29-4798-B47E-D43508975E4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3917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pc\Desktop\Zavi&#269;ajnost,%20Medulin%202018\Kapa%20glavu%20&#269;uva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Desktop\Zavi&#269;ajnost,%20Medulin%202018\Tehnika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Desktop\Zavi&#269;ajnost,%20Medulin%202018\3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83727C18-74E0-4EB0-A9A1-05D0C58914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9424" y="856238"/>
            <a:ext cx="9120817" cy="1518335"/>
          </a:xfrm>
          <a:prstGeom prst="rect">
            <a:avLst/>
          </a:prstGeom>
        </p:spPr>
      </p:pic>
      <p:sp>
        <p:nvSpPr>
          <p:cNvPr id="20" name="Rezervirano mjesto sadržaja 19">
            <a:extLst>
              <a:ext uri="{FF2B5EF4-FFF2-40B4-BE49-F238E27FC236}">
                <a16:creationId xmlns="" xmlns:a16="http://schemas.microsoft.com/office/drawing/2014/main" id="{AFD657CA-EFCE-4089-923C-C2A4C7340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006" y="2374573"/>
            <a:ext cx="7000687" cy="3101983"/>
          </a:xfrm>
        </p:spPr>
        <p:txBody>
          <a:bodyPr>
            <a:normAutofit fontScale="70000" lnSpcReduction="20000"/>
          </a:bodyPr>
          <a:lstStyle/>
          <a:p>
            <a:pPr marL="1084263" lvl="5" indent="0">
              <a:buNone/>
            </a:pPr>
            <a:endParaRPr lang="hr-HR" sz="4400" dirty="0">
              <a:latin typeface="Cambria" panose="02040503050406030204" pitchFamily="18" charset="0"/>
            </a:endParaRPr>
          </a:p>
          <a:p>
            <a:pPr marL="1084263" lvl="5" indent="0" algn="ctr">
              <a:buNone/>
            </a:pPr>
            <a:endParaRPr lang="hr-HR" sz="4400" dirty="0">
              <a:latin typeface="Cambria" panose="02040503050406030204" pitchFamily="18" charset="0"/>
            </a:endParaRPr>
          </a:p>
          <a:p>
            <a:pPr marL="1084263" lvl="5" indent="0" algn="ctr">
              <a:buNone/>
            </a:pPr>
            <a:r>
              <a:rPr lang="hr-HR" sz="5200" b="1" dirty="0">
                <a:solidFill>
                  <a:srgbClr val="0070C0"/>
                </a:solidFill>
                <a:latin typeface="Cambria" panose="02040503050406030204" pitchFamily="18" charset="0"/>
              </a:rPr>
              <a:t>„KAPA GLAVU ČUVA”</a:t>
            </a:r>
          </a:p>
          <a:p>
            <a:pPr marL="1084263" lvl="5" indent="0">
              <a:buNone/>
            </a:pPr>
            <a:endParaRPr lang="hr-HR" sz="44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1084263" lvl="5" indent="0" algn="ctr">
              <a:buNone/>
            </a:pPr>
            <a:r>
              <a:rPr lang="hr-HR" sz="3600" dirty="0">
                <a:solidFill>
                  <a:srgbClr val="0070C0"/>
                </a:solidFill>
                <a:latin typeface="Cambria" panose="02040503050406030204" pitchFamily="18" charset="0"/>
              </a:rPr>
              <a:t>SKUPINA: ISKRICE</a:t>
            </a:r>
          </a:p>
          <a:p>
            <a:pPr marL="1084263" lvl="5" indent="0" algn="ctr">
              <a:buNone/>
            </a:pPr>
            <a:r>
              <a:rPr lang="hr-HR" sz="3600" dirty="0">
                <a:solidFill>
                  <a:srgbClr val="0070C0"/>
                </a:solidFill>
                <a:latin typeface="Cambria" panose="02040503050406030204" pitchFamily="18" charset="0"/>
              </a:rPr>
              <a:t>ODGOJITELJICA: LORENA OPAŠIĆ</a:t>
            </a:r>
          </a:p>
        </p:txBody>
      </p:sp>
      <p:pic>
        <p:nvPicPr>
          <p:cNvPr id="27" name="Slika 26">
            <a:extLst>
              <a:ext uri="{FF2B5EF4-FFF2-40B4-BE49-F238E27FC236}">
                <a16:creationId xmlns="" xmlns:a16="http://schemas.microsoft.com/office/drawing/2014/main" id="{8988400B-50D2-48EA-BDBB-BA7E5AA1C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8986" y="1866725"/>
            <a:ext cx="1500686" cy="1903856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xmlns="" val="24084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Kapa glavu čuv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49433" y="368136"/>
            <a:ext cx="8217725" cy="6163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5EC748C-56F9-4F47-B6C0-FFE34218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488" y="0"/>
            <a:ext cx="7511512" cy="759417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 smo naučili?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8F197D6-2878-4267-AF59-B48EDFD2B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272" y="1599657"/>
            <a:ext cx="7729728" cy="31019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Obogaćivanje rječnika novim riječima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Realizacija dječjih ideja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Upoznavanje karakteristika vune i njenog porijekla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Komunikacijske vještine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Razvijanje senzibiliteta za njegovanje i očuvanje kulturne baštine – ručno pletenje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C492EB0-4F7D-41CD-A3B0-8A4287F56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7" t="10953" r="5456" b="8060"/>
          <a:stretch/>
        </p:blipFill>
        <p:spPr>
          <a:xfrm rot="391818">
            <a:off x="9221491" y="3954667"/>
            <a:ext cx="2634711" cy="2607352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xmlns="" val="2925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4BA7BB7-D520-4FDD-981F-E10A8A2D9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1484" y="0"/>
            <a:ext cx="7480515" cy="805912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Aktivnosti za dalje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02F36078-27F4-4435-B5B3-AF8B86EEB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1484" y="1773237"/>
            <a:ext cx="6741763" cy="2953745"/>
          </a:xfrm>
        </p:spPr>
        <p:txBody>
          <a:bodyPr>
            <a:normAutofit fontScale="47500" lnSpcReduction="20000"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hr-HR" sz="5500" dirty="0">
                <a:solidFill>
                  <a:srgbClr val="0070C0"/>
                </a:solidFill>
                <a:latin typeface="Cambria" panose="02040503050406030204" pitchFamily="18" charset="0"/>
              </a:rPr>
              <a:t>Posjet radnoj sobi Darija B.  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hr-HR" sz="5500" dirty="0">
                <a:solidFill>
                  <a:srgbClr val="0070C0"/>
                </a:solidFill>
                <a:latin typeface="Cambria" panose="02040503050406030204" pitchFamily="18" charset="0"/>
              </a:rPr>
              <a:t>Posjet seoskom gospodarstvu – uzgoj ovaca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hr-HR" sz="5500" dirty="0">
                <a:solidFill>
                  <a:srgbClr val="0070C0"/>
                </a:solidFill>
                <a:latin typeface="Cambria" panose="02040503050406030204" pitchFamily="18" charset="0"/>
              </a:rPr>
              <a:t>Posjet Etnografskom muzeju Istre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hr-HR" sz="5500" dirty="0">
                <a:solidFill>
                  <a:srgbClr val="0070C0"/>
                </a:solidFill>
                <a:latin typeface="Cambria" panose="02040503050406030204" pitchFamily="18" charset="0"/>
              </a:rPr>
              <a:t>Druženje s članovima Dnevnog boravka za starije osobe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hr-HR" sz="5500" dirty="0">
                <a:solidFill>
                  <a:srgbClr val="0070C0"/>
                </a:solidFill>
                <a:latin typeface="Cambria" panose="02040503050406030204" pitchFamily="18" charset="0"/>
              </a:rPr>
              <a:t>Izrada vlastitih pletenih proizvoda: ukrasna traka za kosu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5385320-F2AE-4F81-B3D6-7168F3D541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9908" y="3962149"/>
            <a:ext cx="2920237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83727C18-74E0-4EB0-A9A1-05D0C58914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9424" y="856238"/>
            <a:ext cx="9120817" cy="1400074"/>
          </a:xfrm>
          <a:prstGeom prst="rect">
            <a:avLst/>
          </a:prstGeom>
        </p:spPr>
      </p:pic>
      <p:sp>
        <p:nvSpPr>
          <p:cNvPr id="20" name="Rezervirano mjesto sadržaja 19">
            <a:extLst>
              <a:ext uri="{FF2B5EF4-FFF2-40B4-BE49-F238E27FC236}">
                <a16:creationId xmlns="" xmlns:a16="http://schemas.microsoft.com/office/drawing/2014/main" id="{AFD657CA-EFCE-4089-923C-C2A4C7340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006" y="2374573"/>
            <a:ext cx="7000687" cy="3101983"/>
          </a:xfrm>
        </p:spPr>
        <p:txBody>
          <a:bodyPr>
            <a:normAutofit fontScale="55000" lnSpcReduction="20000"/>
          </a:bodyPr>
          <a:lstStyle/>
          <a:p>
            <a:pPr marL="1084263" lvl="5" indent="0">
              <a:buNone/>
            </a:pPr>
            <a:endParaRPr lang="hr-HR" sz="4400" dirty="0">
              <a:latin typeface="Cambria" panose="02040503050406030204" pitchFamily="18" charset="0"/>
            </a:endParaRPr>
          </a:p>
          <a:p>
            <a:pPr marL="1084263" lvl="5" indent="0" algn="ctr">
              <a:buNone/>
            </a:pPr>
            <a:endParaRPr lang="hr-HR" sz="4400" dirty="0">
              <a:latin typeface="Cambria" panose="02040503050406030204" pitchFamily="18" charset="0"/>
            </a:endParaRPr>
          </a:p>
          <a:p>
            <a:pPr marL="1084263" lvl="5" indent="0" algn="ctr">
              <a:buNone/>
            </a:pPr>
            <a:r>
              <a:rPr lang="hr-HR" sz="52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„MALA SPRTA BAŠTINE” - TKANJE</a:t>
            </a:r>
            <a:endParaRPr lang="hr-HR" sz="52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1084263" lvl="5" indent="0">
              <a:buNone/>
            </a:pPr>
            <a:endParaRPr lang="hr-HR" sz="44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1084263" lvl="5" indent="0" algn="ctr">
              <a:buNone/>
            </a:pPr>
            <a:r>
              <a:rPr lang="hr-HR" sz="3600" dirty="0">
                <a:solidFill>
                  <a:srgbClr val="0070C0"/>
                </a:solidFill>
                <a:latin typeface="Cambria" panose="02040503050406030204" pitchFamily="18" charset="0"/>
              </a:rPr>
              <a:t>SKUPINA: </a:t>
            </a:r>
            <a:r>
              <a:rPr lang="hr-HR" sz="36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FRNDALIĆI</a:t>
            </a:r>
            <a:endParaRPr lang="hr-HR" sz="3600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1084263" lvl="5" indent="0" algn="ctr">
              <a:buNone/>
            </a:pPr>
            <a:r>
              <a:rPr lang="hr-HR" sz="3600" dirty="0">
                <a:solidFill>
                  <a:srgbClr val="0070C0"/>
                </a:solidFill>
                <a:latin typeface="Cambria" panose="02040503050406030204" pitchFamily="18" charset="0"/>
              </a:rPr>
              <a:t>ODGOJITELJICA: </a:t>
            </a:r>
            <a:r>
              <a:rPr lang="hr-HR" sz="36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INGRID BAXA I LAURA KRIVIČIĆ</a:t>
            </a:r>
          </a:p>
          <a:p>
            <a:pPr marL="1084263" lvl="5" indent="0" algn="ctr">
              <a:buNone/>
            </a:pPr>
            <a:r>
              <a:rPr lang="hr-HR" sz="36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PODRUČNI VRTIĆ PAZINSKI NOVAKI</a:t>
            </a:r>
            <a:endParaRPr lang="hr-HR" sz="36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4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je projekt započeo?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Nakon provedbe projekta “Mala </a:t>
            </a:r>
            <a:r>
              <a:rPr lang="hr-HR" dirty="0" err="1" smtClean="0"/>
              <a:t>sprta</a:t>
            </a:r>
            <a:r>
              <a:rPr lang="hr-HR" dirty="0" smtClean="0"/>
              <a:t> baštine”</a:t>
            </a:r>
          </a:p>
          <a:p>
            <a:r>
              <a:rPr lang="hr-HR" dirty="0" smtClean="0"/>
              <a:t>Djevojčica donosi u skupinu dekorativne predmete od vune koje je njezina baka isplela</a:t>
            </a:r>
          </a:p>
          <a:p>
            <a:r>
              <a:rPr lang="hr-HR" dirty="0" smtClean="0"/>
              <a:t>ŠTO JE TO VUNA?</a:t>
            </a:r>
          </a:p>
          <a:p>
            <a:r>
              <a:rPr lang="hr-HR" dirty="0" smtClean="0"/>
              <a:t>KAKO SE VUNA DOBIVA?</a:t>
            </a:r>
          </a:p>
          <a:p>
            <a:r>
              <a:rPr lang="hr-HR" dirty="0" smtClean="0"/>
              <a:t>KAKO SE ISPLETE VUNENA ODJEĆA?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TEMATSKO PODRUČJE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Pravo na kulturu i identitet</a:t>
            </a:r>
          </a:p>
          <a:p>
            <a:r>
              <a:rPr lang="hr-HR" dirty="0" smtClean="0"/>
              <a:t>Razvojna prava</a:t>
            </a:r>
          </a:p>
          <a:p>
            <a:r>
              <a:rPr lang="hr-HR" dirty="0" smtClean="0"/>
              <a:t>Mješovita skupina: 3 do 7 godina</a:t>
            </a:r>
          </a:p>
          <a:p>
            <a:r>
              <a:rPr lang="hr-HR" dirty="0" smtClean="0"/>
              <a:t>26 djece, 2 djece s teškoćama u razvoju</a:t>
            </a:r>
          </a:p>
          <a:p>
            <a:r>
              <a:rPr lang="hr-HR" dirty="0" smtClean="0"/>
              <a:t>Voditelji projekta; Ingrid Baxa i Laura Krivičić, odgojiteljice</a:t>
            </a:r>
          </a:p>
          <a:p>
            <a:r>
              <a:rPr lang="hr-HR" dirty="0" smtClean="0"/>
              <a:t>                          Branka Andrić – Ružić, učiteljica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MALA SPRTA BAŠTINE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31136" y="2638044"/>
            <a:ext cx="5095939" cy="3101983"/>
          </a:xfrm>
        </p:spPr>
        <p:txBody>
          <a:bodyPr/>
          <a:lstStyle/>
          <a:p>
            <a:r>
              <a:rPr lang="hr-HR" dirty="0" smtClean="0"/>
              <a:t>mala košara baštine (folklor, ples, nošnja, tkanje…)</a:t>
            </a:r>
          </a:p>
          <a:p>
            <a:r>
              <a:rPr lang="hr-HR" dirty="0" smtClean="0"/>
              <a:t>ovim projektom poštujemo pravo djeteta na autentičan razvoj u sredini u kojoj živi</a:t>
            </a:r>
          </a:p>
          <a:p>
            <a:r>
              <a:rPr lang="hr-HR" dirty="0" smtClean="0"/>
              <a:t>uz roditelje i </a:t>
            </a:r>
            <a:r>
              <a:rPr lang="hr-HR" dirty="0" err="1" smtClean="0"/>
              <a:t>noniće</a:t>
            </a:r>
            <a:r>
              <a:rPr lang="hr-HR" dirty="0" smtClean="0"/>
              <a:t> koji su prvi odgajatelji svoje djece koji njeguju i prenose kulturnu baštinu i zavičajni identitet mi smo tu da to potičemo i razvijamo u </a:t>
            </a:r>
            <a:r>
              <a:rPr lang="hr-HR" dirty="0" err="1" smtClean="0"/>
              <a:t>odg</a:t>
            </a:r>
            <a:r>
              <a:rPr lang="hr-HR" dirty="0" smtClean="0"/>
              <a:t>-obraz </a:t>
            </a:r>
            <a:r>
              <a:rPr lang="hr-HR" dirty="0" err="1" smtClean="0"/>
              <a:t>momentu...</a:t>
            </a:r>
            <a:r>
              <a:rPr lang="hr-HR" dirty="0" smtClean="0"/>
              <a:t>.</a:t>
            </a:r>
            <a:br>
              <a:rPr lang="hr-HR" dirty="0" smtClean="0"/>
            </a:br>
            <a:endParaRPr lang="hr-HR" dirty="0" smtClean="0"/>
          </a:p>
        </p:txBody>
      </p:sp>
      <p:pic>
        <p:nvPicPr>
          <p:cNvPr id="1026" name="Picture 2" descr="G:\Novaki - medulin projekt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940" y="2137558"/>
            <a:ext cx="3171084" cy="3621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 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31136" y="2638044"/>
            <a:ext cx="4727804" cy="3101983"/>
          </a:xfrm>
        </p:spPr>
        <p:txBody>
          <a:bodyPr/>
          <a:lstStyle/>
          <a:p>
            <a:r>
              <a:rPr lang="hr-HR" dirty="0" smtClean="0"/>
              <a:t>Usmjeravati djecu na očuvanje kulturne baštine</a:t>
            </a:r>
          </a:p>
          <a:p>
            <a:r>
              <a:rPr lang="hr-HR" dirty="0" smtClean="0"/>
              <a:t>Poticati i razvijati kulturološku osviještenost o zavičaju i zavičajnom identitetu</a:t>
            </a:r>
          </a:p>
          <a:p>
            <a:r>
              <a:rPr lang="hr-HR" dirty="0" smtClean="0"/>
              <a:t>Poticati osjetljivosti i interes za aktivnim istraživanjem starina vlastitog naroda</a:t>
            </a:r>
          </a:p>
          <a:p>
            <a:r>
              <a:rPr lang="hr-HR" dirty="0" smtClean="0"/>
              <a:t>Promicati ljudska prava, humane vrijednosti i mir za budući kvalitetni život u multikulturnom društvu</a:t>
            </a:r>
          </a:p>
        </p:txBody>
      </p:sp>
      <p:pic>
        <p:nvPicPr>
          <p:cNvPr id="2051" name="Picture 3" descr="G:\Novaki - medulin projekt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6516" y="1080655"/>
            <a:ext cx="4022765" cy="5363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zadaće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31136" y="2638044"/>
            <a:ext cx="6129093" cy="3101983"/>
          </a:xfrm>
        </p:spPr>
        <p:txBody>
          <a:bodyPr/>
          <a:lstStyle/>
          <a:p>
            <a:r>
              <a:rPr lang="hr-HR" dirty="0" smtClean="0"/>
              <a:t>Poticati razvoj fine motorike i složenih senzornih vještina i preciznosti</a:t>
            </a:r>
          </a:p>
          <a:p>
            <a:r>
              <a:rPr lang="hr-HR" dirty="0" smtClean="0"/>
              <a:t>Poticati dijete na razmišljanje o vremenu koje je bilo prije njega</a:t>
            </a:r>
          </a:p>
          <a:p>
            <a:r>
              <a:rPr lang="hr-HR" dirty="0" smtClean="0"/>
              <a:t>Poticati odgovornost prema baštini, poticati razvoj taktilne percepcije (spoznajni razvoj)</a:t>
            </a:r>
          </a:p>
          <a:p>
            <a:r>
              <a:rPr lang="hr-HR" dirty="0" smtClean="0"/>
              <a:t>Omogućiti djetetu da se kreativno izražava</a:t>
            </a:r>
            <a:endParaRPr lang="hr-HR" dirty="0"/>
          </a:p>
        </p:txBody>
      </p:sp>
      <p:pic>
        <p:nvPicPr>
          <p:cNvPr id="3074" name="Picture 2" descr="G:\Novaki - medulin projekt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8636" y="1425038"/>
            <a:ext cx="3050845" cy="4067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Tehnik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90057" y="254929"/>
            <a:ext cx="8051470" cy="6038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B3153C7-CEEF-47BD-BE98-5FEE2347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918" y="0"/>
            <a:ext cx="7410082" cy="619932"/>
          </a:xfr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hr-H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ciljevi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20EA5B0-AF74-483B-A76C-684AEE59B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687" y="1208868"/>
            <a:ext cx="7729728" cy="38630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Poticanje dječje radoznalosti i slobode izražavanja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Usvajanje novih znanja i vještina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Doživljaj uspjeha u aktivnosti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Razvoj fine motorike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Njegovanje tradicije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Stimuliranje dječjih osjetila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solidFill>
                  <a:srgbClr val="0070C0"/>
                </a:solidFill>
                <a:latin typeface="Cambria" panose="02040503050406030204" pitchFamily="18" charset="0"/>
              </a:rPr>
              <a:t> Poticanje dječje radoznalosti</a:t>
            </a:r>
          </a:p>
          <a:p>
            <a:pPr lvl="8"/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F5DBEE2A-543B-478B-8BDD-B9A303C964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7" t="10953" r="5456" b="8060"/>
          <a:stretch/>
        </p:blipFill>
        <p:spPr>
          <a:xfrm rot="391818">
            <a:off x="9298984" y="4025923"/>
            <a:ext cx="2634711" cy="2607352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xmlns="" val="8571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PROCES IZRADE TORBICA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31136" y="2638044"/>
            <a:ext cx="6105342" cy="3101983"/>
          </a:xfrm>
        </p:spPr>
        <p:txBody>
          <a:bodyPr/>
          <a:lstStyle/>
          <a:p>
            <a:r>
              <a:rPr lang="hr-HR" dirty="0" smtClean="0"/>
              <a:t>Tehnikom tkanja na kartonu izradili smo predmete koji imaju uporabnu i unikatno-suvenirsku vrijednost </a:t>
            </a:r>
          </a:p>
          <a:p>
            <a:r>
              <a:rPr lang="hr-HR" dirty="0" smtClean="0"/>
              <a:t>Torbice – </a:t>
            </a:r>
            <a:r>
              <a:rPr lang="hr-HR" dirty="0" err="1" smtClean="0"/>
              <a:t>boršice</a:t>
            </a:r>
            <a:r>
              <a:rPr lang="hr-HR" dirty="0" smtClean="0"/>
              <a:t> koje su spoj nekadašnjeg i današnjeg vremena u prikazu tehnike i umijeća tkanja</a:t>
            </a:r>
          </a:p>
          <a:p>
            <a:r>
              <a:rPr lang="hr-HR" dirty="0" smtClean="0"/>
              <a:t>U procesu rada djeca su se upoznala s elementima tradicijske baštine Istre koje su uspješno primijenili u suvremenom izražavanju</a:t>
            </a:r>
            <a:endParaRPr lang="hr-HR" dirty="0"/>
          </a:p>
        </p:txBody>
      </p:sp>
      <p:pic>
        <p:nvPicPr>
          <p:cNvPr id="4098" name="Picture 2" descr="G:\Novaki - medulin projekt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4613" y="1341913"/>
            <a:ext cx="3119252" cy="4159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Izrada torbice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31136" y="2208810"/>
            <a:ext cx="7729728" cy="39188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dirty="0" smtClean="0"/>
              <a:t>Priprema kartonskog podloška veličine torbice</a:t>
            </a:r>
          </a:p>
          <a:p>
            <a:r>
              <a:rPr lang="hr-HR" dirty="0" smtClean="0"/>
              <a:t>na dvije rubne širine nacrtati oznake 1x1cm</a:t>
            </a:r>
          </a:p>
          <a:p>
            <a:r>
              <a:rPr lang="hr-HR" dirty="0" smtClean="0"/>
              <a:t>na označena mjesta napraviti ureze na obe strane</a:t>
            </a:r>
          </a:p>
          <a:p>
            <a:r>
              <a:rPr lang="hr-HR" dirty="0" smtClean="0"/>
              <a:t>razvući vunu tako da je na licu i naličju kartona isti raspored niti</a:t>
            </a:r>
          </a:p>
          <a:p>
            <a:pPr>
              <a:buNone/>
            </a:pPr>
            <a:r>
              <a:rPr lang="hr-HR" dirty="0" smtClean="0"/>
              <a:t>2.tkanje</a:t>
            </a:r>
          </a:p>
          <a:p>
            <a:r>
              <a:rPr lang="hr-HR" dirty="0" smtClean="0"/>
              <a:t>pri dnu jedne rubne  širine gdje su samo okomite niti učvrstiti vunu namotanu u manje klupko</a:t>
            </a:r>
          </a:p>
          <a:p>
            <a:r>
              <a:rPr lang="hr-HR" dirty="0" smtClean="0"/>
              <a:t>naizmjenično provlačiti klupko okrećući kartonski predložak</a:t>
            </a:r>
          </a:p>
          <a:p>
            <a:r>
              <a:rPr lang="hr-HR" dirty="0" smtClean="0"/>
              <a:t>tako neprestano ponavljati postupak dok se kartonski podložak ne ispuni tkanim nitima dodajući manje klupko vune u jednoj ili više boja po želji</a:t>
            </a:r>
          </a:p>
          <a:p>
            <a:r>
              <a:rPr lang="hr-HR" dirty="0" smtClean="0"/>
              <a:t>po završetku tkanja kartonsku podlošku izvući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25684" y="252351"/>
            <a:ext cx="8039593" cy="602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Zašto je važno uključiti roditelje?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31135" y="2386940"/>
            <a:ext cx="5024687" cy="3954483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Roditelji su prvi i najvažniji odgajatelji svoje djece i nose najveću odgovornost za njihov razvoj i napredak</a:t>
            </a:r>
          </a:p>
          <a:p>
            <a:r>
              <a:rPr lang="hr-HR" dirty="0" smtClean="0"/>
              <a:t>Roditelji – aktivni sudionici u odgojno-obrazovnom procesu tijekom projekta </a:t>
            </a:r>
          </a:p>
          <a:p>
            <a:r>
              <a:rPr lang="hr-HR" dirty="0" smtClean="0"/>
              <a:t>Radionice s roditeljima: 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 tkanje torbica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manifestacija “Supci pod mavrcun”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/>
              <a:t>aktivno sudjelovanje nona</a:t>
            </a:r>
          </a:p>
          <a:p>
            <a:pPr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DJEČJI VRTIĆ USMJEREN NA DIJETE  VIDI RODITELJE KAO SVOJE NAVAŽNIJE PARTNERE</a:t>
            </a:r>
          </a:p>
          <a:p>
            <a:pPr>
              <a:buFont typeface="Wingdings" pitchFamily="2" charset="2"/>
              <a:buChar char="Ø"/>
            </a:pPr>
            <a:endParaRPr lang="hr-HR" dirty="0" smtClean="0"/>
          </a:p>
        </p:txBody>
      </p:sp>
      <p:pic>
        <p:nvPicPr>
          <p:cNvPr id="6146" name="Picture 2" descr="G:\Novaki - medulin projekt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1450" y="2398816"/>
            <a:ext cx="4354285" cy="3265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Različitim aktivnostima poticali smo kod djece kreativnost, empatiju, samostalnost i suradničko učenje te toleranciju i strpljivost u međusobnim odnosima kao podlogu za očuvanje novih spoznaja i očuvanja onih tradicionalnih</a:t>
            </a:r>
          </a:p>
          <a:p>
            <a:r>
              <a:rPr lang="hr-HR" dirty="0" smtClean="0"/>
              <a:t>Djeca su dobila kvalitetnu podlogu za očuvanje tradicije i tradicionalnih vrijednosti, ali i smjernice za vlastito istraživanje još neistraženih kutaka naše baštine</a:t>
            </a:r>
          </a:p>
          <a:p>
            <a:r>
              <a:rPr lang="hr-HR" dirty="0" smtClean="0"/>
              <a:t>Rad na projektu doprinosio je proširivanju znanja svih uključenih u projekt, kako djece tako odgajatelja, roditelja i lokalne zajednice koji su se zajedno nadopunjavali i prenosili djeci vrijedne spoznaje o običajima našeg kraja</a:t>
            </a:r>
          </a:p>
          <a:p>
            <a:r>
              <a:rPr lang="hr-HR" dirty="0" smtClean="0"/>
              <a:t>Saznali smo mnogo novih stvari koje je vrijedno sačuvati i njegovati kako tradicija ne bi bila samo riječ, već ozbiljno shvaćen i upoznat projekt koji nas definira i ostavlja neizbrisiv trag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31136" y="961901"/>
            <a:ext cx="7729728" cy="4346370"/>
          </a:xfrm>
        </p:spPr>
        <p:txBody>
          <a:bodyPr/>
          <a:lstStyle/>
          <a:p>
            <a:pPr>
              <a:buNone/>
            </a:pPr>
            <a:r>
              <a:rPr lang="hr-HR" smtClean="0"/>
              <a:t>   Čovjek </a:t>
            </a:r>
            <a:r>
              <a:rPr lang="hr-HR" dirty="0" smtClean="0"/>
              <a:t>i kultura povezani su posebnom sponom: čovjek stvara kulturu, a kultura čovjeku osigurava osobni rast. Kulturna baština se njeguje i prenosi kao najdragocijenije blago te je naša zadaća da je što je bolje moguće prenesemo djeci – njezinim budućim nositeljima.</a:t>
            </a:r>
            <a:endParaRPr lang="hr-HR" dirty="0"/>
          </a:p>
        </p:txBody>
      </p:sp>
      <p:pic>
        <p:nvPicPr>
          <p:cNvPr id="5122" name="Picture 2" descr="G:\Novaki - medulin projekt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8400" y="2701141"/>
            <a:ext cx="4632118" cy="6176157"/>
          </a:xfrm>
          <a:prstGeom prst="rect">
            <a:avLst/>
          </a:prstGeom>
          <a:noFill/>
        </p:spPr>
      </p:pic>
      <p:pic>
        <p:nvPicPr>
          <p:cNvPr id="5124" name="Picture 4" descr="G:\Novaki - medulin projekt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914" y="2725386"/>
            <a:ext cx="4389910" cy="3292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29A4F29-3099-4E04-B9CD-883213929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2549" y="1870012"/>
            <a:ext cx="7836976" cy="81119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Hvala na pažnji!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942C4634-7A19-402E-B191-7610432F6E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E721C085-7E13-4A80-B1EC-832CD2D2E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505456"/>
            <a:ext cx="6360825" cy="34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1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1">
            <a:extLst>
              <a:ext uri="{FF2B5EF4-FFF2-40B4-BE49-F238E27FC236}">
                <a16:creationId xmlns="" xmlns:a16="http://schemas.microsoft.com/office/drawing/2014/main" id="{A7733D47-CB57-4F43-91D9-72068CAA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044" y="0"/>
            <a:ext cx="8022956" cy="619932"/>
          </a:xfr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hr-H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Naš gost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23AC6691-255C-4442-9CF3-7DD96F4F6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658" y="1115877"/>
            <a:ext cx="7729728" cy="2044224"/>
          </a:xfrm>
        </p:spPr>
        <p:txBody>
          <a:bodyPr/>
          <a:lstStyle/>
          <a:p>
            <a:pPr marL="0" indent="0">
              <a:buNone/>
            </a:pPr>
            <a:r>
              <a:rPr lang="hr-HR" sz="2300" dirty="0">
                <a:solidFill>
                  <a:srgbClr val="0070C0"/>
                </a:solidFill>
                <a:latin typeface="Cambria" panose="02040503050406030204" pitchFamily="18" charset="0"/>
              </a:rPr>
              <a:t>DARIO BRAJKOVIĆ: član Društva likovnih stvaratelja Pazin</a:t>
            </a:r>
          </a:p>
          <a:p>
            <a:pPr marL="0" indent="0">
              <a:buNone/>
            </a:pPr>
            <a:endParaRPr lang="hr-HR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2D6E3CD0-3C98-4884-9B1C-D5DCCB431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9727" y="1878989"/>
            <a:ext cx="6928362" cy="418490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80331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2DDEE5B-EC8C-42C1-81D8-F72E401E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06" y="0"/>
            <a:ext cx="8756094" cy="54244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hr-H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Tijek aktivnosti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A54AA5F-71D5-42FE-AD98-CED018C26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5905" y="526942"/>
            <a:ext cx="4600679" cy="3106807"/>
          </a:xfrm>
          <a:prstGeom prst="rect">
            <a:avLst/>
          </a:prstGeom>
          <a:effectLst>
            <a:innerShdw blurRad="1028700" dist="50800" dir="16200000">
              <a:schemeClr val="accent2">
                <a:alpha val="50000"/>
              </a:schemeClr>
            </a:innerShdw>
            <a:reflection blurRad="6350" stA="50000" endA="300" endPos="55500" dist="101600" dir="5400000" sy="-100000" algn="bl" rotWithShape="0"/>
            <a:softEdge rad="76200"/>
          </a:effectLst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F2E44F2C-3DE7-4041-9B6E-DF268ABAA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6585" y="559993"/>
            <a:ext cx="4155415" cy="3042931"/>
          </a:xfrm>
          <a:prstGeom prst="rect">
            <a:avLst/>
          </a:prstGeom>
          <a:effectLst>
            <a:innerShdw blurRad="63500" dist="50800" dir="16200000">
              <a:schemeClr val="accent2">
                <a:alpha val="50000"/>
              </a:schemeClr>
            </a:innerShdw>
            <a:softEdge rad="76200"/>
          </a:effectLst>
        </p:spPr>
      </p:pic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4B899525-A236-400E-8608-C1752A302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5906" y="3627112"/>
            <a:ext cx="4600679" cy="3067119"/>
          </a:xfrm>
          <a:prstGeom prst="rect">
            <a:avLst/>
          </a:prstGeom>
          <a:effectLst>
            <a:innerShdw blurRad="63500" dist="50800" dir="16200000">
              <a:schemeClr val="accent2">
                <a:alpha val="50000"/>
              </a:schemeClr>
            </a:innerShdw>
            <a:softEdge rad="76200"/>
          </a:effectLst>
        </p:spPr>
      </p:pic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D6BB5BCE-1C81-4E11-822F-CD93985D6B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392"/>
          <a:stretch/>
        </p:blipFill>
        <p:spPr>
          <a:xfrm>
            <a:off x="8036584" y="3602682"/>
            <a:ext cx="4155415" cy="3091549"/>
          </a:xfrm>
          <a:prstGeom prst="rect">
            <a:avLst/>
          </a:prstGeom>
          <a:effectLst>
            <a:innerShdw blurRad="63500" dist="50800" dir="16200000">
              <a:schemeClr val="accent2">
                <a:alpha val="50000"/>
              </a:schemeClr>
            </a:innerShdw>
            <a:softEdge rad="76200"/>
          </a:effectLst>
        </p:spPr>
      </p:pic>
      <p:sp>
        <p:nvSpPr>
          <p:cNvPr id="16" name="TekstniOkvir 15">
            <a:extLst>
              <a:ext uri="{FF2B5EF4-FFF2-40B4-BE49-F238E27FC236}">
                <a16:creationId xmlns="" xmlns:a16="http://schemas.microsoft.com/office/drawing/2014/main" id="{34056681-E44C-470E-B6B6-3E846A125FAC}"/>
              </a:ext>
            </a:extLst>
          </p:cNvPr>
          <p:cNvSpPr txBox="1"/>
          <p:nvPr/>
        </p:nvSpPr>
        <p:spPr>
          <a:xfrm>
            <a:off x="4201912" y="542441"/>
            <a:ext cx="30686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1. Promatranje vune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="" xmlns:a16="http://schemas.microsoft.com/office/drawing/2014/main" id="{83078FA0-E359-4CCF-80F3-C35AF2687DB8}"/>
              </a:ext>
            </a:extLst>
          </p:cNvPr>
          <p:cNvSpPr txBox="1"/>
          <p:nvPr/>
        </p:nvSpPr>
        <p:spPr>
          <a:xfrm>
            <a:off x="8579958" y="557256"/>
            <a:ext cx="30686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2. Upoznavanje vune                    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="" xmlns:a16="http://schemas.microsoft.com/office/drawing/2014/main" id="{62820780-F4CE-4371-BFBE-9E7E88BFA374}"/>
              </a:ext>
            </a:extLst>
          </p:cNvPr>
          <p:cNvSpPr txBox="1"/>
          <p:nvPr/>
        </p:nvSpPr>
        <p:spPr>
          <a:xfrm>
            <a:off x="4201912" y="3657936"/>
            <a:ext cx="30686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3. Istraživanje vune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="" xmlns:a16="http://schemas.microsoft.com/office/drawing/2014/main" id="{1D714633-8DDA-47EB-8DEA-8B8CE439FA75}"/>
              </a:ext>
            </a:extLst>
          </p:cNvPr>
          <p:cNvSpPr txBox="1"/>
          <p:nvPr/>
        </p:nvSpPr>
        <p:spPr>
          <a:xfrm>
            <a:off x="8152109" y="3657936"/>
            <a:ext cx="4039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4. Eksperimentiranje s vunom</a:t>
            </a:r>
          </a:p>
        </p:txBody>
      </p:sp>
    </p:spTree>
    <p:extLst>
      <p:ext uri="{BB962C8B-B14F-4D97-AF65-F5344CB8AC3E}">
        <p14:creationId xmlns:p14="http://schemas.microsoft.com/office/powerpoint/2010/main" xmlns="" val="20495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9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72BEE6D-2B99-42A1-A946-C8BAEB02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563" y="0"/>
            <a:ext cx="8193437" cy="588936"/>
          </a:xfr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hr-HR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pletenje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1FAE1F0-4B64-4B7E-9DFE-06EA81520A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17663">
            <a:off x="508499" y="1844189"/>
            <a:ext cx="2898398" cy="4760018"/>
          </a:xfrm>
          <a:prstGeom prst="rect">
            <a:avLst/>
          </a:prstGeom>
          <a:effectLst>
            <a:outerShdw blurRad="723900" dist="38100" dir="21540000" algn="bl" rotWithShape="0">
              <a:schemeClr val="accent6">
                <a:alpha val="40000"/>
              </a:schemeClr>
            </a:outerShdw>
            <a:reflection blurRad="6350" stA="52000" endA="300" endPos="10000" dir="5400000" sy="-100000" algn="bl" rotWithShape="0"/>
            <a:softEdge rad="88900"/>
          </a:effectLst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CC9B901C-8815-4BE9-91FF-C1F59D1E07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87797">
            <a:off x="8886979" y="1957602"/>
            <a:ext cx="2684597" cy="4538509"/>
          </a:xfrm>
          <a:prstGeom prst="rect">
            <a:avLst/>
          </a:prstGeom>
          <a:effectLst>
            <a:outerShdw blurRad="723900" dist="38100" dir="21540000" algn="bl" rotWithShape="0">
              <a:schemeClr val="accent6">
                <a:alpha val="40000"/>
              </a:schemeClr>
            </a:outerShdw>
            <a:reflection blurRad="6350" stA="52000" endA="300" endPos="10000" dir="5400000" sy="-100000" algn="bl" rotWithShape="0"/>
            <a:softEdge rad="88900"/>
          </a:effectLst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85ACF922-616B-4E5A-A3BA-1FA645F30F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9378">
            <a:off x="3169228" y="1783974"/>
            <a:ext cx="3159919" cy="4739880"/>
          </a:xfrm>
          <a:prstGeom prst="rect">
            <a:avLst/>
          </a:prstGeom>
          <a:effectLst>
            <a:outerShdw blurRad="723900" dist="38100" dir="21540000" algn="bl" rotWithShape="0">
              <a:schemeClr val="accent6">
                <a:alpha val="40000"/>
              </a:schemeClr>
            </a:outerShdw>
            <a:reflection blurRad="6350" stA="52000" endA="300" endPos="10000" dir="5400000" sy="-100000" algn="bl" rotWithShape="0"/>
            <a:softEdge rad="88900"/>
          </a:effectLst>
        </p:spPr>
      </p:pic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D4BFCFAC-4EE4-4E3F-A440-91236D8A5919}"/>
              </a:ext>
            </a:extLst>
          </p:cNvPr>
          <p:cNvSpPr txBox="1"/>
          <p:nvPr/>
        </p:nvSpPr>
        <p:spPr>
          <a:xfrm>
            <a:off x="4138047" y="600524"/>
            <a:ext cx="707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</a:rPr>
              <a:t> - Djeca su se okušala u pletenju s pravim iglama</a:t>
            </a:r>
          </a:p>
          <a:p>
            <a:pPr algn="ctr"/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</a:rPr>
              <a:t> - Svako je dijete bilo sudionik procesa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28C91DB6-A1D2-4AD5-93FD-92CFB52FF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51" r="29109"/>
          <a:stretch/>
        </p:blipFill>
        <p:spPr>
          <a:xfrm rot="21418229">
            <a:off x="5900212" y="1799093"/>
            <a:ext cx="3202313" cy="4903195"/>
          </a:xfrm>
          <a:prstGeom prst="rect">
            <a:avLst/>
          </a:prstGeom>
          <a:effectLst>
            <a:outerShdw blurRad="723900" dist="38100" dir="21540000" algn="bl" rotWithShape="0">
              <a:schemeClr val="accent6">
                <a:alpha val="40000"/>
              </a:schemeClr>
            </a:outerShdw>
            <a:reflection blurRad="6350" stA="52000" endA="300" endPos="10000" dir="5400000" sy="-100000" algn="bl" rotWithShape="0"/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xmlns="" val="33428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72BEE6D-2B99-42A1-A946-C8BAEB02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078" y="0"/>
            <a:ext cx="8332922" cy="588936"/>
          </a:xfr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4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hr-HR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pletenje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D4BFCFAC-4EE4-4E3F-A440-91236D8A5919}"/>
              </a:ext>
            </a:extLst>
          </p:cNvPr>
          <p:cNvSpPr txBox="1"/>
          <p:nvPr/>
        </p:nvSpPr>
        <p:spPr>
          <a:xfrm>
            <a:off x="3859078" y="600524"/>
            <a:ext cx="8332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</a:rPr>
              <a:t>To je kod djece pobudilo interes i volju za aktivnim sudjelovanjem u pletenju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9496BD8B-C37B-423B-A4CD-C29E1BF861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1066" y="1514377"/>
            <a:ext cx="9455716" cy="474309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xmlns="" val="22133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7E06607-487E-4D24-99B1-C857C0B04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272" y="8487"/>
            <a:ext cx="7729728" cy="92508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Pitanja koja su djeca postavljala</a:t>
            </a:r>
            <a:br>
              <a:rPr lang="hr-H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hr-H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…. I odgovori </a:t>
            </a:r>
            <a:r>
              <a:rPr lang="hr-HR" sz="2000" dirty="0">
                <a:solidFill>
                  <a:srgbClr val="0070C0"/>
                </a:solidFill>
                <a:latin typeface="Cambria" panose="02040503050406030204" pitchFamily="18" charset="0"/>
              </a:rPr>
              <a:t>(uz malu pomoć našeg gosta </a:t>
            </a:r>
            <a:r>
              <a:rPr lang="hr-HR" sz="2000" dirty="0">
                <a:solidFill>
                  <a:srgbClr val="0070C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)</a:t>
            </a:r>
            <a:endParaRPr lang="hr-HR" sz="2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0676EB2-57CC-46A6-9CA2-A6EC0B5FC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Oblak 3">
            <a:extLst>
              <a:ext uri="{FF2B5EF4-FFF2-40B4-BE49-F238E27FC236}">
                <a16:creationId xmlns="" xmlns:a16="http://schemas.microsoft.com/office/drawing/2014/main" id="{4DE97BDE-79B8-4552-826D-350A3CCCC803}"/>
              </a:ext>
            </a:extLst>
          </p:cNvPr>
          <p:cNvSpPr/>
          <p:nvPr/>
        </p:nvSpPr>
        <p:spPr>
          <a:xfrm>
            <a:off x="706063" y="934689"/>
            <a:ext cx="3192651" cy="1673817"/>
          </a:xfrm>
          <a:prstGeom prst="cloud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</a:rPr>
              <a:t>Od čega nas kapa čuva?</a:t>
            </a:r>
          </a:p>
        </p:txBody>
      </p:sp>
      <p:sp>
        <p:nvSpPr>
          <p:cNvPr id="5" name="Oblak 4">
            <a:extLst>
              <a:ext uri="{FF2B5EF4-FFF2-40B4-BE49-F238E27FC236}">
                <a16:creationId xmlns="" xmlns:a16="http://schemas.microsoft.com/office/drawing/2014/main" id="{FFA9F8B2-9EA0-4D42-ACD9-159EF9A506C1}"/>
              </a:ext>
            </a:extLst>
          </p:cNvPr>
          <p:cNvSpPr/>
          <p:nvPr/>
        </p:nvSpPr>
        <p:spPr>
          <a:xfrm>
            <a:off x="8925961" y="1075945"/>
            <a:ext cx="2573338" cy="1290203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9E6C1E32-43D4-47E7-A2EB-15B8CDD274A9}"/>
              </a:ext>
            </a:extLst>
          </p:cNvPr>
          <p:cNvSpPr txBox="1"/>
          <p:nvPr/>
        </p:nvSpPr>
        <p:spPr>
          <a:xfrm>
            <a:off x="9277492" y="1318817"/>
            <a:ext cx="1992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</a:rPr>
              <a:t>Od koga se dobiva vuna?</a:t>
            </a:r>
          </a:p>
        </p:txBody>
      </p:sp>
      <p:sp>
        <p:nvSpPr>
          <p:cNvPr id="9" name="Oblak 8">
            <a:extLst>
              <a:ext uri="{FF2B5EF4-FFF2-40B4-BE49-F238E27FC236}">
                <a16:creationId xmlns="" xmlns:a16="http://schemas.microsoft.com/office/drawing/2014/main" id="{3EB6244F-F293-455B-8669-A557F5A6304E}"/>
              </a:ext>
            </a:extLst>
          </p:cNvPr>
          <p:cNvSpPr/>
          <p:nvPr/>
        </p:nvSpPr>
        <p:spPr>
          <a:xfrm>
            <a:off x="6901327" y="4205276"/>
            <a:ext cx="3471620" cy="1673818"/>
          </a:xfrm>
          <a:prstGeom prst="cloud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370959B7-3A95-4556-B957-3FDABD258328}"/>
              </a:ext>
            </a:extLst>
          </p:cNvPr>
          <p:cNvSpPr txBox="1"/>
          <p:nvPr/>
        </p:nvSpPr>
        <p:spPr>
          <a:xfrm>
            <a:off x="7290138" y="4589857"/>
            <a:ext cx="243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  <a:latin typeface="Cambria" panose="02040503050406030204" pitchFamily="18" charset="0"/>
              </a:rPr>
              <a:t>Što sve možemo isplesti od vune?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="" xmlns:a16="http://schemas.microsoft.com/office/drawing/2014/main" id="{36C0E382-3B20-480F-AEFE-D15B584B422B}"/>
              </a:ext>
            </a:extLst>
          </p:cNvPr>
          <p:cNvSpPr txBox="1"/>
          <p:nvPr/>
        </p:nvSpPr>
        <p:spPr>
          <a:xfrm>
            <a:off x="4806435" y="995652"/>
            <a:ext cx="230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Da nam ne bude zima na glavu (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</a:rPr>
              <a:t>Leon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="" xmlns:a16="http://schemas.microsoft.com/office/drawing/2014/main" id="{5BD789DF-FB24-4291-BE8F-B69D5217D1A6}"/>
              </a:ext>
            </a:extLst>
          </p:cNvPr>
          <p:cNvSpPr txBox="1"/>
          <p:nvPr/>
        </p:nvSpPr>
        <p:spPr>
          <a:xfrm>
            <a:off x="4670983" y="1641983"/>
            <a:ext cx="211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Od sunca (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</a:rPr>
              <a:t>Kim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="" xmlns:a16="http://schemas.microsoft.com/office/drawing/2014/main" id="{46BF9C03-F9BD-49CE-BC66-08BE73DA1966}"/>
              </a:ext>
            </a:extLst>
          </p:cNvPr>
          <p:cNvSpPr txBox="1"/>
          <p:nvPr/>
        </p:nvSpPr>
        <p:spPr>
          <a:xfrm>
            <a:off x="4806435" y="2011315"/>
            <a:ext cx="211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Da se ne prehladimo (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Josip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="" xmlns:a16="http://schemas.microsoft.com/office/drawing/2014/main" id="{F514C70D-00C5-4C61-874D-78B2527F8839}"/>
              </a:ext>
            </a:extLst>
          </p:cNvPr>
          <p:cNvSpPr txBox="1"/>
          <p:nvPr/>
        </p:nvSpPr>
        <p:spPr>
          <a:xfrm>
            <a:off x="4036377" y="2638044"/>
            <a:ext cx="1970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</a:rPr>
              <a:t>Da nam ne pada snijeg i kiša na glavu 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</a:rPr>
              <a:t>(Ana)</a:t>
            </a:r>
          </a:p>
        </p:txBody>
      </p:sp>
      <p:sp>
        <p:nvSpPr>
          <p:cNvPr id="39" name="TekstniOkvir 38">
            <a:extLst>
              <a:ext uri="{FF2B5EF4-FFF2-40B4-BE49-F238E27FC236}">
                <a16:creationId xmlns="" xmlns:a16="http://schemas.microsoft.com/office/drawing/2014/main" id="{6575FBD6-6CEB-416C-ACC9-BA53945760A5}"/>
              </a:ext>
            </a:extLst>
          </p:cNvPr>
          <p:cNvSpPr txBox="1"/>
          <p:nvPr/>
        </p:nvSpPr>
        <p:spPr>
          <a:xfrm>
            <a:off x="3574473" y="3726438"/>
            <a:ext cx="163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Da nas čuva od vjetra 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(David)</a:t>
            </a:r>
          </a:p>
        </p:txBody>
      </p:sp>
      <p:cxnSp>
        <p:nvCxnSpPr>
          <p:cNvPr id="43" name="Ravni poveznik sa strelicom 42">
            <a:extLst>
              <a:ext uri="{FF2B5EF4-FFF2-40B4-BE49-F238E27FC236}">
                <a16:creationId xmlns="" xmlns:a16="http://schemas.microsoft.com/office/drawing/2014/main" id="{AA5A4E60-8E8A-4B96-BBFD-34662B1E606B}"/>
              </a:ext>
            </a:extLst>
          </p:cNvPr>
          <p:cNvCxnSpPr>
            <a:cxnSpLocks/>
          </p:cNvCxnSpPr>
          <p:nvPr/>
        </p:nvCxnSpPr>
        <p:spPr>
          <a:xfrm flipH="1">
            <a:off x="8102566" y="1641983"/>
            <a:ext cx="1069143" cy="180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vni poveznik sa strelicom 43">
            <a:extLst>
              <a:ext uri="{FF2B5EF4-FFF2-40B4-BE49-F238E27FC236}">
                <a16:creationId xmlns="" xmlns:a16="http://schemas.microsoft.com/office/drawing/2014/main" id="{EAF8F3B6-5A6B-44AB-966A-7F11A9C93B5B}"/>
              </a:ext>
            </a:extLst>
          </p:cNvPr>
          <p:cNvCxnSpPr>
            <a:cxnSpLocks/>
          </p:cNvCxnSpPr>
          <p:nvPr/>
        </p:nvCxnSpPr>
        <p:spPr>
          <a:xfrm flipH="1">
            <a:off x="10296012" y="2045592"/>
            <a:ext cx="94712" cy="1383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ni poveznik sa strelicom 45">
            <a:extLst>
              <a:ext uri="{FF2B5EF4-FFF2-40B4-BE49-F238E27FC236}">
                <a16:creationId xmlns="" xmlns:a16="http://schemas.microsoft.com/office/drawing/2014/main" id="{63669F23-6FFD-4E99-BB04-BB6C0340CF30}"/>
              </a:ext>
            </a:extLst>
          </p:cNvPr>
          <p:cNvCxnSpPr>
            <a:cxnSpLocks/>
          </p:cNvCxnSpPr>
          <p:nvPr/>
        </p:nvCxnSpPr>
        <p:spPr>
          <a:xfrm flipH="1">
            <a:off x="7869178" y="1794383"/>
            <a:ext cx="1454931" cy="1210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vni poveznik sa strelicom 49">
            <a:extLst>
              <a:ext uri="{FF2B5EF4-FFF2-40B4-BE49-F238E27FC236}">
                <a16:creationId xmlns="" xmlns:a16="http://schemas.microsoft.com/office/drawing/2014/main" id="{7EF17858-29B2-4887-AFE8-C9FD8BA11395}"/>
              </a:ext>
            </a:extLst>
          </p:cNvPr>
          <p:cNvCxnSpPr>
            <a:cxnSpLocks/>
          </p:cNvCxnSpPr>
          <p:nvPr/>
        </p:nvCxnSpPr>
        <p:spPr>
          <a:xfrm flipH="1">
            <a:off x="9245792" y="1978446"/>
            <a:ext cx="434174" cy="839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ni poveznik sa strelicom 50">
            <a:extLst>
              <a:ext uri="{FF2B5EF4-FFF2-40B4-BE49-F238E27FC236}">
                <a16:creationId xmlns="" xmlns:a16="http://schemas.microsoft.com/office/drawing/2014/main" id="{5B4B0127-06B4-4282-8888-D7476A9D6131}"/>
              </a:ext>
            </a:extLst>
          </p:cNvPr>
          <p:cNvCxnSpPr>
            <a:cxnSpLocks/>
          </p:cNvCxnSpPr>
          <p:nvPr/>
        </p:nvCxnSpPr>
        <p:spPr>
          <a:xfrm>
            <a:off x="11021595" y="1937225"/>
            <a:ext cx="248565" cy="833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niOkvir 52">
            <a:extLst>
              <a:ext uri="{FF2B5EF4-FFF2-40B4-BE49-F238E27FC236}">
                <a16:creationId xmlns="" xmlns:a16="http://schemas.microsoft.com/office/drawing/2014/main" id="{54E58252-BF3C-4ECF-8B32-93FA1534CD20}"/>
              </a:ext>
            </a:extLst>
          </p:cNvPr>
          <p:cNvSpPr txBox="1"/>
          <p:nvPr/>
        </p:nvSpPr>
        <p:spPr>
          <a:xfrm>
            <a:off x="10560824" y="2768222"/>
            <a:ext cx="160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Od ovce (Ana)</a:t>
            </a:r>
          </a:p>
        </p:txBody>
      </p:sp>
      <p:sp>
        <p:nvSpPr>
          <p:cNvPr id="55" name="TekstniOkvir 54">
            <a:extLst>
              <a:ext uri="{FF2B5EF4-FFF2-40B4-BE49-F238E27FC236}">
                <a16:creationId xmlns="" xmlns:a16="http://schemas.microsoft.com/office/drawing/2014/main" id="{B7AA5E88-EA06-41FC-B718-48EB5D0BD7E3}"/>
              </a:ext>
            </a:extLst>
          </p:cNvPr>
          <p:cNvSpPr txBox="1"/>
          <p:nvPr/>
        </p:nvSpPr>
        <p:spPr>
          <a:xfrm>
            <a:off x="9543752" y="3429000"/>
            <a:ext cx="172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Od koze (Josip)</a:t>
            </a:r>
          </a:p>
        </p:txBody>
      </p:sp>
      <p:sp>
        <p:nvSpPr>
          <p:cNvPr id="58" name="TekstniOkvir 57">
            <a:extLst>
              <a:ext uri="{FF2B5EF4-FFF2-40B4-BE49-F238E27FC236}">
                <a16:creationId xmlns="" xmlns:a16="http://schemas.microsoft.com/office/drawing/2014/main" id="{43DC4517-EDA3-454B-85C9-24804A280D26}"/>
              </a:ext>
            </a:extLst>
          </p:cNvPr>
          <p:cNvSpPr txBox="1"/>
          <p:nvPr/>
        </p:nvSpPr>
        <p:spPr>
          <a:xfrm>
            <a:off x="8790509" y="2693606"/>
            <a:ext cx="133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Od zeca – kunića (Leon)</a:t>
            </a:r>
          </a:p>
        </p:txBody>
      </p:sp>
      <p:sp>
        <p:nvSpPr>
          <p:cNvPr id="60" name="TekstniOkvir 59">
            <a:extLst>
              <a:ext uri="{FF2B5EF4-FFF2-40B4-BE49-F238E27FC236}">
                <a16:creationId xmlns="" xmlns:a16="http://schemas.microsoft.com/office/drawing/2014/main" id="{2CCB7610-E075-48F2-AFB2-B9EC81F2C0A2}"/>
              </a:ext>
            </a:extLst>
          </p:cNvPr>
          <p:cNvSpPr txBox="1"/>
          <p:nvPr/>
        </p:nvSpPr>
        <p:spPr>
          <a:xfrm>
            <a:off x="7067206" y="1614059"/>
            <a:ext cx="133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Od deve (Antonio)</a:t>
            </a:r>
          </a:p>
        </p:txBody>
      </p:sp>
      <p:sp>
        <p:nvSpPr>
          <p:cNvPr id="62" name="TekstniOkvir 61">
            <a:extLst>
              <a:ext uri="{FF2B5EF4-FFF2-40B4-BE49-F238E27FC236}">
                <a16:creationId xmlns="" xmlns:a16="http://schemas.microsoft.com/office/drawing/2014/main" id="{6C124106-E4CA-4119-BBD3-5AE8DE2A2740}"/>
              </a:ext>
            </a:extLst>
          </p:cNvPr>
          <p:cNvSpPr txBox="1"/>
          <p:nvPr/>
        </p:nvSpPr>
        <p:spPr>
          <a:xfrm>
            <a:off x="6912863" y="3000352"/>
            <a:ext cx="1666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Od klokana (Petar)</a:t>
            </a:r>
          </a:p>
        </p:txBody>
      </p:sp>
      <p:sp>
        <p:nvSpPr>
          <p:cNvPr id="68" name="TekstniOkvir 67">
            <a:extLst>
              <a:ext uri="{FF2B5EF4-FFF2-40B4-BE49-F238E27FC236}">
                <a16:creationId xmlns="" xmlns:a16="http://schemas.microsoft.com/office/drawing/2014/main" id="{23EF41B7-404A-4F71-9905-629940F41566}"/>
              </a:ext>
            </a:extLst>
          </p:cNvPr>
          <p:cNvSpPr txBox="1"/>
          <p:nvPr/>
        </p:nvSpPr>
        <p:spPr>
          <a:xfrm>
            <a:off x="4750124" y="4627226"/>
            <a:ext cx="164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Čarape</a:t>
            </a:r>
          </a:p>
        </p:txBody>
      </p:sp>
      <p:sp>
        <p:nvSpPr>
          <p:cNvPr id="69" name="TekstniOkvir 68">
            <a:extLst>
              <a:ext uri="{FF2B5EF4-FFF2-40B4-BE49-F238E27FC236}">
                <a16:creationId xmlns="" xmlns:a16="http://schemas.microsoft.com/office/drawing/2014/main" id="{657003FE-14A2-469E-A698-E6DD1FF6C074}"/>
              </a:ext>
            </a:extLst>
          </p:cNvPr>
          <p:cNvSpPr txBox="1"/>
          <p:nvPr/>
        </p:nvSpPr>
        <p:spPr>
          <a:xfrm>
            <a:off x="5705788" y="5584898"/>
            <a:ext cx="164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Šal</a:t>
            </a:r>
          </a:p>
        </p:txBody>
      </p:sp>
      <p:sp>
        <p:nvSpPr>
          <p:cNvPr id="72" name="TekstniOkvir 71">
            <a:extLst>
              <a:ext uri="{FF2B5EF4-FFF2-40B4-BE49-F238E27FC236}">
                <a16:creationId xmlns="" xmlns:a16="http://schemas.microsoft.com/office/drawing/2014/main" id="{28096610-4297-478B-B9FA-97D17F1CE15A}"/>
              </a:ext>
            </a:extLst>
          </p:cNvPr>
          <p:cNvSpPr txBox="1"/>
          <p:nvPr/>
        </p:nvSpPr>
        <p:spPr>
          <a:xfrm>
            <a:off x="6688702" y="6299358"/>
            <a:ext cx="253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Rukavice</a:t>
            </a:r>
          </a:p>
        </p:txBody>
      </p:sp>
      <p:sp>
        <p:nvSpPr>
          <p:cNvPr id="79" name="TekstniOkvir 78">
            <a:extLst>
              <a:ext uri="{FF2B5EF4-FFF2-40B4-BE49-F238E27FC236}">
                <a16:creationId xmlns="" xmlns:a16="http://schemas.microsoft.com/office/drawing/2014/main" id="{007FEE25-A579-4CBB-9760-AF7E7CAF2038}"/>
              </a:ext>
            </a:extLst>
          </p:cNvPr>
          <p:cNvSpPr txBox="1"/>
          <p:nvPr/>
        </p:nvSpPr>
        <p:spPr>
          <a:xfrm>
            <a:off x="10996086" y="5103362"/>
            <a:ext cx="130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Prsluk</a:t>
            </a:r>
          </a:p>
        </p:txBody>
      </p:sp>
      <p:sp>
        <p:nvSpPr>
          <p:cNvPr id="86" name="TekstniOkvir 85">
            <a:extLst>
              <a:ext uri="{FF2B5EF4-FFF2-40B4-BE49-F238E27FC236}">
                <a16:creationId xmlns="" xmlns:a16="http://schemas.microsoft.com/office/drawing/2014/main" id="{38F38BF0-C1EE-4C3B-B914-F441A382BC19}"/>
              </a:ext>
            </a:extLst>
          </p:cNvPr>
          <p:cNvSpPr txBox="1"/>
          <p:nvPr/>
        </p:nvSpPr>
        <p:spPr>
          <a:xfrm>
            <a:off x="8838347" y="6293093"/>
            <a:ext cx="253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 naravno.. Kapu!</a:t>
            </a: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="" xmlns:a16="http://schemas.microsoft.com/office/drawing/2014/main" id="{1583DCFD-BCC8-49ED-8E68-EA48DB6A37F2}"/>
              </a:ext>
            </a:extLst>
          </p:cNvPr>
          <p:cNvCxnSpPr>
            <a:cxnSpLocks/>
          </p:cNvCxnSpPr>
          <p:nvPr/>
        </p:nvCxnSpPr>
        <p:spPr>
          <a:xfrm>
            <a:off x="3421197" y="1318817"/>
            <a:ext cx="12497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="" xmlns:a16="http://schemas.microsoft.com/office/drawing/2014/main" id="{4A1D170B-DDAD-4D7A-A14D-6F163C38F088}"/>
              </a:ext>
            </a:extLst>
          </p:cNvPr>
          <p:cNvCxnSpPr>
            <a:cxnSpLocks/>
          </p:cNvCxnSpPr>
          <p:nvPr/>
        </p:nvCxnSpPr>
        <p:spPr>
          <a:xfrm>
            <a:off x="3295596" y="1587696"/>
            <a:ext cx="1219164" cy="183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="" xmlns:a16="http://schemas.microsoft.com/office/drawing/2014/main" id="{3CF1FA53-EE82-42CF-AB62-FD3769FE7A5A}"/>
              </a:ext>
            </a:extLst>
          </p:cNvPr>
          <p:cNvCxnSpPr/>
          <p:nvPr/>
        </p:nvCxnSpPr>
        <p:spPr>
          <a:xfrm>
            <a:off x="3115159" y="1937224"/>
            <a:ext cx="1634965" cy="3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="" xmlns:a16="http://schemas.microsoft.com/office/drawing/2014/main" id="{BC3663EC-B2FA-4951-A697-9D3E74F6E03A}"/>
              </a:ext>
            </a:extLst>
          </p:cNvPr>
          <p:cNvCxnSpPr/>
          <p:nvPr/>
        </p:nvCxnSpPr>
        <p:spPr>
          <a:xfrm>
            <a:off x="2944678" y="2098807"/>
            <a:ext cx="954036" cy="718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sa strelicom 27">
            <a:extLst>
              <a:ext uri="{FF2B5EF4-FFF2-40B4-BE49-F238E27FC236}">
                <a16:creationId xmlns="" xmlns:a16="http://schemas.microsoft.com/office/drawing/2014/main" id="{890BD9EB-F870-4411-9458-26C65BE4CD67}"/>
              </a:ext>
            </a:extLst>
          </p:cNvPr>
          <p:cNvCxnSpPr/>
          <p:nvPr/>
        </p:nvCxnSpPr>
        <p:spPr>
          <a:xfrm>
            <a:off x="2464231" y="2334480"/>
            <a:ext cx="1110242" cy="1312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="" xmlns:a16="http://schemas.microsoft.com/office/drawing/2014/main" id="{3CDFC47E-404B-4CCA-A188-4676B63CEE4A}"/>
              </a:ext>
            </a:extLst>
          </p:cNvPr>
          <p:cNvCxnSpPr>
            <a:cxnSpLocks/>
          </p:cNvCxnSpPr>
          <p:nvPr/>
        </p:nvCxnSpPr>
        <p:spPr>
          <a:xfrm flipH="1" flipV="1">
            <a:off x="5592031" y="4856609"/>
            <a:ext cx="1518488" cy="148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ni poveznik sa strelicom 34">
            <a:extLst>
              <a:ext uri="{FF2B5EF4-FFF2-40B4-BE49-F238E27FC236}">
                <a16:creationId xmlns="" xmlns:a16="http://schemas.microsoft.com/office/drawing/2014/main" id="{D8D076EB-F7B2-4535-A4D2-8FDB574391D7}"/>
              </a:ext>
            </a:extLst>
          </p:cNvPr>
          <p:cNvCxnSpPr>
            <a:cxnSpLocks/>
          </p:cNvCxnSpPr>
          <p:nvPr/>
        </p:nvCxnSpPr>
        <p:spPr>
          <a:xfrm flipH="1">
            <a:off x="6096000" y="5288028"/>
            <a:ext cx="1194138" cy="447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vni poveznik sa strelicom 39">
            <a:extLst>
              <a:ext uri="{FF2B5EF4-FFF2-40B4-BE49-F238E27FC236}">
                <a16:creationId xmlns="" xmlns:a16="http://schemas.microsoft.com/office/drawing/2014/main" id="{5067015E-8580-4F45-B280-485AB942C4C4}"/>
              </a:ext>
            </a:extLst>
          </p:cNvPr>
          <p:cNvCxnSpPr/>
          <p:nvPr/>
        </p:nvCxnSpPr>
        <p:spPr>
          <a:xfrm flipH="1">
            <a:off x="7290138" y="5511572"/>
            <a:ext cx="456042" cy="781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vni poveznik sa strelicom 44">
            <a:extLst>
              <a:ext uri="{FF2B5EF4-FFF2-40B4-BE49-F238E27FC236}">
                <a16:creationId xmlns="" xmlns:a16="http://schemas.microsoft.com/office/drawing/2014/main" id="{70F24C8A-BFE9-447E-A2A5-A16A3EF881AC}"/>
              </a:ext>
            </a:extLst>
          </p:cNvPr>
          <p:cNvCxnSpPr/>
          <p:nvPr/>
        </p:nvCxnSpPr>
        <p:spPr>
          <a:xfrm>
            <a:off x="9171709" y="5420854"/>
            <a:ext cx="508257" cy="872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vni poveznik sa strelicom 47">
            <a:extLst>
              <a:ext uri="{FF2B5EF4-FFF2-40B4-BE49-F238E27FC236}">
                <a16:creationId xmlns="" xmlns:a16="http://schemas.microsoft.com/office/drawing/2014/main" id="{0F92EFA1-7771-48BF-B8D2-0DADFDF1FDF6}"/>
              </a:ext>
            </a:extLst>
          </p:cNvPr>
          <p:cNvCxnSpPr>
            <a:endCxn id="79" idx="1"/>
          </p:cNvCxnSpPr>
          <p:nvPr/>
        </p:nvCxnSpPr>
        <p:spPr>
          <a:xfrm>
            <a:off x="9723371" y="4856609"/>
            <a:ext cx="1272715" cy="431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487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C9473EA-2B95-43F3-A952-1F37AC69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0771" cy="131445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Likovni radovi: djeca kao modni kreatori</a:t>
            </a:r>
            <a:br>
              <a:rPr lang="hr-HR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hr-HR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Dječje ideje kreću u realizaciju</a:t>
            </a:r>
          </a:p>
        </p:txBody>
      </p:sp>
      <p:pic>
        <p:nvPicPr>
          <p:cNvPr id="5" name="Slika 5">
            <a:extLst>
              <a:ext uri="{FF2B5EF4-FFF2-40B4-BE49-F238E27FC236}">
                <a16:creationId xmlns="" xmlns:a16="http://schemas.microsoft.com/office/drawing/2014/main" id="{7505E336-E5F3-4A08-A019-1E6A4C3A3F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26238">
            <a:off x="9568034" y="1097731"/>
            <a:ext cx="2376177" cy="2815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7">
            <a:extLst>
              <a:ext uri="{FF2B5EF4-FFF2-40B4-BE49-F238E27FC236}">
                <a16:creationId xmlns="" xmlns:a16="http://schemas.microsoft.com/office/drawing/2014/main" id="{0EB4675E-AC49-4ED8-B4F0-684744B18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0" t="9887" r="20791" b="5028"/>
          <a:stretch/>
        </p:blipFill>
        <p:spPr>
          <a:xfrm rot="16505826">
            <a:off x="9033682" y="3919408"/>
            <a:ext cx="2747361" cy="2283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1">
            <a:extLst>
              <a:ext uri="{FF2B5EF4-FFF2-40B4-BE49-F238E27FC236}">
                <a16:creationId xmlns="" xmlns:a16="http://schemas.microsoft.com/office/drawing/2014/main" id="{B6BECED5-2935-4135-8D29-4BB2D4CA2A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03758">
            <a:off x="190928" y="840728"/>
            <a:ext cx="2565051" cy="316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2">
            <a:extLst>
              <a:ext uri="{FF2B5EF4-FFF2-40B4-BE49-F238E27FC236}">
                <a16:creationId xmlns="" xmlns:a16="http://schemas.microsoft.com/office/drawing/2014/main" id="{5C52A103-5798-4178-AD2A-973A2A9C064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08240">
            <a:off x="678470" y="3795257"/>
            <a:ext cx="2668902" cy="2683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lika 3">
            <a:extLst>
              <a:ext uri="{FF2B5EF4-FFF2-40B4-BE49-F238E27FC236}">
                <a16:creationId xmlns="" xmlns:a16="http://schemas.microsoft.com/office/drawing/2014/main" id="{EACC3726-9EFC-4B9C-896C-96C6C9C831D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57825">
            <a:off x="3566291" y="3867991"/>
            <a:ext cx="2468730" cy="2601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4">
            <a:extLst>
              <a:ext uri="{FF2B5EF4-FFF2-40B4-BE49-F238E27FC236}">
                <a16:creationId xmlns="" xmlns:a16="http://schemas.microsoft.com/office/drawing/2014/main" id="{DE0539DF-EA38-4C21-BD4A-D7F77635885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40753" y="1148575"/>
            <a:ext cx="1845439" cy="3072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Slika 6">
            <a:extLst>
              <a:ext uri="{FF2B5EF4-FFF2-40B4-BE49-F238E27FC236}">
                <a16:creationId xmlns="" xmlns:a16="http://schemas.microsoft.com/office/drawing/2014/main" id="{51D068E8-EE9A-4B23-AB1E-40817D5B3B6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19230">
            <a:off x="2591694" y="1245552"/>
            <a:ext cx="2401518" cy="2878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Slika 8">
            <a:extLst>
              <a:ext uri="{FF2B5EF4-FFF2-40B4-BE49-F238E27FC236}">
                <a16:creationId xmlns="" xmlns:a16="http://schemas.microsoft.com/office/drawing/2014/main" id="{D59983C2-F145-4A9B-BB41-F3AA728A07D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715927">
            <a:off x="7236266" y="1288380"/>
            <a:ext cx="2336564" cy="2894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Slika 9">
            <a:extLst>
              <a:ext uri="{FF2B5EF4-FFF2-40B4-BE49-F238E27FC236}">
                <a16:creationId xmlns="" xmlns:a16="http://schemas.microsoft.com/office/drawing/2014/main" id="{72586EEA-7982-4293-A733-EEE8048EE7B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093404">
            <a:off x="6184717" y="4071753"/>
            <a:ext cx="2737715" cy="2422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044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6749C97-E1E3-4137-9F7A-1A7C35A6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742122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Modna revija: finalni proizvod </a:t>
            </a:r>
          </a:p>
        </p:txBody>
      </p:sp>
      <p:pic>
        <p:nvPicPr>
          <p:cNvPr id="5" name="Slika 4" descr="DSCN0595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725" y="828356"/>
            <a:ext cx="8991600" cy="585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662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</TotalTime>
  <Words>913</Words>
  <Application>Microsoft Office PowerPoint</Application>
  <PresentationFormat>Prilagođeno</PresentationFormat>
  <Paragraphs>128</Paragraphs>
  <Slides>26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27" baseType="lpstr">
      <vt:lpstr>Paket</vt:lpstr>
      <vt:lpstr>Slajd 1</vt:lpstr>
      <vt:lpstr>ciljevi</vt:lpstr>
      <vt:lpstr>Naš gost</vt:lpstr>
      <vt:lpstr>Tijek aktivnosti</vt:lpstr>
      <vt:lpstr> pletenje</vt:lpstr>
      <vt:lpstr> pletenje</vt:lpstr>
      <vt:lpstr>Pitanja koja su djeca postavljala …. I odgovori (uz malu pomoć našeg gosta )</vt:lpstr>
      <vt:lpstr>Likovni radovi: djeca kao modni kreatori Dječje ideje kreću u realizaciju</vt:lpstr>
      <vt:lpstr>Modna revija: finalni proizvod </vt:lpstr>
      <vt:lpstr>Slajd 10</vt:lpstr>
      <vt:lpstr>Što smo naučili?</vt:lpstr>
      <vt:lpstr>Aktivnosti za dalje </vt:lpstr>
      <vt:lpstr>Slajd 13</vt:lpstr>
      <vt:lpstr>Kako je projekt započeo?</vt:lpstr>
      <vt:lpstr>TEMATSKO PODRUČJE</vt:lpstr>
      <vt:lpstr>MALA SPRTA BAŠTINE</vt:lpstr>
      <vt:lpstr>Cilj projekta</vt:lpstr>
      <vt:lpstr>zadaće</vt:lpstr>
      <vt:lpstr>Slajd 19</vt:lpstr>
      <vt:lpstr>PROCES IZRADE TORBICA</vt:lpstr>
      <vt:lpstr>Izrada torbice</vt:lpstr>
      <vt:lpstr>Slajd 22</vt:lpstr>
      <vt:lpstr>Zašto je važno uključiti roditelje?</vt:lpstr>
      <vt:lpstr>ZAKLJUČAK</vt:lpstr>
      <vt:lpstr>Slajd 25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pc</cp:lastModifiedBy>
  <cp:revision>81</cp:revision>
  <dcterms:created xsi:type="dcterms:W3CDTF">2018-04-04T17:26:00Z</dcterms:created>
  <dcterms:modified xsi:type="dcterms:W3CDTF">2018-05-17T10:49:48Z</dcterms:modified>
</cp:coreProperties>
</file>