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8" r:id="rId3"/>
    <p:sldId id="259" r:id="rId4"/>
    <p:sldId id="267" r:id="rId5"/>
    <p:sldId id="260" r:id="rId6"/>
    <p:sldId id="257" r:id="rId7"/>
    <p:sldId id="262" r:id="rId8"/>
    <p:sldId id="263" r:id="rId9"/>
    <p:sldId id="266" r:id="rId10"/>
    <p:sldId id="264" r:id="rId11"/>
    <p:sldId id="268" r:id="rId12"/>
    <p:sldId id="271" r:id="rId13"/>
    <p:sldId id="269" r:id="rId14"/>
    <p:sldId id="274" r:id="rId15"/>
    <p:sldId id="273" r:id="rId16"/>
    <p:sldId id="270" r:id="rId17"/>
    <p:sldId id="265" r:id="rId18"/>
    <p:sldId id="261" r:id="rId19"/>
    <p:sldId id="272" r:id="rId2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97" autoAdjust="0"/>
  </p:normalViewPr>
  <p:slideViewPr>
    <p:cSldViewPr>
      <p:cViewPr varScale="1">
        <p:scale>
          <a:sx n="69" d="100"/>
          <a:sy n="69" d="100"/>
        </p:scale>
        <p:origin x="-13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8433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683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06850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3245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18424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64500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64319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9331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666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012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921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9031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1165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4576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8030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3234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5FC10-A228-44AD-B30E-EDA0F4F05CD3}" type="datetimeFigureOut">
              <a:rPr lang="hr-HR" smtClean="0"/>
              <a:pPr/>
              <a:t>3.5.2018.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6E3701E-9BC7-4F22-9074-FC0461FC9CF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3144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1.m4a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microsoft.com/office/2007/relationships/media" Target="../media/media10.m4a"/><Relationship Id="rId12" Type="http://schemas.openxmlformats.org/officeDocument/2006/relationships/image" Target="../media/image36.jpeg"/><Relationship Id="rId2" Type="http://schemas.openxmlformats.org/officeDocument/2006/relationships/audio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32.jpeg"/><Relationship Id="rId11" Type="http://schemas.openxmlformats.org/officeDocument/2006/relationships/image" Target="../media/image35.jpeg"/><Relationship Id="rId5" Type="http://schemas.openxmlformats.org/officeDocument/2006/relationships/image" Target="../media/image31.jpeg"/><Relationship Id="rId10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microsoft.com/office/2007/relationships/media" Target="../media/media12.m4a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audio" Target="../media/media12.m4a"/><Relationship Id="rId16" Type="http://schemas.openxmlformats.org/officeDocument/2006/relationships/image" Target="../media/image70.jpeg"/><Relationship Id="rId1" Type="http://schemas.openxmlformats.org/officeDocument/2006/relationships/tags" Target="../tags/tag1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19" Type="http://schemas.openxmlformats.org/officeDocument/2006/relationships/image" Target="../media/image2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openxmlformats.org/officeDocument/2006/relationships/tags" Target="../tags/tag3.xml"/><Relationship Id="rId6" Type="http://schemas.microsoft.com/office/2007/relationships/media" Target="../media/media3.m4a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4a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jpeg"/><Relationship Id="rId2" Type="http://schemas.openxmlformats.org/officeDocument/2006/relationships/audio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microsoft.com/office/2007/relationships/media" Target="../media/media7.m4a"/><Relationship Id="rId2" Type="http://schemas.openxmlformats.org/officeDocument/2006/relationships/audio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audio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microsoft.com/office/2007/relationships/media" Target="../media/media9.m4a"/><Relationship Id="rId2" Type="http://schemas.openxmlformats.org/officeDocument/2006/relationships/audio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3032324"/>
            <a:ext cx="4772330" cy="334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zapi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7" y="0"/>
            <a:ext cx="6376084" cy="3789039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Istarski gonič</a:t>
            </a:r>
            <a:b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Boškarin</a:t>
            </a:r>
            <a:b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Istarska koza</a:t>
            </a:r>
            <a:b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604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313">
        <p:split orient="vert"/>
      </p:transition>
    </mc:Choice>
    <mc:Fallback>
      <p:transition spd="slow" advTm="63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20688"/>
            <a:ext cx="3672408" cy="275430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764704"/>
            <a:ext cx="3197093" cy="5139399"/>
          </a:xfrm>
        </p:spPr>
        <p:txBody>
          <a:bodyPr/>
          <a:lstStyle/>
          <a:p>
            <a:pPr marL="0" indent="0" algn="ctr">
              <a:buNone/>
            </a:pPr>
            <a:endParaRPr lang="hr-HR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hr-H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 pomoć kolaža i ljepila izrađujemo našeg Istarskog goniča</a:t>
            </a:r>
            <a:endParaRPr lang="hr-H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7075" y="0"/>
            <a:ext cx="181555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2971" y="2322625"/>
            <a:ext cx="1873366" cy="1572422"/>
          </a:xfrm>
          <a:prstGeom prst="rect">
            <a:avLst/>
          </a:prstGeom>
        </p:spPr>
      </p:pic>
      <p:pic>
        <p:nvPicPr>
          <p:cNvPr id="3" name="Audiozapi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4221088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6632"/>
            <a:ext cx="4570517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87203">
            <a:off x="801079" y="3617924"/>
            <a:ext cx="3573016" cy="267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4541" y="2053378"/>
            <a:ext cx="3079858" cy="2110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102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659"/>
    </mc:Choice>
    <mc:Fallback>
      <p:transition spd="slow" advTm="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Istarski boškarin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619672" y="1556792"/>
            <a:ext cx="6878056" cy="3767397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Boškarin je bijelo-sivo govedo dugih rogova koje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ivi u Istri i simbol je regije. Koristilo se u poljoprivredi za oranje polja, za tegljenje kamenja za gradnju kuća, a njegovo meso i mlijeko su farmeri koristili kao hranu. 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996952"/>
            <a:ext cx="4785210" cy="358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4400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03648" y="168768"/>
            <a:ext cx="6589200" cy="1572344"/>
          </a:xfrm>
        </p:spPr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Promatramo slike i izrađujemo boškarina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980728"/>
            <a:ext cx="2154932" cy="2873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556792"/>
            <a:ext cx="2778799" cy="2084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525" y="3921679"/>
            <a:ext cx="3330116" cy="249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1124744"/>
            <a:ext cx="1619978" cy="21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150" y="4149080"/>
            <a:ext cx="3552334" cy="2537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58601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Istarska koza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691680" y="1340768"/>
            <a:ext cx="6591983" cy="3767397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Istarska koza je hrvatska autohtona pasmina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ije je uzgojno područje  Istre i okolice . Ova pasmina je velikog tjelesnog okvira, jačih kostiju i temeljno bijele boje dlake s mogućim sivkastim ili krem nijansama.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Pasminska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odlika je pojava bradatosti kod mužjaka i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enki, kao i pojava rogatosti. 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284984"/>
            <a:ext cx="4320480" cy="324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2101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Lijepljenjem bijele vune izrađujemo Istarsku kozu.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124744"/>
            <a:ext cx="205222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6919" y="3689647"/>
            <a:ext cx="2376264" cy="3168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3789040"/>
            <a:ext cx="3601218" cy="270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865" y="1124744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6242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35670" y="-603448"/>
            <a:ext cx="6600451" cy="2232247"/>
          </a:xfrm>
        </p:spPr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Izrađujemo našu farmu i igramo se </a:t>
            </a:r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ivotinjama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783940"/>
            <a:ext cx="2952328" cy="221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823" y="692696"/>
            <a:ext cx="3227889" cy="2420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783940"/>
            <a:ext cx="1419622" cy="189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4454" y="3573016"/>
            <a:ext cx="3534576" cy="26509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4031607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0797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Izlet na Stanciju </a:t>
            </a:r>
            <a:r>
              <a:rPr lang="hr-H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Špin</a:t>
            </a:r>
            <a:r>
              <a:rPr lang="hr-HR" dirty="0"/>
              <a:t/>
            </a:r>
            <a:br>
              <a:rPr lang="hr-HR" dirty="0"/>
            </a:b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suradnji sa roditeljima posjećujemo Stanciju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te razgledavamo domaće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ivotinje, boškarine, ovce i magarce.</a:t>
            </a:r>
            <a:b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8846" y="2243709"/>
            <a:ext cx="3767138" cy="2825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Rezervirano mjesto sadržaja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53235" y="2367668"/>
            <a:ext cx="3767138" cy="2825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kstniOkvir 4"/>
          <p:cNvSpPr txBox="1"/>
          <p:nvPr/>
        </p:nvSpPr>
        <p:spPr>
          <a:xfrm>
            <a:off x="-612576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725144"/>
            <a:ext cx="2721530" cy="204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780344"/>
            <a:ext cx="3831459" cy="287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54855" y="2209842"/>
            <a:ext cx="2920133" cy="219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33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-99392"/>
            <a:ext cx="7346776" cy="4245050"/>
          </a:xfrm>
        </p:spPr>
        <p:txBody>
          <a:bodyPr>
            <a:noAutofit/>
          </a:bodyPr>
          <a:lstStyle/>
          <a:p>
            <a:pPr algn="ctr"/>
            <a:r>
              <a:rPr lang="hr-HR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9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I za kraj još malo fotografija</a:t>
            </a:r>
            <a:endParaRPr lang="hr-HR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zapi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7788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20"/>
    </mc:Choice>
    <mc:Fallback>
      <p:transition spd="slow" advTm="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008313" cy="1174452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92" y="7624"/>
            <a:ext cx="2378224" cy="178366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0981" y="195"/>
            <a:ext cx="2459765" cy="1844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0"/>
            <a:ext cx="2171733" cy="16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967" y="1813580"/>
            <a:ext cx="2939819" cy="2204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570461"/>
            <a:ext cx="2075723" cy="1556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3236" y="1845019"/>
            <a:ext cx="3491880" cy="2095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35" y="4018444"/>
            <a:ext cx="3851920" cy="2888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9789" y="3113269"/>
            <a:ext cx="2697839" cy="20233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5136648"/>
            <a:ext cx="2771762" cy="17486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5943" y="4796957"/>
            <a:ext cx="2748057" cy="20610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8376" y="1707766"/>
            <a:ext cx="1935624" cy="14055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9815" y="3610841"/>
            <a:ext cx="2171993" cy="16289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0162" y="2981162"/>
            <a:ext cx="2220210" cy="178846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1459" y="23558"/>
            <a:ext cx="2611619" cy="1958714"/>
          </a:xfrm>
          <a:prstGeom prst="rect">
            <a:avLst/>
          </a:prstGeom>
        </p:spPr>
      </p:pic>
      <p:pic>
        <p:nvPicPr>
          <p:cNvPr id="8" name="Audiozapi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2912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841"/>
    </mc:Choice>
    <mc:Fallback>
      <p:transition spd="slow" advTm="3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046" y="188640"/>
            <a:ext cx="2550748" cy="1913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43841" y="590435"/>
            <a:ext cx="278431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346098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36502" y="573585"/>
            <a:ext cx="2736517" cy="205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6389" y="2636912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3502" y="2519993"/>
            <a:ext cx="2924962" cy="2193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73" y="4424948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4751619"/>
            <a:ext cx="2673233" cy="2004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4407663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9970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42415" y="1124744"/>
            <a:ext cx="6591985" cy="4786478"/>
          </a:xfrm>
        </p:spPr>
        <p:txBody>
          <a:bodyPr>
            <a:normAutofit/>
          </a:bodyPr>
          <a:lstStyle/>
          <a:p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Odgojiteljice/Maestre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Ivana Valković</a:t>
            </a:r>
          </a:p>
          <a:p>
            <a:pPr marL="0" indent="0">
              <a:buNone/>
            </a:pP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Ticiana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Herak</a:t>
            </a:r>
            <a:endPara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	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Orijana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Cossetto</a:t>
            </a:r>
            <a:endPara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Dječji vrtić-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Scuola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infanzia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„Paperino” </a:t>
            </a:r>
            <a:r>
              <a:rPr lang="hr-H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Parenzo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Asilo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periferico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Varvari</a:t>
            </a:r>
          </a:p>
          <a:p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Odgojna skupina: Mješovita jaslička skupina 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Levrieri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Psihofizičke karakteristike skupine: </a:t>
            </a:r>
          </a:p>
          <a:p>
            <a:pPr>
              <a:buFontTx/>
              <a:buChar char="-"/>
            </a:pP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odgojnoj skupini je 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djece, od toga 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djevojčica i 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dječaka, u dobi od 1,5 do 3 godine</a:t>
            </a:r>
          </a:p>
          <a:p>
            <a:endPara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zapi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4963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62"/>
    </mc:Choice>
    <mc:Fallback>
      <p:transition spd="slow" advTm="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Kako je sve počelo?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700808"/>
            <a:ext cx="6591985" cy="4210414"/>
          </a:xfrm>
        </p:spPr>
        <p:txBody>
          <a:bodyPr/>
          <a:lstStyle/>
          <a:p>
            <a:pPr marL="0" indent="0">
              <a:buNone/>
            </a:pP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početku pedagoške godine djeci smo nudili razne ilustracije, slikovnice i dječje enciklopedije na temu domaćih 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ivotinja i djeca su pokazala velik interes za tu temu. Pjevali smo pjesmu „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vecchia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fattoria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te tako oponašali glasanje 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hr-H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ivotinja.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0854" y="3337828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5" y="3337828"/>
            <a:ext cx="3250039" cy="243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1121" y="4778127"/>
            <a:ext cx="2659283" cy="199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245" y="4556593"/>
            <a:ext cx="2670074" cy="200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9591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311"/>
    </mc:Choice>
    <mc:Fallback>
      <p:transition spd="slow" advTm="1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0109" y="260648"/>
            <a:ext cx="3203848" cy="240288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083" y="4780580"/>
            <a:ext cx="2328052" cy="1746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722" y="1243703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098" y="694695"/>
            <a:ext cx="3271272" cy="2453454"/>
          </a:xfrm>
          <a:prstGeom prst="rect">
            <a:avLst/>
          </a:prstGeom>
        </p:spPr>
      </p:pic>
      <p:pic>
        <p:nvPicPr>
          <p:cNvPr id="7" name="Audiozapi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9543" y="4149080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0370" y="2202119"/>
            <a:ext cx="3194805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863" y="3362993"/>
            <a:ext cx="2499742" cy="333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7991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433"/>
    </mc:Choice>
    <mc:Fallback>
      <p:transition spd="slow" advTm="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Istarski gonič</a:t>
            </a:r>
            <a:endParaRPr lang="hr-H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930361"/>
            <a:ext cx="6591985" cy="37776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Istarski </a:t>
            </a:r>
            <a:r>
              <a:rPr lang="hr-HR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gonič</a:t>
            </a: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veoma je stara </a:t>
            </a:r>
            <a:r>
              <a:rPr lang="hr-HR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pseća pasmina</a:t>
            </a: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iz Hrvatske</a:t>
            </a:r>
            <a:r>
              <a:rPr lang="hr-HR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Lovački</a:t>
            </a: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je pas iz skupine </a:t>
            </a:r>
            <a:r>
              <a:rPr lang="hr-HR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goniča. Pasmina je dobila ime po hrvatskom poluotoku Istri. </a:t>
            </a:r>
            <a:endParaRPr lang="hr-HR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2400" b="0" i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Pogodan je za lov na </a:t>
            </a:r>
            <a:r>
              <a:rPr lang="hr-HR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krškom</a:t>
            </a:r>
            <a:r>
              <a:rPr lang="hr-HR" sz="2400" b="0" i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terenu. Koristi ga se u lovu na lisice, zečeve, divlje svinje i razne kraške kokoške (jarebice, prepelice, </a:t>
            </a:r>
            <a:r>
              <a:rPr lang="hr-HR" sz="2400" b="0" i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fazane..</a:t>
            </a:r>
            <a:r>
              <a:rPr lang="hr-HR" sz="2400" b="0" i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.).</a:t>
            </a:r>
          </a:p>
          <a:p>
            <a:pPr marL="0" indent="0">
              <a:buNone/>
            </a:pPr>
            <a:r>
              <a:rPr lang="hr-HR" sz="2400" b="0" i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Vrlo je veseo i razigran pas. Odan je svojoj obitelji i voli ljudsko društvo. Srednje je veličine. Pun je </a:t>
            </a:r>
            <a:r>
              <a:rPr lang="hr-HR" sz="2400" b="0" i="0" u="none" strike="noStrike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energije</a:t>
            </a:r>
            <a:r>
              <a:rPr lang="hr-HR" sz="2400" b="0" i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i otvoren. Traži mnogo kretanja i obilno se linja te mu </a:t>
            </a:r>
            <a:r>
              <a:rPr lang="hr-HR" sz="2400" b="0" i="0" u="none" strike="noStrike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zimi</a:t>
            </a:r>
            <a:r>
              <a:rPr lang="hr-HR" sz="2400" b="0" i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može biti hladno.</a:t>
            </a:r>
          </a:p>
          <a:p>
            <a:pPr marL="0" indent="0">
              <a:buNone/>
            </a:pP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1052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541"/>
    </mc:Choice>
    <mc:Fallback>
      <p:transition spd="slow" advTm="14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Istarski gonič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iana posjetila nas je u našem vrtiću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069048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972055"/>
            <a:ext cx="3835434" cy="230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4652" y="1855453"/>
            <a:ext cx="3203848" cy="1922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756698"/>
            <a:ext cx="2808312" cy="2106234"/>
          </a:xfrm>
          <a:prstGeom prst="rect">
            <a:avLst/>
          </a:prstGeom>
        </p:spPr>
      </p:pic>
      <p:pic>
        <p:nvPicPr>
          <p:cNvPr id="3" name="Audiozapi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569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260"/>
    </mc:Choice>
    <mc:Fallback>
      <p:transition spd="slow" advTm="1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Čitamo različite slikovnice i priče o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ivotinjama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916832"/>
            <a:ext cx="2844572" cy="2133428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844823"/>
            <a:ext cx="3168352" cy="23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173214"/>
            <a:ext cx="3407616" cy="255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279242"/>
            <a:ext cx="3024336" cy="2268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4459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471"/>
    </mc:Choice>
    <mc:Fallback>
      <p:transition spd="slow" advTm="1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Igramo se didaktičkim igrama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3432" y="1272410"/>
            <a:ext cx="2337639" cy="14673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264" y="1412776"/>
            <a:ext cx="2958557" cy="221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931" y="3631694"/>
            <a:ext cx="3524879" cy="2643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5" y="3469822"/>
            <a:ext cx="4074029" cy="305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udiozapi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6084" y="1390298"/>
            <a:ext cx="2988528" cy="224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94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120"/>
    </mc:Choice>
    <mc:Fallback>
      <p:transition spd="slow" advTm="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Izrađujemo kućicu za naše psiće i igramo se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642" y="1844824"/>
            <a:ext cx="3669854" cy="2752390"/>
          </a:xfrm>
        </p:spPr>
      </p:pic>
      <p:pic>
        <p:nvPicPr>
          <p:cNvPr id="12" name="Rezervirano mjesto sadržaja 1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476" y="4623674"/>
            <a:ext cx="2979102" cy="223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793307"/>
            <a:ext cx="3648405" cy="2736304"/>
          </a:xfrm>
          <a:prstGeom prst="rect">
            <a:avLst/>
          </a:prstGeom>
        </p:spPr>
      </p:pic>
      <p:pic>
        <p:nvPicPr>
          <p:cNvPr id="3" name="Audiozapi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3552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484"/>
    </mc:Choice>
    <mc:Fallback>
      <p:transition spd="slow" advTm="10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2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2.5|2.3|2.3|2.6|2.6|2.3|2.5|2.4|2.5|2.6|2.8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2.1|3.1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.4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4|2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2.4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8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1.8|2.6"/>
</p:tagLst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Pramen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675</TotalTime>
  <Words>210</Words>
  <Application>Microsoft Office PowerPoint</Application>
  <PresentationFormat>On-screen Show (4:3)</PresentationFormat>
  <Paragraphs>33</Paragraphs>
  <Slides>19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Pramen</vt:lpstr>
      <vt:lpstr>     Istarski gonič Boškarin Istarska koza </vt:lpstr>
      <vt:lpstr>Slide 2</vt:lpstr>
      <vt:lpstr>Kako je sve počelo?</vt:lpstr>
      <vt:lpstr>Slide 4</vt:lpstr>
      <vt:lpstr>Istarski gonič</vt:lpstr>
      <vt:lpstr>Istarski gonič Diana posjetila nas je u našem vrtiću</vt:lpstr>
      <vt:lpstr>Čitamo različite slikovnice i priče o životinjama</vt:lpstr>
      <vt:lpstr>Igramo se didaktičkim igrama</vt:lpstr>
      <vt:lpstr>Izrađujemo kućicu za naše psiće i igramo se</vt:lpstr>
      <vt:lpstr>Slide 10</vt:lpstr>
      <vt:lpstr>Istarski boškarin</vt:lpstr>
      <vt:lpstr>Promatramo slike i izrađujemo boškarina</vt:lpstr>
      <vt:lpstr>Istarska koza</vt:lpstr>
      <vt:lpstr>Lijepljenjem bijele vune izrađujemo Istarsku kozu.</vt:lpstr>
      <vt:lpstr>Izrađujemo našu farmu i igramo se životinjama</vt:lpstr>
      <vt:lpstr>Izlet na Stanciju Špin U suradnji sa roditeljima posjećujemo Stanciju Špin te razgledavamo domaće životinje, boškarine, ovce i magarce.  </vt:lpstr>
      <vt:lpstr> I za kraj još malo fotografija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Istarski gonič- Segugio istriano</dc:title>
  <dc:creator>Mladen Kolar</dc:creator>
  <cp:lastModifiedBy>voditelj</cp:lastModifiedBy>
  <cp:revision>55</cp:revision>
  <dcterms:created xsi:type="dcterms:W3CDTF">2016-05-11T10:55:23Z</dcterms:created>
  <dcterms:modified xsi:type="dcterms:W3CDTF">2018-05-03T06:31:23Z</dcterms:modified>
</cp:coreProperties>
</file>