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3" r:id="rId3"/>
    <p:sldId id="265" r:id="rId4"/>
    <p:sldId id="260" r:id="rId5"/>
    <p:sldId id="259" r:id="rId6"/>
    <p:sldId id="290" r:id="rId7"/>
    <p:sldId id="270" r:id="rId8"/>
    <p:sldId id="262" r:id="rId9"/>
    <p:sldId id="289" r:id="rId10"/>
    <p:sldId id="316" r:id="rId11"/>
    <p:sldId id="267" r:id="rId12"/>
    <p:sldId id="279" r:id="rId13"/>
    <p:sldId id="268" r:id="rId14"/>
    <p:sldId id="315" r:id="rId15"/>
    <p:sldId id="275" r:id="rId16"/>
    <p:sldId id="307" r:id="rId17"/>
    <p:sldId id="308" r:id="rId18"/>
    <p:sldId id="306" r:id="rId19"/>
    <p:sldId id="305" r:id="rId20"/>
    <p:sldId id="318" r:id="rId21"/>
    <p:sldId id="319" r:id="rId22"/>
    <p:sldId id="320" r:id="rId23"/>
    <p:sldId id="304" r:id="rId24"/>
    <p:sldId id="296" r:id="rId25"/>
    <p:sldId id="295" r:id="rId26"/>
    <p:sldId id="311" r:id="rId27"/>
    <p:sldId id="291" r:id="rId28"/>
    <p:sldId id="269" r:id="rId29"/>
    <p:sldId id="313" r:id="rId30"/>
    <p:sldId id="314" r:id="rId31"/>
    <p:sldId id="317" r:id="rId32"/>
    <p:sldId id="280" r:id="rId3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3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4D45-ACC8-41C7-B9A1-313D214E2D69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CC679-D3FD-408E-91BA-5AE31811D51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34628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4D45-ACC8-41C7-B9A1-313D214E2D69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CC679-D3FD-408E-91BA-5AE31811D51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11552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4D45-ACC8-41C7-B9A1-313D214E2D69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CC679-D3FD-408E-91BA-5AE31811D51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828340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4D45-ACC8-41C7-B9A1-313D214E2D69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CC679-D3FD-408E-91BA-5AE31811D51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57756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4D45-ACC8-41C7-B9A1-313D214E2D69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CC679-D3FD-408E-91BA-5AE31811D51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204362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4D45-ACC8-41C7-B9A1-313D214E2D69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CC679-D3FD-408E-91BA-5AE31811D51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52193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4D45-ACC8-41C7-B9A1-313D214E2D69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CC679-D3FD-408E-91BA-5AE31811D51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53978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4D45-ACC8-41C7-B9A1-313D214E2D69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CC679-D3FD-408E-91BA-5AE31811D51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566361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4D45-ACC8-41C7-B9A1-313D214E2D69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CC679-D3FD-408E-91BA-5AE31811D51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423026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4D45-ACC8-41C7-B9A1-313D214E2D69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CC679-D3FD-408E-91BA-5AE31811D51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533971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4D45-ACC8-41C7-B9A1-313D214E2D69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CC679-D3FD-408E-91BA-5AE31811D51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842980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D4D45-ACC8-41C7-B9A1-313D214E2D69}" type="datetimeFigureOut">
              <a:rPr lang="hr-HR" smtClean="0"/>
              <a:pPr/>
              <a:t>7.5.2018.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CC679-D3FD-408E-91BA-5AE31811D51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74698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312704" y="3551954"/>
            <a:ext cx="9116291" cy="1974633"/>
          </a:xfrm>
        </p:spPr>
        <p:txBody>
          <a:bodyPr>
            <a:normAutofit fontScale="90000"/>
          </a:bodyPr>
          <a:lstStyle/>
          <a:p>
            <a:r>
              <a:rPr lang="hr-HR" dirty="0"/>
              <a:t> </a:t>
            </a:r>
            <a:r>
              <a:rPr lang="hr-HR" sz="2700" i="1" dirty="0" smtClean="0"/>
              <a:t/>
            </a:r>
            <a:br>
              <a:rPr lang="hr-HR" sz="2700" i="1" dirty="0" smtClean="0"/>
            </a:br>
            <a:r>
              <a:rPr lang="hr-HR" sz="3600" i="1" dirty="0" smtClean="0"/>
              <a:t>Istra u očima djece </a:t>
            </a:r>
            <a:r>
              <a:rPr lang="hr-HR" sz="2700" i="1" dirty="0" smtClean="0"/>
              <a:t/>
            </a:r>
            <a:br>
              <a:rPr lang="hr-HR" sz="2700" i="1" dirty="0" smtClean="0"/>
            </a:br>
            <a:r>
              <a:rPr lang="hr-HR" sz="2700" i="1" dirty="0" smtClean="0"/>
              <a:t>Djeca i mediji – I </a:t>
            </a:r>
            <a:r>
              <a:rPr lang="hr-HR" sz="2700" i="1" dirty="0" err="1" smtClean="0"/>
              <a:t>bambini</a:t>
            </a:r>
            <a:r>
              <a:rPr lang="hr-HR" sz="2700" i="1" dirty="0" smtClean="0"/>
              <a:t> e i </a:t>
            </a:r>
            <a:r>
              <a:rPr lang="hr-HR" sz="2700" i="1" dirty="0" err="1" smtClean="0"/>
              <a:t>media</a:t>
            </a:r>
            <a:r>
              <a:rPr lang="hr-HR" sz="2700" i="1" dirty="0" smtClean="0"/>
              <a:t/>
            </a:r>
            <a:br>
              <a:rPr lang="hr-HR" sz="2700" i="1" dirty="0" smtClean="0"/>
            </a:br>
            <a:r>
              <a:rPr lang="hr-HR" sz="2700" i="1" dirty="0" smtClean="0"/>
              <a:t/>
            </a:r>
            <a:br>
              <a:rPr lang="hr-HR" sz="2700" i="1" dirty="0" smtClean="0"/>
            </a:br>
            <a:r>
              <a:rPr lang="hr-HR" sz="3600" b="1" i="1" dirty="0" smtClean="0"/>
              <a:t>PUK`O MI JE FILM!  CIAK…SI GIRA! </a:t>
            </a:r>
            <a:r>
              <a:rPr lang="hr-HR" sz="2700" i="1" dirty="0"/>
              <a:t/>
            </a:r>
            <a:br>
              <a:rPr lang="hr-HR" sz="2700" i="1" dirty="0"/>
            </a:br>
            <a:endParaRPr lang="hr-HR" sz="2700" i="1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32088" y="779573"/>
            <a:ext cx="1020685" cy="80043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4693" y="2195163"/>
            <a:ext cx="1123282" cy="112635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97173" y="5526587"/>
            <a:ext cx="1478971" cy="147897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4445" y="1264188"/>
            <a:ext cx="2915281" cy="291528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97173" y="4287060"/>
            <a:ext cx="1355600" cy="135560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3246" y="3294314"/>
            <a:ext cx="1362898" cy="1362898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9985" y="2489058"/>
            <a:ext cx="3029411" cy="53856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013680" y="2188114"/>
            <a:ext cx="2857500" cy="1343025"/>
          </a:xfrm>
          <a:prstGeom prst="rect">
            <a:avLst/>
          </a:prstGeom>
        </p:spPr>
      </p:pic>
      <p:sp>
        <p:nvSpPr>
          <p:cNvPr id="8" name="Pravokutnik 7"/>
          <p:cNvSpPr/>
          <p:nvPr/>
        </p:nvSpPr>
        <p:spPr>
          <a:xfrm>
            <a:off x="3758073" y="5490812"/>
            <a:ext cx="401161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1600" i="1" dirty="0" smtClean="0">
                <a:latin typeface="+mj-lt"/>
              </a:rPr>
              <a:t>Medulin, </a:t>
            </a:r>
            <a:r>
              <a:rPr lang="hr-HR" sz="1600" i="1" dirty="0">
                <a:latin typeface="+mj-lt"/>
              </a:rPr>
              <a:t>25.svibanj </a:t>
            </a:r>
            <a:r>
              <a:rPr lang="hr-HR" sz="1600" i="1" dirty="0" smtClean="0">
                <a:latin typeface="+mj-lt"/>
              </a:rPr>
              <a:t>2018.</a:t>
            </a:r>
          </a:p>
          <a:p>
            <a:pPr algn="ctr"/>
            <a:endParaRPr lang="hr-HR" sz="1600" i="1" dirty="0">
              <a:latin typeface="+mj-lt"/>
            </a:endParaRPr>
          </a:p>
          <a:p>
            <a:pPr algn="ctr"/>
            <a:r>
              <a:rPr lang="hr-HR" sz="1600" i="1" dirty="0" smtClean="0">
                <a:latin typeface="+mj-lt"/>
              </a:rPr>
              <a:t>Mariza Kovačević, ravnateljica DV „Pula”</a:t>
            </a:r>
          </a:p>
          <a:p>
            <a:pPr algn="ctr"/>
            <a:r>
              <a:rPr lang="hr-HR" sz="1600" i="1" dirty="0" smtClean="0">
                <a:latin typeface="+mj-lt"/>
              </a:rPr>
              <a:t>Tamara Brussich, direttrice DV-SI „ Rin Tin </a:t>
            </a:r>
            <a:r>
              <a:rPr lang="hr-HR" sz="1600" i="1" dirty="0" err="1" smtClean="0">
                <a:latin typeface="+mj-lt"/>
              </a:rPr>
              <a:t>Tin</a:t>
            </a:r>
            <a:r>
              <a:rPr lang="hr-HR" sz="1600" i="1" dirty="0" smtClean="0">
                <a:latin typeface="+mj-lt"/>
              </a:rPr>
              <a:t>” </a:t>
            </a:r>
            <a:endParaRPr lang="hr-HR" sz="1600" dirty="0">
              <a:latin typeface="+mj-lt"/>
            </a:endParaRPr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11832" y="1580005"/>
            <a:ext cx="2052205" cy="205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704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1273" y="0"/>
            <a:ext cx="4830225" cy="643650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661498" y="995363"/>
            <a:ext cx="6172200" cy="4873625"/>
          </a:xfrm>
        </p:spPr>
        <p:txBody>
          <a:bodyPr>
            <a:normAutofit lnSpcReduction="10000"/>
          </a:bodyPr>
          <a:lstStyle/>
          <a:p>
            <a:pPr lvl="1"/>
            <a:r>
              <a:rPr lang="hr-HR" dirty="0" smtClean="0"/>
              <a:t>Kako smo urbana sredina istraživanje naše baštine  bila je naša neposredna okolina . Tržnica. Ima 125 godina . Voće i povrće. Mirisi. Okusi. Djeci blisko. </a:t>
            </a:r>
          </a:p>
          <a:p>
            <a:pPr lvl="1"/>
            <a:r>
              <a:rPr lang="hr-HR" dirty="0" smtClean="0"/>
              <a:t>Motivacija za ove aktivnosti krenula je od slikovnice</a:t>
            </a:r>
          </a:p>
          <a:p>
            <a:pPr lvl="1"/>
            <a:r>
              <a:rPr lang="hr-HR" dirty="0" smtClean="0"/>
              <a:t>” Šetnja tržnicom”, Marije </a:t>
            </a:r>
            <a:r>
              <a:rPr lang="hr-HR" dirty="0" err="1" smtClean="0"/>
              <a:t>Martinko</a:t>
            </a:r>
            <a:r>
              <a:rPr lang="hr-HR" dirty="0" smtClean="0"/>
              <a:t>. I sve nas je to dovelo do raznih aktivnosti i dokumentiranja pa tako i novih tehnologija. Pokušavali smo sve zabilježiti u svrhu daljnjeg planiranja i dokumentiranja. 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8602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624176" y="1049483"/>
            <a:ext cx="3932237" cy="1600200"/>
          </a:xfrm>
        </p:spPr>
        <p:txBody>
          <a:bodyPr>
            <a:noAutofit/>
          </a:bodyPr>
          <a:lstStyle/>
          <a:p>
            <a:r>
              <a:rPr lang="hr-HR" sz="2800" dirty="0" smtClean="0"/>
              <a:t/>
            </a:r>
            <a:br>
              <a:rPr lang="hr-HR" sz="2800" dirty="0" smtClean="0"/>
            </a:br>
            <a:r>
              <a:rPr lang="hr-HR" sz="2800" dirty="0"/>
              <a:t/>
            </a:r>
            <a:br>
              <a:rPr lang="hr-HR" sz="2800" dirty="0"/>
            </a:br>
            <a:r>
              <a:rPr lang="hr-HR" sz="2800" dirty="0" smtClean="0"/>
              <a:t/>
            </a:r>
            <a:br>
              <a:rPr lang="hr-HR" sz="2800" dirty="0" smtClean="0"/>
            </a:br>
            <a:r>
              <a:rPr lang="hr-HR" sz="2800" dirty="0"/>
              <a:t/>
            </a:r>
            <a:br>
              <a:rPr lang="hr-HR" sz="2800" dirty="0"/>
            </a:br>
            <a:r>
              <a:rPr lang="hr-HR" sz="2800" dirty="0" smtClean="0"/>
              <a:t>Pozitivna energija u promicanju vrtića kao mjesta susreta kultura</a:t>
            </a:r>
            <a:br>
              <a:rPr lang="hr-HR" sz="2800" dirty="0" smtClean="0"/>
            </a:br>
            <a:r>
              <a:rPr lang="hr-HR" sz="2800" dirty="0" err="1" smtClean="0"/>
              <a:t>Promozione</a:t>
            </a:r>
            <a:r>
              <a:rPr lang="hr-HR" sz="2800" dirty="0" smtClean="0"/>
              <a:t> della scuola dell`infanzia </a:t>
            </a:r>
            <a:r>
              <a:rPr lang="hr-HR" sz="2800" dirty="0" err="1" smtClean="0"/>
              <a:t>come</a:t>
            </a:r>
            <a:r>
              <a:rPr lang="hr-HR" sz="2800" dirty="0" smtClean="0"/>
              <a:t> </a:t>
            </a:r>
            <a:r>
              <a:rPr lang="hr-HR" sz="2800" dirty="0" err="1" smtClean="0"/>
              <a:t>luogo</a:t>
            </a:r>
            <a:r>
              <a:rPr lang="hr-HR" sz="2800" dirty="0" smtClean="0"/>
              <a:t> di </a:t>
            </a:r>
            <a:r>
              <a:rPr lang="hr-HR" sz="2800" dirty="0" err="1" smtClean="0"/>
              <a:t>incontro</a:t>
            </a:r>
            <a:r>
              <a:rPr lang="hr-HR" sz="2800" dirty="0" smtClean="0"/>
              <a:t> di </a:t>
            </a:r>
            <a:r>
              <a:rPr lang="hr-HR" sz="2800" dirty="0" err="1" smtClean="0"/>
              <a:t>culture</a:t>
            </a:r>
            <a:endParaRPr lang="hr-HR" sz="2800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74106" y="812843"/>
            <a:ext cx="6908752" cy="5181563"/>
          </a:xfrm>
        </p:spPr>
      </p:pic>
      <p:sp>
        <p:nvSpPr>
          <p:cNvPr id="5" name="Rezervirano mjesto teksta 4"/>
          <p:cNvSpPr>
            <a:spLocks noGrp="1"/>
          </p:cNvSpPr>
          <p:nvPr>
            <p:ph type="body" sz="half" idx="2"/>
          </p:nvPr>
        </p:nvSpPr>
        <p:spPr>
          <a:xfrm>
            <a:off x="624176" y="3046412"/>
            <a:ext cx="3932237" cy="3811588"/>
          </a:xfrm>
        </p:spPr>
        <p:txBody>
          <a:bodyPr>
            <a:noAutofit/>
          </a:bodyPr>
          <a:lstStyle/>
          <a:p>
            <a:r>
              <a:rPr lang="hr-HR" sz="1800" dirty="0">
                <a:latin typeface="+mj-lt"/>
              </a:rPr>
              <a:t>Kroz zavičajnu nastavu djeca </a:t>
            </a:r>
            <a:r>
              <a:rPr lang="hr-HR" sz="1800" dirty="0" smtClean="0">
                <a:latin typeface="+mj-lt"/>
              </a:rPr>
              <a:t>su upoznala  </a:t>
            </a:r>
            <a:r>
              <a:rPr lang="hr-HR" sz="1800" dirty="0">
                <a:latin typeface="+mj-lt"/>
              </a:rPr>
              <a:t>estetske, kulturološke, praktične i znanstvene odlike svoje okoline</a:t>
            </a:r>
            <a:r>
              <a:rPr lang="hr-HR" sz="1800" dirty="0" smtClean="0">
                <a:latin typeface="+mj-lt"/>
              </a:rPr>
              <a:t>; učila od </a:t>
            </a:r>
            <a:r>
              <a:rPr lang="hr-HR" sz="1800" dirty="0">
                <a:latin typeface="+mj-lt"/>
              </a:rPr>
              <a:t>svog okruženja uzimati onoliko koliko im je doista potrebno, </a:t>
            </a:r>
            <a:r>
              <a:rPr lang="hr-HR" sz="1800" dirty="0" smtClean="0">
                <a:latin typeface="+mj-lt"/>
              </a:rPr>
              <a:t>učili su  dijeliti</a:t>
            </a:r>
            <a:r>
              <a:rPr lang="hr-HR" sz="1800" dirty="0">
                <a:latin typeface="+mj-lt"/>
              </a:rPr>
              <a:t>, a ne samo uzimati od prirode.</a:t>
            </a:r>
          </a:p>
          <a:p>
            <a:r>
              <a:rPr lang="hr-HR" sz="1800" dirty="0" smtClean="0">
                <a:latin typeface="+mj-lt"/>
              </a:rPr>
              <a:t>I </a:t>
            </a:r>
            <a:r>
              <a:rPr lang="hr-HR" sz="1800" dirty="0" err="1" smtClean="0">
                <a:latin typeface="+mj-lt"/>
              </a:rPr>
              <a:t>valori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che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verranno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insegnanti</a:t>
            </a:r>
            <a:r>
              <a:rPr lang="hr-HR" sz="1800" dirty="0" smtClean="0">
                <a:latin typeface="+mj-lt"/>
              </a:rPr>
              <a:t> e </a:t>
            </a:r>
            <a:r>
              <a:rPr lang="hr-HR" sz="1800" dirty="0" err="1" smtClean="0">
                <a:latin typeface="+mj-lt"/>
              </a:rPr>
              <a:t>vissuti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giorno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per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giorno</a:t>
            </a:r>
            <a:r>
              <a:rPr lang="hr-HR" sz="1800" dirty="0" smtClean="0">
                <a:latin typeface="+mj-lt"/>
              </a:rPr>
              <a:t>, </a:t>
            </a:r>
            <a:r>
              <a:rPr lang="hr-HR" sz="1800" dirty="0" err="1" smtClean="0">
                <a:latin typeface="+mj-lt"/>
              </a:rPr>
              <a:t>saranno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divulgati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dai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bambini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stessi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nel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futuro</a:t>
            </a:r>
            <a:r>
              <a:rPr lang="hr-HR" sz="1800" dirty="0" smtClean="0">
                <a:latin typeface="+mj-lt"/>
              </a:rPr>
              <a:t>. I </a:t>
            </a:r>
            <a:r>
              <a:rPr lang="hr-HR" sz="1800" dirty="0" err="1" smtClean="0">
                <a:latin typeface="+mj-lt"/>
              </a:rPr>
              <a:t>bambini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che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diverranno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adulti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vivranno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il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territorio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curandone</a:t>
            </a:r>
            <a:r>
              <a:rPr lang="hr-HR" sz="1800" dirty="0" smtClean="0">
                <a:latin typeface="+mj-lt"/>
              </a:rPr>
              <a:t> i </a:t>
            </a:r>
            <a:r>
              <a:rPr lang="hr-HR" sz="1800" dirty="0" err="1" smtClean="0">
                <a:latin typeface="+mj-lt"/>
              </a:rPr>
              <a:t>valori</a:t>
            </a:r>
            <a:r>
              <a:rPr lang="hr-HR" sz="1800" dirty="0" smtClean="0">
                <a:latin typeface="+mj-lt"/>
              </a:rPr>
              <a:t> a </a:t>
            </a:r>
            <a:r>
              <a:rPr lang="hr-HR" sz="1800" dirty="0" err="1" smtClean="0">
                <a:latin typeface="+mj-lt"/>
              </a:rPr>
              <a:t>loro</a:t>
            </a:r>
            <a:r>
              <a:rPr lang="hr-HR" sz="1800" dirty="0" smtClean="0">
                <a:latin typeface="+mj-lt"/>
              </a:rPr>
              <a:t> volta </a:t>
            </a:r>
            <a:r>
              <a:rPr lang="hr-HR" sz="1800" dirty="0" err="1" smtClean="0">
                <a:latin typeface="+mj-lt"/>
              </a:rPr>
              <a:t>ai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loro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figli</a:t>
            </a:r>
            <a:r>
              <a:rPr lang="hr-HR" sz="1800" dirty="0" smtClean="0">
                <a:latin typeface="+mj-lt"/>
              </a:rPr>
              <a:t>.</a:t>
            </a:r>
          </a:p>
          <a:p>
            <a:endParaRPr lang="hr-HR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269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323609" cy="1089602"/>
          </a:xfrm>
        </p:spPr>
        <p:txBody>
          <a:bodyPr>
            <a:noAutofit/>
          </a:bodyPr>
          <a:lstStyle/>
          <a:p>
            <a:r>
              <a:rPr lang="hr-HR" sz="2900" dirty="0" smtClean="0"/>
              <a:t/>
            </a:r>
            <a:br>
              <a:rPr lang="hr-HR" sz="2900" dirty="0" smtClean="0"/>
            </a:br>
            <a:r>
              <a:rPr lang="hr-HR" sz="2900" dirty="0" smtClean="0"/>
              <a:t>POTICANJE VRIJEDNOSTI I KOMPETENCIJA</a:t>
            </a:r>
            <a:br>
              <a:rPr lang="hr-HR" sz="2900" dirty="0" smtClean="0"/>
            </a:br>
            <a:r>
              <a:rPr lang="hr-HR" sz="2900" dirty="0" smtClean="0"/>
              <a:t>EDUCAZIONE AI VALORI E COMPETENZE</a:t>
            </a:r>
            <a:endParaRPr lang="en-GB" sz="2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291" y="2355562"/>
            <a:ext cx="5188527" cy="4351338"/>
          </a:xfrm>
        </p:spPr>
        <p:txBody>
          <a:bodyPr>
            <a:normAutofit/>
          </a:bodyPr>
          <a:lstStyle/>
          <a:p>
            <a:r>
              <a:rPr lang="en-GB" sz="2000" dirty="0" err="1">
                <a:latin typeface="+mj-lt"/>
              </a:rPr>
              <a:t>Djeca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jednake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kronološke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dobi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mogu</a:t>
            </a:r>
            <a:r>
              <a:rPr lang="en-GB" sz="2000" dirty="0">
                <a:latin typeface="+mj-lt"/>
              </a:rPr>
              <a:t> se u </a:t>
            </a:r>
            <a:r>
              <a:rPr lang="en-GB" sz="2000" dirty="0" err="1">
                <a:latin typeface="+mj-lt"/>
              </a:rPr>
              <a:t>velikoj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mjeri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razlikovati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po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svojim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razvojnim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mogućnostima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kompetencijama</a:t>
            </a:r>
            <a:r>
              <a:rPr lang="en-GB" sz="2000" dirty="0">
                <a:latin typeface="+mj-lt"/>
              </a:rPr>
              <a:t>. </a:t>
            </a:r>
          </a:p>
          <a:p>
            <a:r>
              <a:rPr lang="en-GB" sz="2000" dirty="0" err="1">
                <a:latin typeface="+mj-lt"/>
              </a:rPr>
              <a:t>Zato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su</a:t>
            </a:r>
            <a:r>
              <a:rPr lang="en-GB" sz="2000" dirty="0">
                <a:latin typeface="+mj-lt"/>
              </a:rPr>
              <a:t> se </a:t>
            </a:r>
            <a:r>
              <a:rPr lang="en-GB" sz="2000" dirty="0" err="1">
                <a:latin typeface="+mj-lt"/>
              </a:rPr>
              <a:t>kroz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navedene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aktivnosti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kompetencije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svakog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djeteta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poticale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promatrale</a:t>
            </a:r>
            <a:r>
              <a:rPr lang="en-GB" sz="2000" dirty="0">
                <a:latin typeface="+mj-lt"/>
              </a:rPr>
              <a:t> u </a:t>
            </a:r>
            <a:r>
              <a:rPr lang="en-GB" sz="2000" dirty="0" err="1">
                <a:latin typeface="+mj-lt"/>
              </a:rPr>
              <a:t>kontekstu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razvojnih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mogućnosti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djeteta</a:t>
            </a:r>
            <a:r>
              <a:rPr lang="en-GB" sz="2000" dirty="0">
                <a:latin typeface="+mj-lt"/>
              </a:rPr>
              <a:t>, a ne </a:t>
            </a:r>
            <a:r>
              <a:rPr lang="en-GB" sz="2000" dirty="0" err="1">
                <a:latin typeface="+mj-lt"/>
              </a:rPr>
              <a:t>njegove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kronološke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dobi</a:t>
            </a:r>
            <a:r>
              <a:rPr lang="en-GB" sz="2000" dirty="0">
                <a:latin typeface="+mj-lt"/>
              </a:rPr>
              <a:t>. </a:t>
            </a:r>
          </a:p>
          <a:p>
            <a:r>
              <a:rPr lang="en-GB" sz="2000" dirty="0" err="1">
                <a:latin typeface="+mj-lt"/>
              </a:rPr>
              <a:t>Posebna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pažnja</a:t>
            </a:r>
            <a:r>
              <a:rPr lang="en-GB" sz="2000" dirty="0">
                <a:latin typeface="+mj-lt"/>
              </a:rPr>
              <a:t>  </a:t>
            </a:r>
            <a:r>
              <a:rPr lang="en-GB" sz="2000" dirty="0" err="1">
                <a:latin typeface="+mj-lt"/>
              </a:rPr>
              <a:t>kroz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igru</a:t>
            </a:r>
            <a:r>
              <a:rPr lang="en-GB" sz="2000" dirty="0">
                <a:latin typeface="+mj-lt"/>
              </a:rPr>
              <a:t> i </a:t>
            </a:r>
            <a:r>
              <a:rPr lang="en-GB" sz="2000" dirty="0" err="1">
                <a:latin typeface="+mj-lt"/>
              </a:rPr>
              <a:t>aktivnosti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bila</a:t>
            </a:r>
            <a:r>
              <a:rPr lang="en-GB" sz="2000" dirty="0">
                <a:latin typeface="+mj-lt"/>
              </a:rPr>
              <a:t> je </a:t>
            </a:r>
            <a:r>
              <a:rPr lang="en-GB" sz="2000" dirty="0" err="1">
                <a:latin typeface="+mj-lt"/>
              </a:rPr>
              <a:t>posvećena</a:t>
            </a:r>
            <a:r>
              <a:rPr lang="en-GB" sz="2000" dirty="0">
                <a:latin typeface="+mj-lt"/>
              </a:rPr>
              <a:t> i </a:t>
            </a:r>
            <a:r>
              <a:rPr lang="en-GB" sz="2000" dirty="0" err="1">
                <a:latin typeface="+mj-lt"/>
              </a:rPr>
              <a:t>razvoju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samopoštovanja</a:t>
            </a:r>
            <a:r>
              <a:rPr lang="en-GB" sz="2000" dirty="0">
                <a:latin typeface="+mj-lt"/>
              </a:rPr>
              <a:t>, </a:t>
            </a:r>
            <a:r>
              <a:rPr lang="en-GB" sz="2000" dirty="0" err="1">
                <a:latin typeface="+mj-lt"/>
              </a:rPr>
              <a:t>samopouzdanja</a:t>
            </a:r>
            <a:r>
              <a:rPr lang="en-GB" sz="2000" dirty="0">
                <a:latin typeface="+mj-lt"/>
              </a:rPr>
              <a:t> i </a:t>
            </a:r>
            <a:r>
              <a:rPr lang="en-GB" sz="2000" dirty="0" err="1">
                <a:latin typeface="+mj-lt"/>
              </a:rPr>
              <a:t>pozitivne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slike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djeteta</a:t>
            </a:r>
            <a:r>
              <a:rPr lang="en-GB" sz="2000" dirty="0">
                <a:latin typeface="+mj-lt"/>
              </a:rPr>
              <a:t> o </a:t>
            </a:r>
            <a:r>
              <a:rPr lang="en-GB" sz="2000" dirty="0" err="1">
                <a:latin typeface="+mj-lt"/>
              </a:rPr>
              <a:t>sebi</a:t>
            </a:r>
            <a:r>
              <a:rPr lang="en-GB" sz="2000" dirty="0" smtClean="0">
                <a:latin typeface="+mj-lt"/>
              </a:rPr>
              <a:t>.</a:t>
            </a:r>
            <a:endParaRPr lang="hr-HR" sz="2000" dirty="0" smtClean="0">
              <a:latin typeface="+mj-lt"/>
            </a:endParaRPr>
          </a:p>
          <a:p>
            <a:r>
              <a:rPr lang="hr-HR" sz="2000" dirty="0" smtClean="0">
                <a:latin typeface="+mj-lt"/>
              </a:rPr>
              <a:t>I </a:t>
            </a:r>
            <a:r>
              <a:rPr lang="hr-HR" sz="2000" dirty="0" err="1" smtClean="0">
                <a:latin typeface="+mj-lt"/>
              </a:rPr>
              <a:t>bambini</a:t>
            </a:r>
            <a:r>
              <a:rPr lang="hr-HR" sz="2000" dirty="0" smtClean="0">
                <a:latin typeface="+mj-lt"/>
              </a:rPr>
              <a:t> </a:t>
            </a:r>
            <a:r>
              <a:rPr lang="hr-HR" sz="2000" dirty="0" err="1" smtClean="0">
                <a:latin typeface="+mj-lt"/>
              </a:rPr>
              <a:t>sono</a:t>
            </a:r>
            <a:r>
              <a:rPr lang="hr-HR" sz="2000" dirty="0" smtClean="0">
                <a:latin typeface="+mj-lt"/>
              </a:rPr>
              <a:t> stati </a:t>
            </a:r>
            <a:r>
              <a:rPr lang="hr-HR" sz="2000" dirty="0" err="1" smtClean="0">
                <a:latin typeface="+mj-lt"/>
              </a:rPr>
              <a:t>spronati</a:t>
            </a:r>
            <a:r>
              <a:rPr lang="hr-HR" sz="2000" dirty="0" smtClean="0">
                <a:latin typeface="+mj-lt"/>
              </a:rPr>
              <a:t> </a:t>
            </a:r>
            <a:r>
              <a:rPr lang="hr-HR" sz="2000" dirty="0" err="1" smtClean="0">
                <a:latin typeface="+mj-lt"/>
              </a:rPr>
              <a:t>alla</a:t>
            </a:r>
            <a:r>
              <a:rPr lang="hr-HR" sz="2000" dirty="0" smtClean="0">
                <a:latin typeface="+mj-lt"/>
              </a:rPr>
              <a:t> </a:t>
            </a:r>
            <a:r>
              <a:rPr lang="hr-HR" sz="2000" dirty="0" err="1" smtClean="0">
                <a:latin typeface="+mj-lt"/>
              </a:rPr>
              <a:t>curiosita`che</a:t>
            </a:r>
            <a:r>
              <a:rPr lang="hr-HR" sz="2000" dirty="0" smtClean="0">
                <a:latin typeface="+mj-lt"/>
              </a:rPr>
              <a:t> li ha </a:t>
            </a:r>
            <a:r>
              <a:rPr lang="hr-HR" sz="2000" dirty="0" err="1" smtClean="0">
                <a:latin typeface="+mj-lt"/>
              </a:rPr>
              <a:t>portati</a:t>
            </a:r>
            <a:r>
              <a:rPr lang="hr-HR" sz="2000" dirty="0" smtClean="0">
                <a:latin typeface="+mj-lt"/>
              </a:rPr>
              <a:t> </a:t>
            </a:r>
            <a:r>
              <a:rPr lang="hr-HR" sz="2000" dirty="0" err="1" smtClean="0">
                <a:latin typeface="+mj-lt"/>
              </a:rPr>
              <a:t>all`acquisizione</a:t>
            </a:r>
            <a:r>
              <a:rPr lang="hr-HR" sz="2000" dirty="0" smtClean="0">
                <a:latin typeface="+mj-lt"/>
              </a:rPr>
              <a:t> di </a:t>
            </a:r>
            <a:r>
              <a:rPr lang="hr-HR" sz="2000" dirty="0" err="1" smtClean="0">
                <a:latin typeface="+mj-lt"/>
              </a:rPr>
              <a:t>nuove</a:t>
            </a:r>
            <a:r>
              <a:rPr lang="hr-HR" sz="2000" dirty="0" smtClean="0">
                <a:latin typeface="+mj-lt"/>
              </a:rPr>
              <a:t> </a:t>
            </a:r>
            <a:r>
              <a:rPr lang="hr-HR" sz="2000" dirty="0" err="1" smtClean="0">
                <a:latin typeface="+mj-lt"/>
              </a:rPr>
              <a:t>abilita`ma</a:t>
            </a:r>
            <a:r>
              <a:rPr lang="hr-HR" sz="2000" dirty="0" smtClean="0">
                <a:latin typeface="+mj-lt"/>
              </a:rPr>
              <a:t> </a:t>
            </a:r>
            <a:r>
              <a:rPr lang="hr-HR" sz="2000" dirty="0" err="1" smtClean="0">
                <a:latin typeface="+mj-lt"/>
              </a:rPr>
              <a:t>anche</a:t>
            </a:r>
            <a:r>
              <a:rPr lang="hr-HR" sz="2000" dirty="0" smtClean="0">
                <a:latin typeface="+mj-lt"/>
              </a:rPr>
              <a:t> </a:t>
            </a:r>
            <a:r>
              <a:rPr lang="hr-HR" sz="2000" dirty="0" err="1" smtClean="0">
                <a:latin typeface="+mj-lt"/>
              </a:rPr>
              <a:t>conoscenze</a:t>
            </a:r>
            <a:r>
              <a:rPr lang="hr-HR" sz="2000" dirty="0" smtClean="0">
                <a:latin typeface="+mj-lt"/>
              </a:rPr>
              <a:t> </a:t>
            </a:r>
            <a:r>
              <a:rPr lang="hr-HR" sz="2000" dirty="0" err="1" smtClean="0">
                <a:latin typeface="+mj-lt"/>
              </a:rPr>
              <a:t>che</a:t>
            </a:r>
            <a:r>
              <a:rPr lang="hr-HR" sz="2000" dirty="0" smtClean="0">
                <a:latin typeface="+mj-lt"/>
              </a:rPr>
              <a:t> </a:t>
            </a:r>
            <a:r>
              <a:rPr lang="hr-HR" sz="2000" dirty="0" err="1" smtClean="0">
                <a:latin typeface="+mj-lt"/>
              </a:rPr>
              <a:t>hanno</a:t>
            </a:r>
            <a:r>
              <a:rPr lang="hr-HR" sz="2000" dirty="0" smtClean="0">
                <a:latin typeface="+mj-lt"/>
              </a:rPr>
              <a:t> </a:t>
            </a:r>
            <a:r>
              <a:rPr lang="hr-HR" sz="2000" dirty="0" err="1" smtClean="0">
                <a:latin typeface="+mj-lt"/>
              </a:rPr>
              <a:t>tramutato</a:t>
            </a:r>
            <a:r>
              <a:rPr lang="hr-HR" sz="2000" dirty="0" smtClean="0">
                <a:latin typeface="+mj-lt"/>
              </a:rPr>
              <a:t> </a:t>
            </a:r>
            <a:r>
              <a:rPr lang="hr-HR" sz="2000" dirty="0" err="1" smtClean="0">
                <a:latin typeface="+mj-lt"/>
              </a:rPr>
              <a:t>in</a:t>
            </a:r>
            <a:r>
              <a:rPr lang="hr-HR" sz="2000" dirty="0" smtClean="0">
                <a:latin typeface="+mj-lt"/>
              </a:rPr>
              <a:t> </a:t>
            </a:r>
            <a:r>
              <a:rPr lang="hr-HR" sz="2000" dirty="0" err="1" smtClean="0">
                <a:latin typeface="+mj-lt"/>
              </a:rPr>
              <a:t>consapevolezza</a:t>
            </a:r>
            <a:r>
              <a:rPr lang="en-GB" sz="2000" dirty="0" smtClean="0">
                <a:latin typeface="+mj-lt"/>
              </a:rPr>
              <a:t> </a:t>
            </a:r>
            <a:endParaRPr lang="en-GB" sz="2000" dirty="0">
              <a:latin typeface="+mj-lt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03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96190" y="955964"/>
            <a:ext cx="5572991" cy="6722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800" dirty="0">
                <a:latin typeface="+mj-lt"/>
              </a:rPr>
              <a:t>Veliku pažnju </a:t>
            </a:r>
            <a:r>
              <a:rPr lang="hr-HR" sz="1800" dirty="0" smtClean="0">
                <a:latin typeface="+mj-lt"/>
              </a:rPr>
              <a:t>posvetili smo </a:t>
            </a:r>
            <a:r>
              <a:rPr lang="hr-HR" sz="1800" dirty="0">
                <a:latin typeface="+mj-lt"/>
              </a:rPr>
              <a:t>razvoju metoda kojima </a:t>
            </a:r>
            <a:r>
              <a:rPr lang="hr-HR" sz="1800" dirty="0" smtClean="0">
                <a:latin typeface="+mj-lt"/>
              </a:rPr>
              <a:t> smo </a:t>
            </a:r>
            <a:r>
              <a:rPr lang="hr-HR" sz="1800" dirty="0">
                <a:latin typeface="+mj-lt"/>
              </a:rPr>
              <a:t>na neformalan, inovativan i interdisciplinaran način </a:t>
            </a:r>
            <a:r>
              <a:rPr lang="hr-HR" sz="1800" dirty="0" smtClean="0">
                <a:latin typeface="+mj-lt"/>
              </a:rPr>
              <a:t>potaknuli </a:t>
            </a:r>
            <a:r>
              <a:rPr lang="hr-HR" sz="1800" dirty="0">
                <a:latin typeface="+mj-lt"/>
              </a:rPr>
              <a:t>djecu da promišljaju o baštini, da ju istražuju tako da izazove kod djece čuđenje, znatiželju </a:t>
            </a:r>
            <a:r>
              <a:rPr lang="hr-HR" sz="1800" dirty="0" smtClean="0">
                <a:latin typeface="+mj-lt"/>
              </a:rPr>
              <a:t>te smo potaknuli </a:t>
            </a:r>
            <a:r>
              <a:rPr lang="hr-HR" sz="1800" dirty="0">
                <a:latin typeface="+mj-lt"/>
              </a:rPr>
              <a:t>kreativnost i želju za istraživanjem i produbljivanjem znanja. </a:t>
            </a:r>
            <a:endParaRPr lang="hr-HR" sz="1800" dirty="0" smtClean="0">
              <a:latin typeface="+mj-lt"/>
            </a:endParaRPr>
          </a:p>
          <a:p>
            <a:pPr marL="0" indent="0">
              <a:buNone/>
            </a:pPr>
            <a:endParaRPr lang="hr-HR" sz="1800" dirty="0" smtClean="0">
              <a:latin typeface="+mj-lt"/>
            </a:endParaRPr>
          </a:p>
          <a:p>
            <a:pPr marL="0" indent="0">
              <a:buNone/>
            </a:pPr>
            <a:r>
              <a:rPr lang="hr-HR" sz="1800" dirty="0" err="1" smtClean="0">
                <a:latin typeface="+mj-lt"/>
              </a:rPr>
              <a:t>Per</a:t>
            </a:r>
            <a:r>
              <a:rPr lang="hr-HR" sz="1800" dirty="0" smtClean="0">
                <a:latin typeface="+mj-lt"/>
              </a:rPr>
              <a:t> i </a:t>
            </a:r>
            <a:r>
              <a:rPr lang="hr-HR" sz="1800" dirty="0" err="1" smtClean="0">
                <a:latin typeface="+mj-lt"/>
              </a:rPr>
              <a:t>raggiungimento</a:t>
            </a:r>
            <a:r>
              <a:rPr lang="hr-HR" sz="1800" dirty="0" smtClean="0">
                <a:latin typeface="+mj-lt"/>
              </a:rPr>
              <a:t> di </a:t>
            </a:r>
            <a:r>
              <a:rPr lang="hr-HR" sz="1800" dirty="0" err="1" smtClean="0">
                <a:latin typeface="+mj-lt"/>
              </a:rPr>
              <a:t>questo</a:t>
            </a:r>
            <a:r>
              <a:rPr lang="hr-HR" sz="1800" dirty="0" smtClean="0">
                <a:latin typeface="+mj-lt"/>
              </a:rPr>
              <a:t> fine, </a:t>
            </a:r>
            <a:r>
              <a:rPr lang="hr-HR" sz="1800" dirty="0" err="1" smtClean="0">
                <a:latin typeface="+mj-lt"/>
              </a:rPr>
              <a:t>abbiamo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il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dovere</a:t>
            </a:r>
            <a:r>
              <a:rPr lang="hr-HR" sz="1800" dirty="0" smtClean="0">
                <a:latin typeface="+mj-lt"/>
              </a:rPr>
              <a:t> di </a:t>
            </a:r>
            <a:r>
              <a:rPr lang="hr-HR" sz="1800" dirty="0" err="1" smtClean="0">
                <a:latin typeface="+mj-lt"/>
              </a:rPr>
              <a:t>scegliere</a:t>
            </a:r>
            <a:r>
              <a:rPr lang="hr-HR" sz="1800" dirty="0" smtClean="0">
                <a:latin typeface="+mj-lt"/>
              </a:rPr>
              <a:t> metodi </a:t>
            </a:r>
            <a:r>
              <a:rPr lang="hr-HR" sz="1800" dirty="0" err="1" smtClean="0">
                <a:latin typeface="+mj-lt"/>
              </a:rPr>
              <a:t>ed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approcci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che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incuriosicano</a:t>
            </a:r>
            <a:r>
              <a:rPr lang="hr-HR" sz="1800" dirty="0" smtClean="0">
                <a:latin typeface="+mj-lt"/>
              </a:rPr>
              <a:t> i </a:t>
            </a:r>
            <a:r>
              <a:rPr lang="hr-HR" sz="1800" dirty="0" err="1" smtClean="0">
                <a:latin typeface="+mj-lt"/>
              </a:rPr>
              <a:t>bambini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nell`osservazione</a:t>
            </a:r>
            <a:r>
              <a:rPr lang="hr-HR" sz="1800" dirty="0" smtClean="0">
                <a:latin typeface="+mj-lt"/>
              </a:rPr>
              <a:t> del </a:t>
            </a:r>
            <a:r>
              <a:rPr lang="hr-HR" sz="1800" dirty="0" err="1" smtClean="0">
                <a:latin typeface="+mj-lt"/>
              </a:rPr>
              <a:t>mondo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che</a:t>
            </a:r>
            <a:r>
              <a:rPr lang="hr-HR" sz="1800" dirty="0" smtClean="0">
                <a:latin typeface="+mj-lt"/>
              </a:rPr>
              <a:t> li </a:t>
            </a:r>
            <a:r>
              <a:rPr lang="hr-HR" sz="1800" dirty="0" err="1" smtClean="0">
                <a:latin typeface="+mj-lt"/>
              </a:rPr>
              <a:t>circonda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in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un</a:t>
            </a:r>
            <a:r>
              <a:rPr lang="hr-HR" sz="1800" dirty="0" smtClean="0">
                <a:latin typeface="+mj-lt"/>
              </a:rPr>
              <a:t> modo </a:t>
            </a:r>
            <a:r>
              <a:rPr lang="hr-HR" sz="1800" dirty="0" err="1" smtClean="0">
                <a:latin typeface="+mj-lt"/>
              </a:rPr>
              <a:t>innovativo</a:t>
            </a:r>
            <a:r>
              <a:rPr lang="hr-HR" sz="1800" dirty="0" smtClean="0">
                <a:latin typeface="+mj-lt"/>
              </a:rPr>
              <a:t>:</a:t>
            </a:r>
          </a:p>
          <a:p>
            <a:pPr>
              <a:buFontTx/>
              <a:buChar char="-"/>
            </a:pPr>
            <a:r>
              <a:rPr lang="hr-HR" sz="1800" dirty="0" err="1" smtClean="0">
                <a:latin typeface="+mj-lt"/>
              </a:rPr>
              <a:t>incoraggiare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nel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porre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domande</a:t>
            </a:r>
            <a:r>
              <a:rPr lang="hr-HR" sz="1800" dirty="0" smtClean="0">
                <a:latin typeface="+mj-lt"/>
              </a:rPr>
              <a:t> e a </a:t>
            </a:r>
            <a:r>
              <a:rPr lang="hr-HR" sz="1800" dirty="0" err="1" smtClean="0">
                <a:latin typeface="+mj-lt"/>
              </a:rPr>
              <a:t>cercarne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le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risposte</a:t>
            </a:r>
            <a:endParaRPr lang="hr-HR" sz="1800" dirty="0" smtClean="0">
              <a:latin typeface="+mj-lt"/>
            </a:endParaRPr>
          </a:p>
          <a:p>
            <a:pPr>
              <a:buFontTx/>
              <a:buChar char="-"/>
            </a:pPr>
            <a:r>
              <a:rPr lang="hr-HR" sz="1800" dirty="0" err="1">
                <a:latin typeface="+mj-lt"/>
              </a:rPr>
              <a:t>s</a:t>
            </a:r>
            <a:r>
              <a:rPr lang="hr-HR" sz="1800" dirty="0" err="1" smtClean="0">
                <a:latin typeface="+mj-lt"/>
              </a:rPr>
              <a:t>ollecitare</a:t>
            </a:r>
            <a:r>
              <a:rPr lang="hr-HR" sz="1800" dirty="0" smtClean="0">
                <a:latin typeface="+mj-lt"/>
              </a:rPr>
              <a:t> e </a:t>
            </a:r>
            <a:r>
              <a:rPr lang="hr-HR" sz="1800" dirty="0" err="1" smtClean="0">
                <a:latin typeface="+mj-lt"/>
              </a:rPr>
              <a:t>sostenere</a:t>
            </a:r>
            <a:r>
              <a:rPr lang="hr-HR" sz="1800" dirty="0" smtClean="0">
                <a:latin typeface="+mj-lt"/>
              </a:rPr>
              <a:t> la </a:t>
            </a:r>
            <a:r>
              <a:rPr lang="hr-HR" sz="1800" dirty="0" err="1" smtClean="0">
                <a:latin typeface="+mj-lt"/>
              </a:rPr>
              <a:t>ricerca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per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offrire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risposte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alle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domande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includendo</a:t>
            </a:r>
            <a:r>
              <a:rPr lang="hr-HR" sz="1800" dirty="0" smtClean="0">
                <a:latin typeface="+mj-lt"/>
              </a:rPr>
              <a:t> la </a:t>
            </a:r>
            <a:r>
              <a:rPr lang="hr-HR" sz="1800" dirty="0" err="1" smtClean="0">
                <a:latin typeface="+mj-lt"/>
              </a:rPr>
              <a:t>fantasia</a:t>
            </a:r>
            <a:r>
              <a:rPr lang="hr-HR" sz="1800" dirty="0" smtClean="0">
                <a:latin typeface="+mj-lt"/>
              </a:rPr>
              <a:t>, la </a:t>
            </a:r>
            <a:r>
              <a:rPr lang="hr-HR" sz="1800" dirty="0" err="1" smtClean="0">
                <a:latin typeface="+mj-lt"/>
              </a:rPr>
              <a:t>creativita</a:t>
            </a:r>
            <a:r>
              <a:rPr lang="hr-HR" sz="1800" dirty="0" smtClean="0">
                <a:latin typeface="+mj-lt"/>
              </a:rPr>
              <a:t>`,</a:t>
            </a:r>
            <a:r>
              <a:rPr lang="hr-HR" sz="1800" dirty="0" err="1" smtClean="0">
                <a:latin typeface="+mj-lt"/>
              </a:rPr>
              <a:t>l`immaginazione</a:t>
            </a:r>
            <a:r>
              <a:rPr lang="hr-HR" sz="1800" dirty="0" smtClean="0">
                <a:latin typeface="+mj-lt"/>
              </a:rPr>
              <a:t>.</a:t>
            </a:r>
          </a:p>
          <a:p>
            <a:pPr>
              <a:buFontTx/>
              <a:buChar char="-"/>
            </a:pPr>
            <a:r>
              <a:rPr lang="hr-HR" sz="1800" dirty="0" err="1">
                <a:latin typeface="+mj-lt"/>
              </a:rPr>
              <a:t>u</a:t>
            </a:r>
            <a:r>
              <a:rPr lang="hr-HR" sz="1800" dirty="0" err="1" smtClean="0">
                <a:latin typeface="+mj-lt"/>
              </a:rPr>
              <a:t>sare</a:t>
            </a:r>
            <a:r>
              <a:rPr lang="hr-HR" sz="1800" dirty="0" smtClean="0">
                <a:latin typeface="+mj-lt"/>
              </a:rPr>
              <a:t> i </a:t>
            </a:r>
            <a:r>
              <a:rPr lang="hr-HR" sz="1800" dirty="0" err="1" smtClean="0">
                <a:latin typeface="+mj-lt"/>
              </a:rPr>
              <a:t>nuovi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media</a:t>
            </a:r>
            <a:r>
              <a:rPr lang="hr-HR" sz="1800" dirty="0" smtClean="0">
                <a:latin typeface="+mj-lt"/>
              </a:rPr>
              <a:t> e </a:t>
            </a:r>
            <a:r>
              <a:rPr lang="hr-HR" sz="1800" dirty="0" err="1" smtClean="0">
                <a:latin typeface="+mj-lt"/>
              </a:rPr>
              <a:t>conoscerne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le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potenzialita</a:t>
            </a:r>
            <a:r>
              <a:rPr lang="hr-HR" dirty="0"/>
              <a:t>`</a:t>
            </a:r>
            <a:endParaRPr lang="hr-HR" dirty="0" smtClean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46976" y="0"/>
            <a:ext cx="5145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196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JEZIK I KULTURA</a:t>
            </a:r>
            <a:br>
              <a:rPr lang="hr-HR" dirty="0" smtClean="0"/>
            </a:br>
            <a:r>
              <a:rPr lang="hr-HR" dirty="0" smtClean="0"/>
              <a:t>LA LINGUA E LA CULTURA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369127"/>
            <a:ext cx="3932237" cy="3811588"/>
          </a:xfrm>
        </p:spPr>
        <p:txBody>
          <a:bodyPr>
            <a:normAutofit fontScale="92500" lnSpcReduction="20000"/>
          </a:bodyPr>
          <a:lstStyle/>
          <a:p>
            <a:r>
              <a:rPr lang="hr-HR" sz="1800" dirty="0" smtClean="0">
                <a:latin typeface="+mj-lt"/>
              </a:rPr>
              <a:t>Vrijednost projekta dobila je višu dimenziju obzirom na suradnju vrtića koji provodi program na hrvatskom jeziku e della scuola dell`infanzia </a:t>
            </a:r>
            <a:r>
              <a:rPr lang="hr-HR" sz="1800" dirty="0" err="1" smtClean="0">
                <a:latin typeface="+mj-lt"/>
              </a:rPr>
              <a:t>che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svolge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il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programma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in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lingua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italiana</a:t>
            </a:r>
            <a:r>
              <a:rPr lang="hr-HR" sz="1800" dirty="0" smtClean="0">
                <a:latin typeface="+mj-lt"/>
              </a:rPr>
              <a:t>.</a:t>
            </a:r>
          </a:p>
          <a:p>
            <a:endParaRPr lang="hr-HR" sz="1800" dirty="0">
              <a:latin typeface="+mj-lt"/>
            </a:endParaRPr>
          </a:p>
          <a:p>
            <a:r>
              <a:rPr lang="hr-HR" sz="1800" dirty="0" smtClean="0">
                <a:latin typeface="+mj-lt"/>
              </a:rPr>
              <a:t>Zajedničke aktivnosti provodile su </a:t>
            </a:r>
            <a:r>
              <a:rPr lang="hr-HR" sz="1800" dirty="0">
                <a:latin typeface="+mj-lt"/>
              </a:rPr>
              <a:t>s</a:t>
            </a:r>
            <a:r>
              <a:rPr lang="hr-HR" sz="1800" dirty="0" smtClean="0">
                <a:latin typeface="+mj-lt"/>
              </a:rPr>
              <a:t>e dvojezično. Primjer aktivne dvojezičnosti si </a:t>
            </a:r>
            <a:r>
              <a:rPr lang="hr-HR" sz="1800" dirty="0" err="1" smtClean="0">
                <a:latin typeface="+mj-lt"/>
              </a:rPr>
              <a:t>puo`osservare</a:t>
            </a:r>
            <a:r>
              <a:rPr lang="hr-HR" sz="1800" dirty="0" smtClean="0">
                <a:latin typeface="+mj-lt"/>
              </a:rPr>
              <a:t>, </a:t>
            </a:r>
            <a:r>
              <a:rPr lang="hr-HR" sz="1800" dirty="0" err="1" smtClean="0">
                <a:latin typeface="+mj-lt"/>
              </a:rPr>
              <a:t>sentire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vedere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anche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in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questa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presentazione</a:t>
            </a:r>
            <a:r>
              <a:rPr lang="hr-HR" sz="1800" dirty="0" smtClean="0">
                <a:latin typeface="+mj-lt"/>
              </a:rPr>
              <a:t>, koja teče na sasvim prirodan način i u kojoj se isprepliću hrvatski i talijanski jezik.</a:t>
            </a:r>
          </a:p>
          <a:p>
            <a:r>
              <a:rPr lang="hr-HR" sz="1800" dirty="0" smtClean="0">
                <a:latin typeface="+mj-lt"/>
              </a:rPr>
              <a:t>Po suvremenim shvaćanjima, dvojezičnost se temelji na komunikaciji dvoje ili više ljudi gdje svatko govori svojim jezikom a drugi ga razumiju te nastavljaju komunikaciju na svom, materinjem jeziku.</a:t>
            </a:r>
          </a:p>
          <a:p>
            <a:endParaRPr lang="hr-HR" sz="1800" dirty="0">
              <a:latin typeface="+mj-lt"/>
            </a:endParaRPr>
          </a:p>
          <a:p>
            <a:endParaRPr lang="hr-HR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978501" y="-91273"/>
            <a:ext cx="5213499" cy="694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275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teksta 6"/>
          <p:cNvSpPr>
            <a:spLocks noGrp="1"/>
          </p:cNvSpPr>
          <p:nvPr>
            <p:ph type="body" sz="half" idx="2"/>
          </p:nvPr>
        </p:nvSpPr>
        <p:spPr>
          <a:xfrm>
            <a:off x="374074" y="384464"/>
            <a:ext cx="4769426" cy="6203372"/>
          </a:xfrm>
        </p:spPr>
        <p:txBody>
          <a:bodyPr>
            <a:normAutofit lnSpcReduction="10000"/>
          </a:bodyPr>
          <a:lstStyle/>
          <a:p>
            <a:r>
              <a:rPr lang="hr-HR" sz="1900" u="sng" dirty="0">
                <a:latin typeface="+mj-lt"/>
              </a:rPr>
              <a:t>Ciljana skupina</a:t>
            </a:r>
          </a:p>
          <a:p>
            <a:r>
              <a:rPr lang="hr-HR" dirty="0"/>
              <a:t>Program se provodio s djecom rane i predškolske dobi.</a:t>
            </a:r>
          </a:p>
          <a:p>
            <a:r>
              <a:rPr lang="hr-HR" sz="1900" u="sng" dirty="0">
                <a:latin typeface="+mj-lt"/>
              </a:rPr>
              <a:t>Vremenske odrednice programa</a:t>
            </a:r>
          </a:p>
          <a:p>
            <a:r>
              <a:rPr lang="hr-HR" dirty="0"/>
              <a:t>Program se provodio </a:t>
            </a:r>
            <a:r>
              <a:rPr lang="hr-HR" dirty="0" smtClean="0"/>
              <a:t>tijekom pedagoške </a:t>
            </a:r>
            <a:r>
              <a:rPr lang="hr-HR" dirty="0"/>
              <a:t>godine </a:t>
            </a:r>
            <a:r>
              <a:rPr lang="hr-HR" dirty="0" smtClean="0"/>
              <a:t>2017./18. i </a:t>
            </a:r>
            <a:r>
              <a:rPr lang="hr-HR" dirty="0"/>
              <a:t>to kao rad na projektima (kao skup aktivnosti) u oblikovanju odgojno obrazovnog  procesa. Takav rad primjereniji je djeci i ovom programu , a u literaturi se navode mnoge brojne </a:t>
            </a:r>
            <a:r>
              <a:rPr lang="hr-HR" dirty="0" smtClean="0"/>
              <a:t>prednosti projektnog </a:t>
            </a:r>
            <a:r>
              <a:rPr lang="hr-HR" dirty="0"/>
              <a:t>načina rada.</a:t>
            </a:r>
          </a:p>
          <a:p>
            <a:r>
              <a:rPr lang="hr-HR" sz="1900" dirty="0">
                <a:latin typeface="+mj-lt"/>
              </a:rPr>
              <a:t> </a:t>
            </a:r>
            <a:r>
              <a:rPr lang="hr-HR" sz="1900" u="sng" dirty="0">
                <a:latin typeface="+mj-lt"/>
              </a:rPr>
              <a:t>Projektno planiranje obuhvaćeno je kroz:</a:t>
            </a:r>
          </a:p>
          <a:p>
            <a:r>
              <a:rPr lang="hr-HR" dirty="0" smtClean="0"/>
              <a:t>• trajanje </a:t>
            </a:r>
            <a:r>
              <a:rPr lang="hr-HR" dirty="0"/>
              <a:t>aktivnosti kroz različite sadržaje i teme</a:t>
            </a:r>
          </a:p>
          <a:p>
            <a:r>
              <a:rPr lang="hr-HR" dirty="0" smtClean="0"/>
              <a:t>• aktivnosti </a:t>
            </a:r>
            <a:r>
              <a:rPr lang="hr-HR" dirty="0"/>
              <a:t>temeljene na </a:t>
            </a:r>
            <a:r>
              <a:rPr lang="hr-HR" dirty="0" smtClean="0"/>
              <a:t>istraživanju i stvaranju </a:t>
            </a:r>
            <a:r>
              <a:rPr lang="hr-HR" dirty="0"/>
              <a:t>novih </a:t>
            </a:r>
            <a:r>
              <a:rPr lang="hr-HR" dirty="0" smtClean="0"/>
              <a:t>vrijednosti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uso </a:t>
            </a:r>
            <a:r>
              <a:rPr lang="hr-HR" dirty="0" err="1" smtClean="0"/>
              <a:t>delle</a:t>
            </a:r>
            <a:r>
              <a:rPr lang="hr-HR" dirty="0" smtClean="0"/>
              <a:t> </a:t>
            </a:r>
            <a:r>
              <a:rPr lang="hr-HR" dirty="0" err="1" smtClean="0"/>
              <a:t>nuove</a:t>
            </a:r>
            <a:r>
              <a:rPr lang="hr-HR" dirty="0" smtClean="0"/>
              <a:t> </a:t>
            </a:r>
            <a:r>
              <a:rPr lang="hr-HR" dirty="0" err="1" smtClean="0"/>
              <a:t>tecnologie</a:t>
            </a:r>
            <a:r>
              <a:rPr lang="hr-HR" dirty="0" smtClean="0"/>
              <a:t> </a:t>
            </a:r>
            <a:r>
              <a:rPr lang="hr-HR" dirty="0" err="1" smtClean="0"/>
              <a:t>come</a:t>
            </a:r>
            <a:r>
              <a:rPr lang="hr-HR" dirty="0" smtClean="0"/>
              <a:t> </a:t>
            </a:r>
            <a:r>
              <a:rPr lang="hr-HR" dirty="0" err="1" smtClean="0"/>
              <a:t>risorsa</a:t>
            </a:r>
            <a:r>
              <a:rPr lang="hr-HR" dirty="0" smtClean="0"/>
              <a:t> </a:t>
            </a:r>
            <a:r>
              <a:rPr lang="hr-HR" dirty="0" err="1" smtClean="0"/>
              <a:t>per</a:t>
            </a:r>
            <a:r>
              <a:rPr lang="hr-HR" dirty="0" smtClean="0"/>
              <a:t> </a:t>
            </a:r>
            <a:r>
              <a:rPr lang="hr-HR" dirty="0" err="1" smtClean="0"/>
              <a:t>l`acquisizione</a:t>
            </a:r>
            <a:r>
              <a:rPr lang="hr-HR" dirty="0" smtClean="0"/>
              <a:t> di </a:t>
            </a:r>
            <a:r>
              <a:rPr lang="hr-HR" dirty="0" err="1" smtClean="0"/>
              <a:t>nuove</a:t>
            </a:r>
            <a:r>
              <a:rPr lang="hr-HR" dirty="0" smtClean="0"/>
              <a:t> </a:t>
            </a:r>
            <a:r>
              <a:rPr lang="hr-HR" dirty="0" err="1" smtClean="0"/>
              <a:t>conoscenze</a:t>
            </a:r>
            <a:r>
              <a:rPr lang="hr-HR" dirty="0" smtClean="0"/>
              <a:t>, saperi </a:t>
            </a:r>
            <a:r>
              <a:rPr lang="hr-HR" dirty="0" err="1" smtClean="0"/>
              <a:t>ed</a:t>
            </a:r>
            <a:r>
              <a:rPr lang="hr-HR" dirty="0" smtClean="0"/>
              <a:t> </a:t>
            </a:r>
            <a:r>
              <a:rPr lang="hr-HR" dirty="0" err="1" smtClean="0"/>
              <a:t>esperienze</a:t>
            </a:r>
            <a:endParaRPr lang="hr-HR" dirty="0" smtClean="0"/>
          </a:p>
          <a:p>
            <a:r>
              <a:rPr lang="hr-HR" dirty="0" smtClean="0"/>
              <a:t>• izleti</a:t>
            </a:r>
            <a:r>
              <a:rPr lang="hr-HR" dirty="0"/>
              <a:t>, posjeti, OPG, </a:t>
            </a:r>
            <a:r>
              <a:rPr lang="hr-HR" dirty="0" smtClean="0"/>
              <a:t>tržnici, </a:t>
            </a:r>
            <a:r>
              <a:rPr lang="hr-HR" dirty="0" err="1" smtClean="0"/>
              <a:t>attivita`fuori</a:t>
            </a:r>
            <a:r>
              <a:rPr lang="hr-HR" dirty="0" smtClean="0"/>
              <a:t> </a:t>
            </a:r>
            <a:r>
              <a:rPr lang="hr-HR" dirty="0" err="1" smtClean="0"/>
              <a:t>sede</a:t>
            </a:r>
            <a:r>
              <a:rPr lang="hr-HR" dirty="0" smtClean="0"/>
              <a:t>, </a:t>
            </a:r>
            <a:r>
              <a:rPr lang="hr-HR" dirty="0" err="1" smtClean="0"/>
              <a:t>laboratori</a:t>
            </a:r>
            <a:r>
              <a:rPr lang="hr-HR" dirty="0" smtClean="0"/>
              <a:t> </a:t>
            </a:r>
            <a:r>
              <a:rPr lang="hr-HR" dirty="0" err="1" smtClean="0"/>
              <a:t>al</a:t>
            </a:r>
            <a:r>
              <a:rPr lang="hr-HR" dirty="0" smtClean="0"/>
              <a:t> </a:t>
            </a:r>
            <a:r>
              <a:rPr lang="hr-HR" dirty="0" err="1" smtClean="0"/>
              <a:t>cinema</a:t>
            </a:r>
            <a:r>
              <a:rPr lang="hr-HR" dirty="0" smtClean="0"/>
              <a:t> </a:t>
            </a:r>
            <a:r>
              <a:rPr lang="hr-HR" dirty="0" err="1" smtClean="0"/>
              <a:t>Valli</a:t>
            </a:r>
            <a:endParaRPr lang="hr-HR" dirty="0"/>
          </a:p>
          <a:p>
            <a:r>
              <a:rPr lang="hr-HR" dirty="0" smtClean="0"/>
              <a:t>• fleksibilnost</a:t>
            </a:r>
            <a:endParaRPr lang="hr-HR" dirty="0"/>
          </a:p>
          <a:p>
            <a:r>
              <a:rPr lang="hr-HR" dirty="0" smtClean="0"/>
              <a:t>• prezentacija </a:t>
            </a:r>
            <a:r>
              <a:rPr lang="hr-HR" dirty="0"/>
              <a:t>– svo umjetničko izražavanje i stvaranje (</a:t>
            </a:r>
            <a:r>
              <a:rPr lang="hr-HR" dirty="0" smtClean="0"/>
              <a:t>crtanje</a:t>
            </a:r>
            <a:r>
              <a:rPr lang="hr-HR" dirty="0"/>
              <a:t>, slikanje , građenje, konstruiranje sve ono što djeci olakšava razumijevanje i integriranje </a:t>
            </a:r>
            <a:r>
              <a:rPr lang="hr-HR" dirty="0" smtClean="0"/>
              <a:t>koncepata) </a:t>
            </a:r>
            <a:endParaRPr lang="hr-HR" dirty="0"/>
          </a:p>
          <a:p>
            <a:r>
              <a:rPr lang="hr-HR" dirty="0" smtClean="0"/>
              <a:t>• dokumentiranje </a:t>
            </a:r>
            <a:r>
              <a:rPr lang="hr-HR" dirty="0"/>
              <a:t>uz uporabu novih suvremenih </a:t>
            </a:r>
            <a:r>
              <a:rPr lang="hr-HR" dirty="0" smtClean="0"/>
              <a:t>medija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9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754091" y="773184"/>
            <a:ext cx="4636943" cy="5627616"/>
          </a:xfrm>
        </p:spPr>
        <p:txBody>
          <a:bodyPr>
            <a:normAutofit/>
          </a:bodyPr>
          <a:lstStyle/>
          <a:p>
            <a:r>
              <a:rPr lang="hr-HR" sz="2000" dirty="0" smtClean="0">
                <a:latin typeface="+mj-lt"/>
              </a:rPr>
              <a:t>ZADAĆE PROJEKTA</a:t>
            </a:r>
          </a:p>
          <a:p>
            <a:r>
              <a:rPr lang="hr-HR" sz="2000" dirty="0" smtClean="0">
                <a:latin typeface="+mj-lt"/>
              </a:rPr>
              <a:t>COMPITI PROGETTUALI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dirty="0" smtClean="0"/>
              <a:t>Upoznavanje </a:t>
            </a:r>
            <a:r>
              <a:rPr lang="hr-HR" dirty="0"/>
              <a:t>kulturne i povijesne vrijednosti kraja u kojem dijete /djeca žive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dirty="0" smtClean="0"/>
              <a:t>Očuvanje tradicije govornog područja i nematerijalnih vrijednosti zavičaja</a:t>
            </a:r>
            <a:endParaRPr lang="hr-H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dirty="0" smtClean="0"/>
              <a:t> Poticanje interesa </a:t>
            </a:r>
            <a:r>
              <a:rPr lang="hr-HR" dirty="0"/>
              <a:t>i </a:t>
            </a:r>
            <a:r>
              <a:rPr lang="hr-HR" dirty="0" smtClean="0"/>
              <a:t>radoznalosti  </a:t>
            </a:r>
            <a:r>
              <a:rPr lang="hr-HR" dirty="0"/>
              <a:t>prema prošlosti i </a:t>
            </a:r>
            <a:r>
              <a:rPr lang="hr-HR" dirty="0" smtClean="0"/>
              <a:t>budućnosti ali upoznavanje novih tehnologija i medija u smislu iskustvenog učenja</a:t>
            </a:r>
            <a:endParaRPr lang="hr-H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dirty="0" smtClean="0"/>
              <a:t> Povezivanje prošlosti, sadašnjosti </a:t>
            </a:r>
            <a:r>
              <a:rPr lang="hr-HR" dirty="0"/>
              <a:t>i </a:t>
            </a:r>
            <a:r>
              <a:rPr lang="hr-HR" dirty="0" smtClean="0"/>
              <a:t>budućnosti</a:t>
            </a:r>
            <a:endParaRPr lang="hr-H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dirty="0" smtClean="0"/>
              <a:t> Iskustvenim </a:t>
            </a:r>
            <a:r>
              <a:rPr lang="hr-HR" dirty="0"/>
              <a:t>učenjem doživljavati baštinu, tradiciju, </a:t>
            </a:r>
            <a:r>
              <a:rPr lang="hr-HR" dirty="0" smtClean="0"/>
              <a:t>ishranu, rast i razvoj</a:t>
            </a:r>
            <a:endParaRPr lang="hr-H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dirty="0" smtClean="0"/>
              <a:t> Poticanje istraživačkog duha djeteta</a:t>
            </a:r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95103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39787" y="727363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hr-HR" sz="2700" dirty="0" smtClean="0"/>
              <a:t>NOVE TEHNOLOGIJE E U SVRSI </a:t>
            </a:r>
            <a:r>
              <a:rPr lang="hr-HR" sz="2700" dirty="0"/>
              <a:t>ISTRAŽIVANJA  </a:t>
            </a:r>
            <a:r>
              <a:rPr lang="hr-HR" sz="2700" dirty="0" smtClean="0"/>
              <a:t>I DOKUMENTIRANJA</a:t>
            </a:r>
            <a:br>
              <a:rPr lang="hr-HR" sz="2700" dirty="0" smtClean="0"/>
            </a:br>
            <a:r>
              <a:rPr lang="hr-HR" sz="2700" dirty="0" smtClean="0"/>
              <a:t>LE NUOVE TECNOLOGIE IN APPLICAZIONE COME DOCUMENTAZIONE E RICERCA </a:t>
            </a:r>
            <a:endParaRPr lang="hr-HR" sz="2700" dirty="0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64951" y="110983"/>
            <a:ext cx="6646495" cy="4433160"/>
          </a:xfrm>
          <a:prstGeom prst="rect">
            <a:avLst/>
          </a:prstGeom>
        </p:spPr>
      </p:pic>
      <p:sp>
        <p:nvSpPr>
          <p:cNvPr id="7" name="Rezervirano mjesto teksta 6"/>
          <p:cNvSpPr>
            <a:spLocks noGrp="1"/>
          </p:cNvSpPr>
          <p:nvPr>
            <p:ph type="body" sz="half" idx="2"/>
          </p:nvPr>
        </p:nvSpPr>
        <p:spPr>
          <a:xfrm>
            <a:off x="839786" y="2327563"/>
            <a:ext cx="3932237" cy="3811588"/>
          </a:xfrm>
        </p:spPr>
        <p:txBody>
          <a:bodyPr>
            <a:noAutofit/>
          </a:bodyPr>
          <a:lstStyle/>
          <a:p>
            <a:r>
              <a:rPr lang="it-IT" dirty="0">
                <a:latin typeface="+mj-lt"/>
              </a:rPr>
              <a:t>Le nuove tecnologie digitali ci offrono la possibilità, a costi abbastanza limitati, di costruire degli ambienti di apprendimento multimediali e multisensoriali in cui i bambini </a:t>
            </a:r>
            <a:r>
              <a:rPr lang="hr-HR" dirty="0" err="1" smtClean="0">
                <a:latin typeface="+mj-lt"/>
              </a:rPr>
              <a:t>sviluppano</a:t>
            </a:r>
            <a:r>
              <a:rPr lang="hr-HR" dirty="0" smtClean="0">
                <a:latin typeface="+mj-lt"/>
              </a:rPr>
              <a:t> </a:t>
            </a:r>
            <a:r>
              <a:rPr lang="hr-HR" dirty="0" err="1" smtClean="0">
                <a:latin typeface="+mj-lt"/>
              </a:rPr>
              <a:t>determinate</a:t>
            </a:r>
            <a:r>
              <a:rPr lang="hr-HR" dirty="0" smtClean="0">
                <a:latin typeface="+mj-lt"/>
              </a:rPr>
              <a:t> </a:t>
            </a:r>
            <a:r>
              <a:rPr lang="hr-HR" dirty="0" err="1" smtClean="0">
                <a:latin typeface="+mj-lt"/>
              </a:rPr>
              <a:t>competenze</a:t>
            </a:r>
            <a:r>
              <a:rPr lang="hr-HR" dirty="0" smtClean="0">
                <a:latin typeface="+mj-lt"/>
              </a:rPr>
              <a:t>.</a:t>
            </a:r>
          </a:p>
          <a:p>
            <a:r>
              <a:rPr lang="it-IT" dirty="0" smtClean="0">
                <a:latin typeface="+mj-lt"/>
              </a:rPr>
              <a:t>Ambienti </a:t>
            </a:r>
            <a:r>
              <a:rPr lang="it-IT" dirty="0">
                <a:latin typeface="+mj-lt"/>
              </a:rPr>
              <a:t>in cui le varie modalità di comunicazione possono essere integrate tra </a:t>
            </a:r>
            <a:r>
              <a:rPr lang="it-IT" dirty="0" smtClean="0">
                <a:latin typeface="+mj-lt"/>
              </a:rPr>
              <a:t>loro. </a:t>
            </a:r>
            <a:r>
              <a:rPr lang="hr-HR" dirty="0" smtClean="0">
                <a:latin typeface="+mj-lt"/>
              </a:rPr>
              <a:t>Novi mediji nisu djeci nepoznati: prisutni su u njihovom svakodnevnom životu: u domu i izvan njega.</a:t>
            </a:r>
          </a:p>
          <a:p>
            <a:r>
              <a:rPr lang="hr-HR" dirty="0" smtClean="0">
                <a:latin typeface="+mj-lt"/>
              </a:rPr>
              <a:t>Djeca posjeduju vještinu korištenja novih medija i </a:t>
            </a:r>
            <a:r>
              <a:rPr lang="hr-HR" dirty="0" err="1" smtClean="0">
                <a:latin typeface="+mj-lt"/>
              </a:rPr>
              <a:t>smart</a:t>
            </a:r>
            <a:r>
              <a:rPr lang="hr-HR" dirty="0" smtClean="0">
                <a:latin typeface="+mj-lt"/>
              </a:rPr>
              <a:t> tehnologija ne samo korištenjem tableta, mobilnih i pametnih telefona, računala, televizora već i uređaja u kućanstvu, muzejima, automobilima, kinu, knjižnicama, pa i u vrtiću.</a:t>
            </a:r>
          </a:p>
        </p:txBody>
      </p:sp>
      <p:sp>
        <p:nvSpPr>
          <p:cNvPr id="2" name="Pravokutnik 1"/>
          <p:cNvSpPr/>
          <p:nvPr/>
        </p:nvSpPr>
        <p:spPr>
          <a:xfrm>
            <a:off x="5540198" y="485925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i="1" dirty="0" smtClean="0">
                <a:latin typeface="+mj-lt"/>
              </a:rPr>
              <a:t>Pažnja </a:t>
            </a:r>
            <a:r>
              <a:rPr lang="hr-HR" i="1" dirty="0">
                <a:latin typeface="+mj-lt"/>
              </a:rPr>
              <a:t>odraslih </a:t>
            </a:r>
            <a:r>
              <a:rPr lang="hr-HR" i="1" dirty="0" smtClean="0">
                <a:latin typeface="+mj-lt"/>
              </a:rPr>
              <a:t>treba </a:t>
            </a:r>
            <a:r>
              <a:rPr lang="hr-HR" i="1" dirty="0">
                <a:latin typeface="+mj-lt"/>
              </a:rPr>
              <a:t>biti usredotočena na mjeru i namjeru u kojoj se mediji koriste</a:t>
            </a:r>
            <a:r>
              <a:rPr lang="it-IT" i="1" dirty="0">
                <a:latin typeface="+mj-lt"/>
              </a:rPr>
              <a:t>. </a:t>
            </a:r>
            <a:r>
              <a:rPr lang="hr-HR" i="1" dirty="0" smtClean="0">
                <a:latin typeface="+mj-lt"/>
              </a:rPr>
              <a:t>Naravno, izuzetno je važno </a:t>
            </a:r>
            <a:r>
              <a:rPr lang="hr-HR" i="1" dirty="0">
                <a:latin typeface="+mj-lt"/>
              </a:rPr>
              <a:t>izbjeći stvaranje nerealne slike o sebi i svijetu koji </a:t>
            </a:r>
            <a:r>
              <a:rPr lang="hr-HR" i="1" dirty="0" smtClean="0">
                <a:latin typeface="+mj-lt"/>
              </a:rPr>
              <a:t> okružuje djecu.  Upravo zato, naš  je fokus na </a:t>
            </a:r>
            <a:r>
              <a:rPr lang="hr-HR" i="1" dirty="0">
                <a:latin typeface="+mj-lt"/>
              </a:rPr>
              <a:t>istraživanju </a:t>
            </a:r>
            <a:r>
              <a:rPr lang="hr-HR" i="1" dirty="0" smtClean="0">
                <a:latin typeface="+mj-lt"/>
              </a:rPr>
              <a:t>stvarnosti </a:t>
            </a:r>
            <a:r>
              <a:rPr lang="hr-HR" i="1" dirty="0">
                <a:latin typeface="+mj-lt"/>
              </a:rPr>
              <a:t>dokumentiranjem pomoću novih medija.</a:t>
            </a:r>
          </a:p>
        </p:txBody>
      </p:sp>
    </p:spTree>
    <p:extLst>
      <p:ext uri="{BB962C8B-B14F-4D97-AF65-F5344CB8AC3E}">
        <p14:creationId xmlns:p14="http://schemas.microsoft.com/office/powerpoint/2010/main" xmlns="" val="127759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4315" y="83128"/>
            <a:ext cx="3932237" cy="1600200"/>
          </a:xfrm>
        </p:spPr>
        <p:txBody>
          <a:bodyPr>
            <a:normAutofit/>
          </a:bodyPr>
          <a:lstStyle/>
          <a:p>
            <a:r>
              <a:rPr lang="hr-HR" sz="2400" dirty="0" smtClean="0"/>
              <a:t>PROCES UČENJA SA NOVIM MEDIJIMA I UZ NOVE MEDIJE</a:t>
            </a:r>
            <a:br>
              <a:rPr lang="hr-HR" sz="2400" dirty="0" smtClean="0"/>
            </a:br>
            <a:r>
              <a:rPr lang="hr-HR" sz="2400" dirty="0" smtClean="0"/>
              <a:t>LO STUDIO DEI NUOVI MEDIA E CON I NUOVI MEDIA</a:t>
            </a:r>
            <a:endParaRPr lang="hr-HR" sz="2400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sz="1800" dirty="0" smtClean="0">
                <a:latin typeface="+mj-lt"/>
              </a:rPr>
              <a:t>Koje bi mjesto trebali zauzeti novi mediji u vrtićkom kurikulumu pa tako i našem projektu?</a:t>
            </a:r>
          </a:p>
          <a:p>
            <a:r>
              <a:rPr lang="hr-HR" sz="1800" dirty="0" smtClean="0">
                <a:latin typeface="+mj-lt"/>
              </a:rPr>
              <a:t>Možemo uvidjeti moguća rješenja od kojih svaki pruža  prilike, mogućnosti ali i nedostatke.</a:t>
            </a:r>
            <a:endParaRPr lang="it-IT" sz="1800" dirty="0">
              <a:latin typeface="+mj-lt"/>
            </a:endParaRPr>
          </a:p>
          <a:p>
            <a:r>
              <a:rPr lang="hr-HR" sz="1800" dirty="0" smtClean="0">
                <a:latin typeface="+mj-lt"/>
              </a:rPr>
              <a:t>Novi mediji su prisutni u vrtiću u raznim formama koje nam služe kako bi djeca iskusila mogućnosti istraživanja i stvaranja.</a:t>
            </a:r>
          </a:p>
          <a:p>
            <a:r>
              <a:rPr lang="hr-HR" sz="1800" dirty="0" smtClean="0">
                <a:latin typeface="+mj-lt"/>
              </a:rPr>
              <a:t>Tako, recimo koristimo digitalnu tehnologiju pri fotografiranju, radu na računalu ali i projekcijama i svjetlosnim igrama.</a:t>
            </a:r>
          </a:p>
          <a:p>
            <a:r>
              <a:rPr lang="hr-HR" sz="1800" dirty="0" smtClean="0">
                <a:latin typeface="+mj-lt"/>
              </a:rPr>
              <a:t>Ne treba zaboraviti senzorne sobe koje pružaju pregršt iskustvenih doživljaja koje možemo uvrstiti u kategoriju „novih medija”.</a:t>
            </a:r>
          </a:p>
          <a:p>
            <a:endParaRPr lang="it-IT" dirty="0"/>
          </a:p>
          <a:p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2703" y="0"/>
            <a:ext cx="6559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863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2800" dirty="0" smtClean="0"/>
              <a:t>DIGITALNA I MULTIMEDIJALNA </a:t>
            </a:r>
            <a:br>
              <a:rPr lang="hr-HR" sz="2800" dirty="0" smtClean="0"/>
            </a:br>
            <a:r>
              <a:rPr lang="hr-HR" sz="2800" dirty="0" smtClean="0"/>
              <a:t>TEHNOLOGIJA</a:t>
            </a:r>
            <a:br>
              <a:rPr lang="hr-HR" sz="2800" dirty="0" smtClean="0"/>
            </a:br>
            <a:r>
              <a:rPr lang="hr-HR" sz="2800" dirty="0" smtClean="0"/>
              <a:t>TECNOLOGIE DIGITALI E </a:t>
            </a:r>
            <a:br>
              <a:rPr lang="hr-HR" sz="2800" dirty="0" smtClean="0"/>
            </a:br>
            <a:r>
              <a:rPr lang="hr-HR" sz="2800" dirty="0" smtClean="0"/>
              <a:t>MULTIMEDIALI</a:t>
            </a:r>
            <a:endParaRPr lang="hr-HR" sz="2800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sz="half" idx="1"/>
          </p:nvPr>
        </p:nvSpPr>
        <p:spPr>
          <a:xfrm>
            <a:off x="558221" y="1475509"/>
            <a:ext cx="5181600" cy="470145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1800" dirty="0">
                <a:latin typeface="+mj-lt"/>
              </a:rPr>
              <a:t>Potremmo </a:t>
            </a:r>
            <a:r>
              <a:rPr lang="it-IT" sz="1800" dirty="0" smtClean="0">
                <a:latin typeface="+mj-lt"/>
              </a:rPr>
              <a:t>dividere </a:t>
            </a:r>
            <a:r>
              <a:rPr lang="it-IT" sz="1800" dirty="0">
                <a:latin typeface="+mj-lt"/>
              </a:rPr>
              <a:t>gli strumenti didattici in </a:t>
            </a:r>
            <a:r>
              <a:rPr lang="it-IT" sz="1800" dirty="0" smtClean="0">
                <a:latin typeface="+mj-lt"/>
              </a:rPr>
              <a:t>quattro </a:t>
            </a:r>
            <a:r>
              <a:rPr lang="it-IT" sz="1800" dirty="0">
                <a:latin typeface="+mj-lt"/>
              </a:rPr>
              <a:t>gruppi in base ad una progressione logica della comunicazione didattica: </a:t>
            </a:r>
          </a:p>
          <a:p>
            <a:endParaRPr lang="it-IT" sz="1800" dirty="0">
              <a:latin typeface="+mj-lt"/>
            </a:endParaRPr>
          </a:p>
          <a:p>
            <a:r>
              <a:rPr lang="it-IT" sz="1800" dirty="0" smtClean="0">
                <a:latin typeface="+mj-lt"/>
              </a:rPr>
              <a:t>il </a:t>
            </a:r>
            <a:r>
              <a:rPr lang="it-IT" sz="1800" dirty="0">
                <a:latin typeface="+mj-lt"/>
              </a:rPr>
              <a:t>gruppo dei mezzi per comunicazione che prevedono scene cinetiche; </a:t>
            </a:r>
          </a:p>
          <a:p>
            <a:r>
              <a:rPr lang="it-IT" sz="1800" dirty="0" smtClean="0">
                <a:latin typeface="+mj-lt"/>
              </a:rPr>
              <a:t>il </a:t>
            </a:r>
            <a:r>
              <a:rPr lang="it-IT" sz="1800" dirty="0">
                <a:latin typeface="+mj-lt"/>
              </a:rPr>
              <a:t>gruppo dei mezzi per comunicazione che prevedono immagini statiche; </a:t>
            </a:r>
          </a:p>
          <a:p>
            <a:r>
              <a:rPr lang="it-IT" sz="1800" dirty="0" smtClean="0">
                <a:latin typeface="+mj-lt"/>
              </a:rPr>
              <a:t>il </a:t>
            </a:r>
            <a:r>
              <a:rPr lang="it-IT" sz="1800" dirty="0">
                <a:latin typeface="+mj-lt"/>
              </a:rPr>
              <a:t>gruppo dei mezzi per comunicazione che prevedono testi orali e scritti; </a:t>
            </a:r>
          </a:p>
          <a:p>
            <a:r>
              <a:rPr lang="it-IT" sz="1800" dirty="0" smtClean="0">
                <a:latin typeface="+mj-lt"/>
              </a:rPr>
              <a:t>il </a:t>
            </a:r>
            <a:r>
              <a:rPr lang="it-IT" sz="1800" dirty="0">
                <a:latin typeface="+mj-lt"/>
              </a:rPr>
              <a:t>gruppo dei mezzi multimediali</a:t>
            </a:r>
            <a:r>
              <a:rPr lang="it-IT" sz="2100" dirty="0">
                <a:latin typeface="+mj-lt"/>
              </a:rPr>
              <a:t>.</a:t>
            </a:r>
          </a:p>
          <a:p>
            <a:endParaRPr lang="it-IT" sz="2100" dirty="0">
              <a:latin typeface="+mj-lt"/>
            </a:endParaRPr>
          </a:p>
          <a:p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7031" y="1027906"/>
            <a:ext cx="6614969" cy="496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853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 smtClean="0"/>
              <a:t>NOVI MEDIJI MIJENJAJU NAČIN UČENJA</a:t>
            </a:r>
            <a:br>
              <a:rPr lang="hr-HR" sz="2400" dirty="0" smtClean="0"/>
            </a:br>
            <a:r>
              <a:rPr lang="hr-HR" sz="2400" dirty="0" smtClean="0"/>
              <a:t>I NUOVI MEDIA CAMBIANO L`APPRENDIMENTO</a:t>
            </a:r>
            <a:endParaRPr lang="hr-HR" sz="2400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572000"/>
          </a:xfrm>
        </p:spPr>
        <p:txBody>
          <a:bodyPr>
            <a:normAutofit fontScale="85000" lnSpcReduction="10000"/>
          </a:bodyPr>
          <a:lstStyle/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hr-HR" sz="2600" dirty="0">
                <a:latin typeface="+mj-lt"/>
              </a:rPr>
              <a:t>u</a:t>
            </a:r>
            <a:r>
              <a:rPr lang="hr-HR" sz="2600" dirty="0" smtClean="0">
                <a:latin typeface="+mj-lt"/>
              </a:rPr>
              <a:t>poraba novih tehnologija i poticaja </a:t>
            </a:r>
          </a:p>
          <a:p>
            <a:pPr marL="285750" indent="-285750">
              <a:buFontTx/>
              <a:buChar char="-"/>
            </a:pPr>
            <a:r>
              <a:rPr lang="it-IT" sz="2600" dirty="0" smtClean="0">
                <a:latin typeface="+mj-lt"/>
              </a:rPr>
              <a:t>l'applicazione </a:t>
            </a:r>
            <a:r>
              <a:rPr lang="it-IT" sz="2600" dirty="0">
                <a:latin typeface="+mj-lt"/>
              </a:rPr>
              <a:t>delle scienze del comportamento alla </a:t>
            </a:r>
            <a:r>
              <a:rPr lang="it-IT" sz="2600" dirty="0" smtClean="0">
                <a:latin typeface="+mj-lt"/>
              </a:rPr>
              <a:t>didattica</a:t>
            </a:r>
            <a:endParaRPr lang="it-IT" sz="2600" dirty="0">
              <a:latin typeface="+mj-lt"/>
            </a:endParaRPr>
          </a:p>
          <a:p>
            <a:r>
              <a:rPr lang="it-IT" sz="2600" dirty="0" smtClean="0">
                <a:latin typeface="+mj-lt"/>
              </a:rPr>
              <a:t>La </a:t>
            </a:r>
            <a:r>
              <a:rPr lang="it-IT" sz="2600" dirty="0">
                <a:latin typeface="+mj-lt"/>
              </a:rPr>
              <a:t>prima riguarda l'analisi e l'utilizzazione degli strumenti tecnologici più appropriati per favorire l'apprendimento </a:t>
            </a:r>
            <a:r>
              <a:rPr lang="hr-HR" sz="2600" dirty="0">
                <a:latin typeface="+mj-lt"/>
              </a:rPr>
              <a:t>(</a:t>
            </a:r>
            <a:r>
              <a:rPr lang="it-IT" sz="2600" dirty="0" smtClean="0">
                <a:latin typeface="+mj-lt"/>
              </a:rPr>
              <a:t>tecnologie </a:t>
            </a:r>
            <a:r>
              <a:rPr lang="it-IT" sz="2600" dirty="0">
                <a:latin typeface="+mj-lt"/>
              </a:rPr>
              <a:t>per la </a:t>
            </a:r>
            <a:r>
              <a:rPr lang="it-IT" sz="2600" dirty="0" smtClean="0">
                <a:latin typeface="+mj-lt"/>
              </a:rPr>
              <a:t>didattica</a:t>
            </a:r>
            <a:r>
              <a:rPr lang="hr-HR" sz="2600" dirty="0" smtClean="0">
                <a:latin typeface="+mj-lt"/>
              </a:rPr>
              <a:t>).</a:t>
            </a:r>
          </a:p>
          <a:p>
            <a:r>
              <a:rPr lang="it-IT" sz="2600" dirty="0" smtClean="0">
                <a:latin typeface="+mj-lt"/>
              </a:rPr>
              <a:t> </a:t>
            </a:r>
            <a:r>
              <a:rPr lang="it-IT" sz="2600" dirty="0">
                <a:latin typeface="+mj-lt"/>
              </a:rPr>
              <a:t>La seconda riguarda la progettazione e la valutazione sistemica di modelli di apprendimento utilizzando </a:t>
            </a:r>
            <a:r>
              <a:rPr lang="it-IT" sz="2600" dirty="0" smtClean="0">
                <a:latin typeface="+mj-lt"/>
              </a:rPr>
              <a:t>le</a:t>
            </a:r>
            <a:r>
              <a:rPr lang="hr-HR" sz="2600" dirty="0" smtClean="0">
                <a:latin typeface="+mj-lt"/>
              </a:rPr>
              <a:t> </a:t>
            </a:r>
            <a:r>
              <a:rPr lang="hr-HR" sz="2600" dirty="0" err="1" smtClean="0">
                <a:latin typeface="+mj-lt"/>
              </a:rPr>
              <a:t>tecniche</a:t>
            </a:r>
            <a:r>
              <a:rPr lang="hr-HR" sz="2600" dirty="0" smtClean="0">
                <a:latin typeface="+mj-lt"/>
              </a:rPr>
              <a:t> </a:t>
            </a:r>
            <a:r>
              <a:rPr lang="hr-HR" sz="2600" dirty="0" err="1" smtClean="0">
                <a:latin typeface="+mj-lt"/>
              </a:rPr>
              <a:t>didattiche</a:t>
            </a:r>
            <a:r>
              <a:rPr lang="it-IT" sz="2600" dirty="0" smtClean="0">
                <a:latin typeface="+mj-lt"/>
              </a:rPr>
              <a:t> </a:t>
            </a:r>
            <a:r>
              <a:rPr lang="hr-HR" sz="2600" dirty="0" smtClean="0">
                <a:latin typeface="+mj-lt"/>
              </a:rPr>
              <a:t>.</a:t>
            </a:r>
          </a:p>
          <a:p>
            <a:endParaRPr lang="hr-HR" sz="2600" dirty="0" smtClean="0">
              <a:latin typeface="+mj-lt"/>
            </a:endParaRP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94018" y="-238313"/>
            <a:ext cx="5497982" cy="732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238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38431" y="5339173"/>
            <a:ext cx="1810669" cy="1420491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   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9356" y="365123"/>
            <a:ext cx="10515600" cy="58478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b="1" dirty="0" smtClean="0"/>
              <a:t>      </a:t>
            </a:r>
          </a:p>
          <a:p>
            <a:pPr marL="0" indent="0">
              <a:buNone/>
            </a:pPr>
            <a:r>
              <a:rPr lang="hr-HR" dirty="0" smtClean="0"/>
              <a:t> </a:t>
            </a:r>
            <a:br>
              <a:rPr lang="hr-HR" dirty="0" smtClean="0"/>
            </a:br>
            <a:r>
              <a:rPr lang="hr-HR" sz="2000" b="1" dirty="0" smtClean="0">
                <a:latin typeface="+mj-lt"/>
              </a:rPr>
              <a:t>Cilj je Europske godine kulturne baštine</a:t>
            </a:r>
            <a:r>
              <a:rPr lang="hr-HR" sz="2000" dirty="0" smtClean="0"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hr-HR" sz="2600" dirty="0" smtClean="0">
                <a:latin typeface="+mj-lt"/>
              </a:rPr>
              <a:t>- </a:t>
            </a:r>
            <a:r>
              <a:rPr lang="hr-HR" sz="1900" dirty="0" smtClean="0">
                <a:latin typeface="+mj-lt"/>
              </a:rPr>
              <a:t>potaknuti građane na istraživanje bogate i raznovrsne kulturne baštine Europe;</a:t>
            </a:r>
          </a:p>
          <a:p>
            <a:pPr marL="0" indent="0">
              <a:buNone/>
            </a:pPr>
            <a:r>
              <a:rPr lang="hr-HR" sz="1900" dirty="0" smtClean="0">
                <a:latin typeface="+mj-lt"/>
              </a:rPr>
              <a:t>- slaviti, razumijevati i štititi njezinu jedinstvenu vrijednost;</a:t>
            </a:r>
          </a:p>
          <a:p>
            <a:pPr marL="0" indent="0">
              <a:buNone/>
            </a:pPr>
            <a:r>
              <a:rPr lang="hr-HR" sz="1900" dirty="0" smtClean="0">
                <a:latin typeface="+mj-lt"/>
              </a:rPr>
              <a:t>- promišljati o mjestu koje kulturna baština zauzima u našim životima;</a:t>
            </a:r>
          </a:p>
          <a:p>
            <a:pPr marL="0" indent="0" algn="ctr">
              <a:buNone/>
            </a:pPr>
            <a:endParaRPr lang="hr-HR" sz="1900" dirty="0" smtClean="0">
              <a:latin typeface="+mj-lt"/>
            </a:endParaRPr>
          </a:p>
          <a:p>
            <a:pPr marL="0" indent="0" algn="ctr">
              <a:buNone/>
            </a:pPr>
            <a:r>
              <a:rPr lang="hr-HR" sz="1900" dirty="0" smtClean="0">
                <a:latin typeface="+mj-lt"/>
              </a:rPr>
              <a:t> </a:t>
            </a:r>
            <a:r>
              <a:rPr lang="hr-HR" sz="1900" b="1" i="1" dirty="0" err="1" smtClean="0">
                <a:latin typeface="+mj-lt"/>
              </a:rPr>
              <a:t>Il</a:t>
            </a:r>
            <a:r>
              <a:rPr lang="hr-HR" sz="1900" b="1" i="1" dirty="0" smtClean="0">
                <a:latin typeface="+mj-lt"/>
              </a:rPr>
              <a:t> </a:t>
            </a:r>
            <a:r>
              <a:rPr lang="hr-HR" sz="1900" b="1" i="1" dirty="0" err="1" smtClean="0">
                <a:latin typeface="+mj-lt"/>
              </a:rPr>
              <a:t>Patrimonio</a:t>
            </a:r>
            <a:r>
              <a:rPr lang="hr-HR" sz="1900" b="1" i="1" dirty="0" smtClean="0">
                <a:latin typeface="+mj-lt"/>
              </a:rPr>
              <a:t> </a:t>
            </a:r>
            <a:r>
              <a:rPr lang="hr-HR" sz="1900" b="1" i="1" dirty="0" err="1" smtClean="0">
                <a:latin typeface="+mj-lt"/>
              </a:rPr>
              <a:t>culturale</a:t>
            </a:r>
            <a:r>
              <a:rPr lang="hr-HR" sz="1900" b="1" i="1" dirty="0" smtClean="0">
                <a:latin typeface="+mj-lt"/>
              </a:rPr>
              <a:t> </a:t>
            </a:r>
            <a:r>
              <a:rPr lang="hr-HR" sz="1900" b="1" i="1" dirty="0" err="1" smtClean="0">
                <a:latin typeface="+mj-lt"/>
              </a:rPr>
              <a:t>Europeo</a:t>
            </a:r>
            <a:r>
              <a:rPr lang="hr-HR" sz="1900" b="1" i="1" dirty="0" smtClean="0">
                <a:latin typeface="+mj-lt"/>
              </a:rPr>
              <a:t> ci da la </a:t>
            </a:r>
            <a:r>
              <a:rPr lang="hr-HR" sz="1900" b="1" i="1" dirty="0" err="1" smtClean="0">
                <a:latin typeface="+mj-lt"/>
              </a:rPr>
              <a:t>possibilita`di</a:t>
            </a:r>
            <a:r>
              <a:rPr lang="hr-HR" sz="1900" b="1" i="1" dirty="0" smtClean="0">
                <a:latin typeface="+mj-lt"/>
              </a:rPr>
              <a:t> </a:t>
            </a:r>
            <a:r>
              <a:rPr lang="hr-HR" sz="1900" b="1" i="1" dirty="0" err="1" smtClean="0">
                <a:latin typeface="+mj-lt"/>
              </a:rPr>
              <a:t>conoscere</a:t>
            </a:r>
            <a:r>
              <a:rPr lang="hr-HR" sz="1900" b="1" i="1" dirty="0" smtClean="0">
                <a:latin typeface="+mj-lt"/>
              </a:rPr>
              <a:t> </a:t>
            </a:r>
            <a:r>
              <a:rPr lang="hr-HR" sz="1900" b="1" i="1" dirty="0" err="1" smtClean="0">
                <a:latin typeface="+mj-lt"/>
              </a:rPr>
              <a:t>meglio</a:t>
            </a:r>
            <a:r>
              <a:rPr lang="hr-HR" sz="1900" b="1" i="1" dirty="0" smtClean="0">
                <a:latin typeface="+mj-lt"/>
              </a:rPr>
              <a:t> </a:t>
            </a:r>
            <a:r>
              <a:rPr lang="hr-HR" sz="1900" b="1" i="1" dirty="0" err="1" smtClean="0">
                <a:latin typeface="+mj-lt"/>
              </a:rPr>
              <a:t>il</a:t>
            </a:r>
            <a:r>
              <a:rPr lang="hr-HR" sz="1900" b="1" i="1" dirty="0" smtClean="0">
                <a:latin typeface="+mj-lt"/>
              </a:rPr>
              <a:t> </a:t>
            </a:r>
            <a:r>
              <a:rPr lang="hr-HR" sz="1900" b="1" i="1" dirty="0" err="1" smtClean="0">
                <a:latin typeface="+mj-lt"/>
              </a:rPr>
              <a:t>passato</a:t>
            </a:r>
            <a:r>
              <a:rPr lang="hr-HR" sz="1900" b="1" i="1" dirty="0" smtClean="0">
                <a:latin typeface="+mj-lt"/>
              </a:rPr>
              <a:t> e </a:t>
            </a:r>
            <a:r>
              <a:rPr lang="hr-HR" sz="1900" b="1" i="1" dirty="0" err="1" smtClean="0">
                <a:latin typeface="+mj-lt"/>
              </a:rPr>
              <a:t>nello</a:t>
            </a:r>
            <a:r>
              <a:rPr lang="hr-HR" sz="1900" b="1" i="1" dirty="0" smtClean="0">
                <a:latin typeface="+mj-lt"/>
              </a:rPr>
              <a:t> </a:t>
            </a:r>
            <a:r>
              <a:rPr lang="hr-HR" sz="1900" b="1" i="1" dirty="0" err="1" smtClean="0">
                <a:latin typeface="+mj-lt"/>
              </a:rPr>
              <a:t>stesso</a:t>
            </a:r>
            <a:r>
              <a:rPr lang="hr-HR" sz="1900" b="1" i="1" dirty="0" smtClean="0">
                <a:latin typeface="+mj-lt"/>
              </a:rPr>
              <a:t> tempo </a:t>
            </a:r>
            <a:r>
              <a:rPr lang="hr-HR" sz="1900" b="1" i="1" dirty="0" err="1" smtClean="0">
                <a:latin typeface="+mj-lt"/>
              </a:rPr>
              <a:t>costruiamo</a:t>
            </a:r>
            <a:r>
              <a:rPr lang="hr-HR" sz="1900" b="1" i="1" dirty="0" smtClean="0">
                <a:latin typeface="+mj-lt"/>
              </a:rPr>
              <a:t> </a:t>
            </a:r>
            <a:r>
              <a:rPr lang="hr-HR" sz="1900" b="1" i="1" dirty="0" err="1" smtClean="0">
                <a:latin typeface="+mj-lt"/>
              </a:rPr>
              <a:t>un</a:t>
            </a:r>
            <a:r>
              <a:rPr lang="hr-HR" sz="1900" b="1" i="1" dirty="0" smtClean="0">
                <a:latin typeface="+mj-lt"/>
              </a:rPr>
              <a:t> forte </a:t>
            </a:r>
            <a:r>
              <a:rPr lang="hr-HR" sz="1900" b="1" i="1" dirty="0" err="1" smtClean="0">
                <a:latin typeface="+mj-lt"/>
              </a:rPr>
              <a:t>punto</a:t>
            </a:r>
            <a:r>
              <a:rPr lang="hr-HR" sz="1900" b="1" i="1" dirty="0" smtClean="0">
                <a:latin typeface="+mj-lt"/>
              </a:rPr>
              <a:t> di </a:t>
            </a:r>
            <a:r>
              <a:rPr lang="hr-HR" sz="1900" b="1" i="1" dirty="0" err="1" smtClean="0">
                <a:latin typeface="+mj-lt"/>
              </a:rPr>
              <a:t>costruzione</a:t>
            </a:r>
            <a:r>
              <a:rPr lang="hr-HR" sz="1900" b="1" i="1" dirty="0" smtClean="0">
                <a:latin typeface="+mj-lt"/>
              </a:rPr>
              <a:t> </a:t>
            </a:r>
            <a:r>
              <a:rPr lang="hr-HR" sz="1900" b="1" i="1" dirty="0" err="1" smtClean="0">
                <a:latin typeface="+mj-lt"/>
              </a:rPr>
              <a:t>per</a:t>
            </a:r>
            <a:r>
              <a:rPr lang="hr-HR" sz="1900" b="1" i="1" dirty="0" smtClean="0">
                <a:latin typeface="+mj-lt"/>
              </a:rPr>
              <a:t> </a:t>
            </a:r>
            <a:r>
              <a:rPr lang="hr-HR" sz="1900" b="1" i="1" dirty="0" err="1" smtClean="0">
                <a:latin typeface="+mj-lt"/>
              </a:rPr>
              <a:t>un</a:t>
            </a:r>
            <a:r>
              <a:rPr lang="hr-HR" sz="1900" b="1" i="1" dirty="0" smtClean="0">
                <a:latin typeface="+mj-lt"/>
              </a:rPr>
              <a:t> </a:t>
            </a:r>
            <a:r>
              <a:rPr lang="hr-HR" sz="1900" b="1" i="1" dirty="0" err="1" smtClean="0">
                <a:latin typeface="+mj-lt"/>
              </a:rPr>
              <a:t>futuro</a:t>
            </a:r>
            <a:r>
              <a:rPr lang="hr-HR" sz="1900" b="1" i="1" dirty="0" smtClean="0">
                <a:latin typeface="+mj-lt"/>
              </a:rPr>
              <a:t> </a:t>
            </a:r>
            <a:r>
              <a:rPr lang="hr-HR" sz="1900" b="1" i="1" dirty="0" err="1" smtClean="0">
                <a:latin typeface="+mj-lt"/>
              </a:rPr>
              <a:t>comune</a:t>
            </a:r>
            <a:r>
              <a:rPr lang="hr-HR" sz="1900" b="1" i="1" dirty="0" smtClean="0">
                <a:latin typeface="+mj-lt"/>
              </a:rPr>
              <a:t>. </a:t>
            </a:r>
          </a:p>
          <a:p>
            <a:pPr marL="0" indent="0">
              <a:buNone/>
            </a:pPr>
            <a:endParaRPr lang="hr-HR" sz="1900" dirty="0" smtClean="0">
              <a:latin typeface="+mj-lt"/>
            </a:endParaRPr>
          </a:p>
          <a:p>
            <a:pPr marL="0" indent="0">
              <a:buNone/>
            </a:pPr>
            <a:endParaRPr lang="hr-HR" sz="1900" dirty="0">
              <a:latin typeface="+mj-lt"/>
            </a:endParaRPr>
          </a:p>
          <a:p>
            <a:pPr marL="0" indent="0">
              <a:buNone/>
            </a:pPr>
            <a:r>
              <a:rPr lang="hr-HR" sz="1900" dirty="0" smtClean="0">
                <a:latin typeface="+mj-lt"/>
              </a:rPr>
              <a:t>Stavljanjem kulturne baštine u fokus tijekom 2018. godine naglasit će se:</a:t>
            </a:r>
          </a:p>
          <a:p>
            <a:r>
              <a:rPr lang="hr-HR" sz="1900" dirty="0" smtClean="0">
                <a:latin typeface="+mj-lt"/>
              </a:rPr>
              <a:t>kako kulturna baština gradi snažnija društva;</a:t>
            </a:r>
          </a:p>
          <a:p>
            <a:r>
              <a:rPr lang="hr-HR" sz="1900" dirty="0" smtClean="0">
                <a:latin typeface="+mj-lt"/>
              </a:rPr>
              <a:t>kako stvara radna mjesta i napredak;</a:t>
            </a:r>
          </a:p>
          <a:p>
            <a:r>
              <a:rPr lang="hr-HR" sz="1900" dirty="0" smtClean="0">
                <a:latin typeface="+mj-lt"/>
              </a:rPr>
              <a:t>njezinu važnost za naše odnose s ostatkom svijeta;</a:t>
            </a:r>
          </a:p>
          <a:p>
            <a:r>
              <a:rPr lang="hr-HR" sz="1900" dirty="0" smtClean="0">
                <a:latin typeface="+mj-lt"/>
              </a:rPr>
              <a:t>što možemo poduzeti kako bi kulturnu baštinu zaštitili.</a:t>
            </a:r>
          </a:p>
          <a:p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75289" y="4743616"/>
            <a:ext cx="1957996" cy="1469351"/>
          </a:xfrm>
          <a:prstGeom prst="rect">
            <a:avLst/>
          </a:prstGeom>
        </p:spPr>
      </p:pic>
      <p:sp>
        <p:nvSpPr>
          <p:cNvPr id="8" name="Pravokutnik 7"/>
          <p:cNvSpPr/>
          <p:nvPr/>
        </p:nvSpPr>
        <p:spPr>
          <a:xfrm>
            <a:off x="149356" y="43005"/>
            <a:ext cx="6903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3000" dirty="0" smtClean="0">
                <a:latin typeface="+mj-lt"/>
              </a:rPr>
              <a:t>Europsk</a:t>
            </a:r>
            <a:r>
              <a:rPr lang="hr-HR" sz="3000" dirty="0" smtClean="0">
                <a:latin typeface="+mj-lt"/>
              </a:rPr>
              <a:t>a</a:t>
            </a:r>
            <a:r>
              <a:rPr lang="nn-NO" sz="3000" dirty="0" smtClean="0">
                <a:latin typeface="+mj-lt"/>
              </a:rPr>
              <a:t> godin</a:t>
            </a:r>
            <a:r>
              <a:rPr lang="hr-HR" sz="3000" dirty="0" smtClean="0">
                <a:latin typeface="+mj-lt"/>
              </a:rPr>
              <a:t>a</a:t>
            </a:r>
            <a:r>
              <a:rPr lang="nn-NO" sz="3000" dirty="0" smtClean="0">
                <a:latin typeface="+mj-lt"/>
              </a:rPr>
              <a:t> kulturne baštine 2018.</a:t>
            </a:r>
            <a:endParaRPr lang="hr-HR" sz="3000" dirty="0" smtClean="0">
              <a:latin typeface="+mj-lt"/>
            </a:endParaRPr>
          </a:p>
          <a:p>
            <a:r>
              <a:rPr lang="hr-HR" sz="3000" dirty="0" err="1" smtClean="0">
                <a:latin typeface="+mj-lt"/>
              </a:rPr>
              <a:t>Anno</a:t>
            </a:r>
            <a:r>
              <a:rPr lang="hr-HR" sz="3000" dirty="0" smtClean="0">
                <a:latin typeface="+mj-lt"/>
              </a:rPr>
              <a:t> </a:t>
            </a:r>
            <a:r>
              <a:rPr lang="hr-HR" sz="3000" dirty="0" err="1" smtClean="0">
                <a:latin typeface="+mj-lt"/>
              </a:rPr>
              <a:t>europeo</a:t>
            </a:r>
            <a:r>
              <a:rPr lang="hr-HR" sz="3000" dirty="0" smtClean="0">
                <a:latin typeface="+mj-lt"/>
              </a:rPr>
              <a:t> del </a:t>
            </a:r>
            <a:r>
              <a:rPr lang="hr-HR" sz="3000" dirty="0" err="1" smtClean="0">
                <a:latin typeface="+mj-lt"/>
              </a:rPr>
              <a:t>patrimonio</a:t>
            </a:r>
            <a:r>
              <a:rPr lang="hr-HR" sz="3000" dirty="0" smtClean="0">
                <a:latin typeface="+mj-lt"/>
              </a:rPr>
              <a:t> </a:t>
            </a:r>
            <a:r>
              <a:rPr lang="hr-HR" sz="3000" dirty="0" err="1" smtClean="0">
                <a:latin typeface="+mj-lt"/>
              </a:rPr>
              <a:t>culturale</a:t>
            </a:r>
            <a:endParaRPr lang="hr-HR" sz="3000" dirty="0">
              <a:latin typeface="+mj-lt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0874" y="3668967"/>
            <a:ext cx="1909345" cy="14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653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DOKUMENTIRANJE PROCESA I NOVI MEDIJI</a:t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5051" y="457200"/>
            <a:ext cx="7346949" cy="5510212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 smtClean="0"/>
              <a:t>Što imamo pri ruci? Mobitel. Idealno sredstvo za dokumentiranje procesa.</a:t>
            </a:r>
          </a:p>
          <a:p>
            <a:r>
              <a:rPr lang="hr-HR" dirty="0" smtClean="0"/>
              <a:t>Ali kako? Lako . Snimaj. Poslije pogledaj i vidjeti ćeš mnoštvo stvari koje u tijeku rada promaknu (što je normalno). </a:t>
            </a:r>
          </a:p>
          <a:p>
            <a:r>
              <a:rPr lang="hr-HR" dirty="0" smtClean="0"/>
              <a:t>Kad ponovno pogledaš :Što vidiš?, Što vide tvoje kolegice?, Što vidi pedagog?, Što vidi roditelj? Itd.</a:t>
            </a:r>
          </a:p>
          <a:p>
            <a:r>
              <a:rPr lang="hr-HR" dirty="0" smtClean="0"/>
              <a:t>Bitno je zabilježiti… Stvoriti naviku i prepoznati moment što i kako snimiti..</a:t>
            </a:r>
          </a:p>
          <a:p>
            <a:endParaRPr lang="hr-HR" dirty="0"/>
          </a:p>
          <a:p>
            <a:r>
              <a:rPr lang="hr-HR" dirty="0" smtClean="0"/>
              <a:t>Ove godine i studenti predškolskog odgoja su imali  aktivne uloge u ovim procesima iz kojih smo učili, evaluirali, planirali, mijenjali.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36127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2363821"/>
          </a:xfrm>
        </p:spPr>
        <p:txBody>
          <a:bodyPr>
            <a:noAutofit/>
          </a:bodyPr>
          <a:lstStyle/>
          <a:p>
            <a:r>
              <a:rPr lang="hr-HR" sz="2400" dirty="0" smtClean="0"/>
              <a:t>Dokumentirati proces nije jednostavno.</a:t>
            </a:r>
            <a:br>
              <a:rPr lang="hr-HR" sz="2400" dirty="0" smtClean="0"/>
            </a:br>
            <a:r>
              <a:rPr lang="hr-HR" sz="2400" dirty="0" smtClean="0"/>
              <a:t>Približiti djeci nove tehnologije pa i njihovo dokumentiranje nije lako ali je potrebno na tome raditi.</a:t>
            </a:r>
            <a:br>
              <a:rPr lang="hr-HR" sz="2400" dirty="0" smtClean="0"/>
            </a:br>
            <a:endParaRPr lang="hr-HR" sz="24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2025" y="457200"/>
            <a:ext cx="7305385" cy="5479039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hr-HR" sz="2400" dirty="0" smtClean="0"/>
          </a:p>
          <a:p>
            <a:endParaRPr lang="hr-HR" sz="2400" dirty="0"/>
          </a:p>
          <a:p>
            <a:endParaRPr lang="hr-HR" sz="2400" dirty="0" smtClean="0"/>
          </a:p>
          <a:p>
            <a:r>
              <a:rPr lang="hr-HR" sz="2400" dirty="0" smtClean="0"/>
              <a:t>„Dječji život je poput komada papira i na kojem svatko ostavlja bilješku”</a:t>
            </a:r>
          </a:p>
          <a:p>
            <a:r>
              <a:rPr lang="hr-HR" sz="2400" dirty="0"/>
              <a:t>	</a:t>
            </a:r>
            <a:r>
              <a:rPr lang="hr-HR" sz="2400" dirty="0" smtClean="0"/>
              <a:t>kineska poslovica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xmlns="" val="2699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0856" y="1257300"/>
            <a:ext cx="5575604" cy="4181703"/>
          </a:xfrm>
        </p:spPr>
      </p:pic>
      <p:pic>
        <p:nvPicPr>
          <p:cNvPr id="6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009" y="1799342"/>
            <a:ext cx="5506875" cy="3097617"/>
          </a:xfrm>
        </p:spPr>
      </p:pic>
    </p:spTree>
    <p:extLst>
      <p:ext uri="{BB962C8B-B14F-4D97-AF65-F5344CB8AC3E}">
        <p14:creationId xmlns:p14="http://schemas.microsoft.com/office/powerpoint/2010/main" xmlns="" val="80110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6660" y="529937"/>
            <a:ext cx="3932237" cy="1600200"/>
          </a:xfrm>
        </p:spPr>
        <p:txBody>
          <a:bodyPr>
            <a:noAutofit/>
          </a:bodyPr>
          <a:lstStyle/>
          <a:p>
            <a:r>
              <a:rPr lang="hr-HR" sz="2800" dirty="0" smtClean="0"/>
              <a:t>SURADNJA S RODITELJIMA I UPORABA MEDIJA U PRAĆENJU AKTIVNOSTI KOD KUĆE</a:t>
            </a:r>
            <a:br>
              <a:rPr lang="hr-HR" sz="2800" dirty="0" smtClean="0"/>
            </a:br>
            <a:endParaRPr lang="hr-HR" sz="2800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1763" y="114301"/>
            <a:ext cx="6511637" cy="4883728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756660" y="2130137"/>
            <a:ext cx="3932236" cy="3946670"/>
          </a:xfrm>
        </p:spPr>
        <p:txBody>
          <a:bodyPr>
            <a:noAutofit/>
          </a:bodyPr>
          <a:lstStyle/>
          <a:p>
            <a:r>
              <a:rPr lang="hr-HR" sz="1800" dirty="0" smtClean="0">
                <a:latin typeface="+mj-lt"/>
              </a:rPr>
              <a:t>Vrlo važan segment u ovom projektu bila je  suradnja s roditeljima koji su u obiteljskom okruženju popratili projektne aktivnosti.</a:t>
            </a:r>
          </a:p>
          <a:p>
            <a:r>
              <a:rPr lang="hr-HR" sz="1800" dirty="0">
                <a:latin typeface="+mj-lt"/>
              </a:rPr>
              <a:t>Radionice su roditeljima pomogle u promatranju djeteta ali i vrlo važno: pomogle su iskustvenom  proživljavanju aktivnosti kroz razgovor, prepričavanje, promatranje fotografija ili snimaka</a:t>
            </a:r>
            <a:r>
              <a:rPr lang="hr-HR" sz="1800" dirty="0" smtClean="0">
                <a:latin typeface="+mj-lt"/>
              </a:rPr>
              <a:t>.</a:t>
            </a:r>
          </a:p>
          <a:p>
            <a:r>
              <a:rPr lang="hr-HR" sz="1800" dirty="0" smtClean="0">
                <a:latin typeface="+mj-lt"/>
              </a:rPr>
              <a:t>Dokumentirajući novim medijima posjete tržnici, rad u obiteljskom vrtu i/ili povrtnjaku, masliniku, vinogradu, aktivnosti vezane za pripremu obroka roditelji su postali aktivnim dionicima projekta.</a:t>
            </a:r>
          </a:p>
        </p:txBody>
      </p:sp>
      <p:sp>
        <p:nvSpPr>
          <p:cNvPr id="6" name="Pravokutnik 5"/>
          <p:cNvSpPr/>
          <p:nvPr/>
        </p:nvSpPr>
        <p:spPr>
          <a:xfrm>
            <a:off x="6345382" y="535457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000" i="1" dirty="0" err="1">
                <a:latin typeface="+mj-lt"/>
              </a:rPr>
              <a:t>Il</a:t>
            </a:r>
            <a:r>
              <a:rPr lang="hr-HR" sz="2000" i="1" dirty="0">
                <a:latin typeface="+mj-lt"/>
              </a:rPr>
              <a:t> </a:t>
            </a:r>
            <a:r>
              <a:rPr lang="hr-HR" sz="2000" i="1" dirty="0" err="1" smtClean="0">
                <a:latin typeface="+mj-lt"/>
              </a:rPr>
              <a:t>genitore</a:t>
            </a:r>
            <a:r>
              <a:rPr lang="hr-HR" sz="2000" i="1" dirty="0" smtClean="0">
                <a:latin typeface="+mj-lt"/>
              </a:rPr>
              <a:t> </a:t>
            </a:r>
            <a:r>
              <a:rPr lang="hr-HR" sz="2000" i="1" dirty="0" err="1" smtClean="0">
                <a:latin typeface="+mj-lt"/>
              </a:rPr>
              <a:t>e`il</a:t>
            </a:r>
            <a:r>
              <a:rPr lang="hr-HR" sz="2000" i="1" dirty="0" smtClean="0">
                <a:latin typeface="+mj-lt"/>
              </a:rPr>
              <a:t> </a:t>
            </a:r>
            <a:r>
              <a:rPr lang="hr-HR" sz="2000" i="1" dirty="0" err="1" smtClean="0">
                <a:latin typeface="+mj-lt"/>
              </a:rPr>
              <a:t>primo</a:t>
            </a:r>
            <a:r>
              <a:rPr lang="hr-HR" sz="2000" i="1" dirty="0" smtClean="0">
                <a:latin typeface="+mj-lt"/>
              </a:rPr>
              <a:t> „</a:t>
            </a:r>
            <a:r>
              <a:rPr lang="hr-HR" sz="2000" i="1" dirty="0" err="1" smtClean="0">
                <a:latin typeface="+mj-lt"/>
              </a:rPr>
              <a:t>insegnante</a:t>
            </a:r>
            <a:r>
              <a:rPr lang="hr-HR" sz="2000" i="1" dirty="0" smtClean="0">
                <a:latin typeface="+mj-lt"/>
              </a:rPr>
              <a:t>” del </a:t>
            </a:r>
            <a:r>
              <a:rPr lang="hr-HR" sz="2000" i="1" dirty="0" err="1" smtClean="0">
                <a:latin typeface="+mj-lt"/>
              </a:rPr>
              <a:t>bambino</a:t>
            </a:r>
            <a:r>
              <a:rPr lang="hr-HR" sz="2000" i="1" dirty="0" smtClean="0">
                <a:latin typeface="+mj-lt"/>
              </a:rPr>
              <a:t>.</a:t>
            </a:r>
            <a:endParaRPr lang="hr-HR" sz="2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064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52" y="0"/>
            <a:ext cx="12165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28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52" y="0"/>
            <a:ext cx="12165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397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031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 5"/>
          <p:cNvSpPr/>
          <p:nvPr/>
        </p:nvSpPr>
        <p:spPr>
          <a:xfrm>
            <a:off x="5749636" y="58439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>
                <a:latin typeface="+mj-lt"/>
              </a:rPr>
              <a:t>Sinergijom pulskih gradskih poduzeća i ustanova naš projekt poprimio je višu dimenziju: suradnjom koju njegujemo već dugi niz godina moguće je postići </a:t>
            </a:r>
            <a:r>
              <a:rPr lang="hr-HR" dirty="0" smtClean="0">
                <a:latin typeface="+mj-lt"/>
              </a:rPr>
              <a:t>cilj: zajednica </a:t>
            </a:r>
            <a:r>
              <a:rPr lang="hr-HR" dirty="0">
                <a:latin typeface="+mj-lt"/>
              </a:rPr>
              <a:t>koja </a:t>
            </a:r>
            <a:r>
              <a:rPr lang="hr-HR" dirty="0" smtClean="0">
                <a:latin typeface="+mj-lt"/>
              </a:rPr>
              <a:t>brine, koja </a:t>
            </a:r>
            <a:r>
              <a:rPr lang="hr-HR" dirty="0">
                <a:latin typeface="+mj-lt"/>
              </a:rPr>
              <a:t>je na usluzi </a:t>
            </a:r>
            <a:r>
              <a:rPr lang="hr-HR" dirty="0" smtClean="0">
                <a:latin typeface="+mj-lt"/>
              </a:rPr>
              <a:t>građana</a:t>
            </a:r>
            <a:r>
              <a:rPr lang="hr-HR" dirty="0" smtClean="0"/>
              <a:t> </a:t>
            </a:r>
            <a:r>
              <a:rPr lang="hr-HR" dirty="0" smtClean="0">
                <a:latin typeface="+mj-lt"/>
              </a:rPr>
              <a:t>i osluškuje njihove potrebe.</a:t>
            </a:r>
            <a:endParaRPr lang="hr-HR" dirty="0">
              <a:latin typeface="+mj-lt"/>
            </a:endParaRPr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1036" y="2416103"/>
            <a:ext cx="6324600" cy="4216400"/>
          </a:xfrm>
        </p:spPr>
      </p:pic>
      <p:pic>
        <p:nvPicPr>
          <p:cNvPr id="11" name="Rezervirano mjesto sadržaja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275"/>
            <a:ext cx="4746813" cy="6910528"/>
          </a:xfrm>
        </p:spPr>
      </p:pic>
    </p:spTree>
    <p:extLst>
      <p:ext uri="{BB962C8B-B14F-4D97-AF65-F5344CB8AC3E}">
        <p14:creationId xmlns:p14="http://schemas.microsoft.com/office/powerpoint/2010/main" xmlns="" val="193430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000" dirty="0"/>
              <a:t/>
            </a:r>
            <a:br>
              <a:rPr lang="hr-HR" sz="2000" dirty="0"/>
            </a:b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000" dirty="0"/>
              <a:t/>
            </a:r>
            <a:br>
              <a:rPr lang="hr-HR" sz="2000" dirty="0"/>
            </a:b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000" dirty="0"/>
              <a:t/>
            </a:r>
            <a:br>
              <a:rPr lang="hr-HR" sz="2000" dirty="0"/>
            </a:b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000" dirty="0"/>
              <a:t/>
            </a:r>
            <a:br>
              <a:rPr lang="hr-HR" sz="2000" dirty="0"/>
            </a:b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000" dirty="0"/>
              <a:t/>
            </a:r>
            <a:br>
              <a:rPr lang="hr-HR" sz="2000" dirty="0"/>
            </a:br>
            <a:r>
              <a:rPr lang="hr-HR" sz="2000" dirty="0"/>
              <a:t/>
            </a:r>
            <a:br>
              <a:rPr lang="hr-HR" sz="2000" dirty="0"/>
            </a:br>
            <a:endParaRPr lang="hr-HR" sz="2000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2"/>
          </p:nvPr>
        </p:nvSpPr>
        <p:spPr>
          <a:xfrm>
            <a:off x="1004383" y="457200"/>
            <a:ext cx="4392755" cy="109530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hr-HR" sz="1800" dirty="0">
                <a:latin typeface="+mj-lt"/>
              </a:rPr>
              <a:t>Dugi niz godina odgojitelji s djecom svoje aktivnosti temelje na „gledanju“ Istre očima djece, učeći, otkrivajući…</a:t>
            </a:r>
            <a:br>
              <a:rPr lang="hr-HR" sz="1800" dirty="0">
                <a:latin typeface="+mj-lt"/>
              </a:rPr>
            </a:br>
            <a:r>
              <a:rPr lang="hr-HR" sz="1800" dirty="0">
                <a:latin typeface="+mj-lt"/>
              </a:rPr>
              <a:t/>
            </a:r>
            <a:br>
              <a:rPr lang="hr-HR" sz="1800" dirty="0">
                <a:latin typeface="+mj-lt"/>
              </a:rPr>
            </a:br>
            <a:endParaRPr lang="hr-HR" sz="1800" dirty="0">
              <a:latin typeface="+mj-lt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1004383" y="1568233"/>
            <a:ext cx="498994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err="1">
                <a:latin typeface="+mj-lt"/>
              </a:rPr>
              <a:t>Il</a:t>
            </a:r>
            <a:r>
              <a:rPr lang="hr-HR" dirty="0">
                <a:latin typeface="+mj-lt"/>
              </a:rPr>
              <a:t> </a:t>
            </a:r>
            <a:r>
              <a:rPr lang="hr-HR" dirty="0" err="1">
                <a:latin typeface="+mj-lt"/>
              </a:rPr>
              <a:t>bambino</a:t>
            </a:r>
            <a:r>
              <a:rPr lang="hr-HR" dirty="0">
                <a:latin typeface="+mj-lt"/>
              </a:rPr>
              <a:t> </a:t>
            </a:r>
            <a:r>
              <a:rPr lang="hr-HR" dirty="0" err="1">
                <a:latin typeface="+mj-lt"/>
              </a:rPr>
              <a:t>inteso</a:t>
            </a:r>
            <a:r>
              <a:rPr lang="hr-HR" dirty="0">
                <a:latin typeface="+mj-lt"/>
              </a:rPr>
              <a:t> </a:t>
            </a:r>
            <a:r>
              <a:rPr lang="hr-HR" dirty="0" err="1">
                <a:latin typeface="+mj-lt"/>
              </a:rPr>
              <a:t>come</a:t>
            </a:r>
            <a:r>
              <a:rPr lang="hr-HR" dirty="0">
                <a:latin typeface="+mj-lt"/>
              </a:rPr>
              <a:t> </a:t>
            </a:r>
            <a:r>
              <a:rPr lang="hr-HR" dirty="0" err="1">
                <a:latin typeface="+mj-lt"/>
              </a:rPr>
              <a:t>cittadino</a:t>
            </a:r>
            <a:r>
              <a:rPr lang="hr-HR" dirty="0">
                <a:latin typeface="+mj-lt"/>
              </a:rPr>
              <a:t> del </a:t>
            </a:r>
            <a:r>
              <a:rPr lang="hr-HR" dirty="0" err="1">
                <a:latin typeface="+mj-lt"/>
              </a:rPr>
              <a:t>mondo</a:t>
            </a:r>
            <a:r>
              <a:rPr lang="hr-HR" dirty="0">
                <a:latin typeface="+mj-lt"/>
              </a:rPr>
              <a:t> </a:t>
            </a:r>
            <a:r>
              <a:rPr lang="hr-HR" dirty="0" err="1">
                <a:latin typeface="+mj-lt"/>
              </a:rPr>
              <a:t>impara</a:t>
            </a:r>
            <a:r>
              <a:rPr lang="hr-HR" dirty="0">
                <a:latin typeface="+mj-lt"/>
              </a:rPr>
              <a:t> a </a:t>
            </a:r>
            <a:r>
              <a:rPr lang="hr-HR" dirty="0" err="1">
                <a:latin typeface="+mj-lt"/>
              </a:rPr>
              <a:t>vedere</a:t>
            </a:r>
            <a:r>
              <a:rPr lang="hr-HR" dirty="0">
                <a:latin typeface="+mj-lt"/>
              </a:rPr>
              <a:t> </a:t>
            </a:r>
            <a:r>
              <a:rPr lang="hr-HR" dirty="0" err="1">
                <a:latin typeface="+mj-lt"/>
              </a:rPr>
              <a:t>con</a:t>
            </a:r>
            <a:r>
              <a:rPr lang="hr-HR" dirty="0">
                <a:latin typeface="+mj-lt"/>
              </a:rPr>
              <a:t> i </a:t>
            </a:r>
            <a:r>
              <a:rPr lang="hr-HR" dirty="0" err="1">
                <a:latin typeface="+mj-lt"/>
              </a:rPr>
              <a:t>suoi</a:t>
            </a:r>
            <a:r>
              <a:rPr lang="hr-HR" dirty="0">
                <a:latin typeface="+mj-lt"/>
              </a:rPr>
              <a:t> </a:t>
            </a:r>
            <a:r>
              <a:rPr lang="hr-HR" dirty="0" err="1">
                <a:latin typeface="+mj-lt"/>
              </a:rPr>
              <a:t>occhi</a:t>
            </a:r>
            <a:r>
              <a:rPr lang="hr-HR" dirty="0">
                <a:latin typeface="+mj-lt"/>
              </a:rPr>
              <a:t> </a:t>
            </a:r>
            <a:r>
              <a:rPr lang="hr-HR" dirty="0" err="1">
                <a:latin typeface="+mj-lt"/>
              </a:rPr>
              <a:t>grazie</a:t>
            </a:r>
            <a:r>
              <a:rPr lang="hr-HR" dirty="0">
                <a:latin typeface="+mj-lt"/>
              </a:rPr>
              <a:t> </a:t>
            </a:r>
            <a:r>
              <a:rPr lang="hr-HR" dirty="0" err="1">
                <a:latin typeface="+mj-lt"/>
              </a:rPr>
              <a:t>al</a:t>
            </a:r>
            <a:r>
              <a:rPr lang="hr-HR" dirty="0">
                <a:latin typeface="+mj-lt"/>
              </a:rPr>
              <a:t> lavoro </a:t>
            </a:r>
            <a:r>
              <a:rPr lang="hr-HR" dirty="0" err="1">
                <a:latin typeface="+mj-lt"/>
              </a:rPr>
              <a:t>continuo</a:t>
            </a:r>
            <a:r>
              <a:rPr lang="hr-HR" dirty="0">
                <a:latin typeface="+mj-lt"/>
              </a:rPr>
              <a:t> degli </a:t>
            </a:r>
            <a:r>
              <a:rPr lang="hr-HR" dirty="0" err="1" smtClean="0">
                <a:latin typeface="+mj-lt"/>
              </a:rPr>
              <a:t>educatori</a:t>
            </a:r>
            <a:r>
              <a:rPr lang="hr-HR" dirty="0">
                <a:latin typeface="+mj-lt"/>
              </a:rPr>
              <a:t> </a:t>
            </a:r>
            <a:r>
              <a:rPr lang="hr-HR" dirty="0" err="1" smtClean="0">
                <a:latin typeface="+mj-lt"/>
              </a:rPr>
              <a:t>che</a:t>
            </a:r>
            <a:r>
              <a:rPr lang="hr-HR" dirty="0" smtClean="0">
                <a:latin typeface="+mj-lt"/>
              </a:rPr>
              <a:t> </a:t>
            </a:r>
            <a:r>
              <a:rPr lang="hr-HR" dirty="0" err="1" smtClean="0">
                <a:latin typeface="+mj-lt"/>
              </a:rPr>
              <a:t>completano</a:t>
            </a:r>
            <a:r>
              <a:rPr lang="hr-HR" dirty="0" smtClean="0">
                <a:latin typeface="+mj-lt"/>
              </a:rPr>
              <a:t> </a:t>
            </a:r>
            <a:r>
              <a:rPr lang="hr-HR" dirty="0" err="1" smtClean="0">
                <a:latin typeface="+mj-lt"/>
              </a:rPr>
              <a:t>quotidianamente</a:t>
            </a:r>
            <a:r>
              <a:rPr lang="hr-HR" dirty="0" smtClean="0">
                <a:latin typeface="+mj-lt"/>
              </a:rPr>
              <a:t> </a:t>
            </a:r>
            <a:r>
              <a:rPr lang="hr-HR" dirty="0" err="1" smtClean="0">
                <a:latin typeface="+mj-lt"/>
              </a:rPr>
              <a:t>le</a:t>
            </a:r>
            <a:r>
              <a:rPr lang="hr-HR" dirty="0" smtClean="0">
                <a:latin typeface="+mj-lt"/>
              </a:rPr>
              <a:t> </a:t>
            </a:r>
            <a:r>
              <a:rPr lang="hr-HR" dirty="0" err="1" smtClean="0">
                <a:latin typeface="+mj-lt"/>
              </a:rPr>
              <a:t>loro</a:t>
            </a:r>
            <a:r>
              <a:rPr lang="hr-HR" dirty="0" smtClean="0">
                <a:latin typeface="+mj-lt"/>
              </a:rPr>
              <a:t> </a:t>
            </a:r>
            <a:r>
              <a:rPr lang="hr-HR" dirty="0" err="1" smtClean="0">
                <a:latin typeface="+mj-lt"/>
              </a:rPr>
              <a:t>abilita`e</a:t>
            </a:r>
            <a:r>
              <a:rPr lang="hr-HR" dirty="0" smtClean="0">
                <a:latin typeface="+mj-lt"/>
              </a:rPr>
              <a:t> </a:t>
            </a:r>
            <a:r>
              <a:rPr lang="hr-HR" dirty="0" err="1" smtClean="0">
                <a:latin typeface="+mj-lt"/>
              </a:rPr>
              <a:t>conoscenze</a:t>
            </a:r>
            <a:r>
              <a:rPr lang="hr-HR" dirty="0" smtClean="0">
                <a:latin typeface="+mj-lt"/>
              </a:rPr>
              <a:t>. </a:t>
            </a:r>
          </a:p>
          <a:p>
            <a:endParaRPr lang="hr-HR" dirty="0">
              <a:latin typeface="+mj-lt"/>
            </a:endParaRPr>
          </a:p>
          <a:p>
            <a:r>
              <a:rPr lang="hr-HR" dirty="0" smtClean="0">
                <a:latin typeface="+mj-lt"/>
              </a:rPr>
              <a:t>Od izuzetne važnosti je suradnja s okolinom te stručnjacima koju nadopunjuju iskustveno učenje.</a:t>
            </a:r>
          </a:p>
          <a:p>
            <a:endParaRPr lang="hr-HR" dirty="0">
              <a:latin typeface="+mj-lt"/>
            </a:endParaRPr>
          </a:p>
          <a:p>
            <a:r>
              <a:rPr lang="hr-HR" b="1" dirty="0" smtClean="0">
                <a:latin typeface="+mj-lt"/>
              </a:rPr>
              <a:t>Puko mi je film! </a:t>
            </a:r>
            <a:r>
              <a:rPr lang="hr-HR" b="1" dirty="0" err="1" smtClean="0">
                <a:latin typeface="+mj-lt"/>
              </a:rPr>
              <a:t>Ciak</a:t>
            </a:r>
            <a:r>
              <a:rPr lang="hr-HR" b="1" dirty="0" smtClean="0">
                <a:latin typeface="+mj-lt"/>
              </a:rPr>
              <a:t>…si gira!  </a:t>
            </a:r>
            <a:r>
              <a:rPr lang="hr-HR" dirty="0" smtClean="0">
                <a:latin typeface="+mj-lt"/>
              </a:rPr>
              <a:t>– projekt je u kojemu su sudjelovali profesionalci iz svijeta 7.umjetnosti te su djeci približili stvaranje filma kroz radionice u Kinu </a:t>
            </a:r>
            <a:r>
              <a:rPr lang="hr-HR" dirty="0" err="1" smtClean="0">
                <a:latin typeface="+mj-lt"/>
              </a:rPr>
              <a:t>Valli</a:t>
            </a:r>
            <a:r>
              <a:rPr lang="hr-HR" dirty="0" smtClean="0">
                <a:latin typeface="+mj-lt"/>
              </a:rPr>
              <a:t>.</a:t>
            </a:r>
          </a:p>
          <a:p>
            <a:endParaRPr lang="hr-HR" dirty="0">
              <a:latin typeface="+mj-lt"/>
            </a:endParaRPr>
          </a:p>
          <a:p>
            <a:r>
              <a:rPr lang="hr-HR" dirty="0" smtClean="0">
                <a:latin typeface="+mj-lt"/>
              </a:rPr>
              <a:t>Filmska umjetnost je dio našeg Grada te je u djeci već ustaljena navika odlazak u kino, u koje rado odlazimo vrlo često. Povod snimanju našeg filma i naslova </a:t>
            </a:r>
            <a:r>
              <a:rPr lang="hr-HR" smtClean="0">
                <a:latin typeface="+mj-lt"/>
              </a:rPr>
              <a:t>ovog izlaganja bila </a:t>
            </a:r>
            <a:r>
              <a:rPr lang="hr-HR" dirty="0" smtClean="0">
                <a:latin typeface="+mj-lt"/>
              </a:rPr>
              <a:t>je upravo kvalitetna suradnja.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74798" y="-167553"/>
            <a:ext cx="3118572" cy="3118572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0505" y="1163133"/>
            <a:ext cx="2857500" cy="16002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11720" y="3968823"/>
            <a:ext cx="5581650" cy="2731287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71989" y="2336656"/>
            <a:ext cx="21717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693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83127"/>
            <a:ext cx="3932237" cy="1600200"/>
          </a:xfrm>
        </p:spPr>
        <p:txBody>
          <a:bodyPr>
            <a:normAutofit/>
          </a:bodyPr>
          <a:lstStyle/>
          <a:p>
            <a:r>
              <a:rPr lang="hr-HR" dirty="0" smtClean="0"/>
              <a:t>SEDMA UMJETNOST</a:t>
            </a:r>
            <a:br>
              <a:rPr lang="hr-HR" dirty="0" smtClean="0"/>
            </a:br>
            <a:r>
              <a:rPr lang="hr-HR" dirty="0" smtClean="0"/>
              <a:t>LA SETTIMA ARTE</a:t>
            </a:r>
            <a:br>
              <a:rPr lang="hr-HR" dirty="0" smtClean="0"/>
            </a:br>
            <a:endParaRPr lang="hr-HR" sz="18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0736" y="0"/>
            <a:ext cx="5261264" cy="7007771"/>
          </a:xfrm>
          <a:prstGeom prst="rect">
            <a:avLst/>
          </a:prstGeo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1683327"/>
            <a:ext cx="4999903" cy="5174673"/>
          </a:xfrm>
        </p:spPr>
        <p:txBody>
          <a:bodyPr>
            <a:normAutofit fontScale="62500" lnSpcReduction="20000"/>
          </a:bodyPr>
          <a:lstStyle/>
          <a:p>
            <a:endParaRPr lang="hr-HR" dirty="0" smtClean="0"/>
          </a:p>
          <a:p>
            <a:r>
              <a:rPr lang="hr-HR" sz="2600" dirty="0" smtClean="0">
                <a:latin typeface="+mj-lt"/>
              </a:rPr>
              <a:t>Kako </a:t>
            </a:r>
            <a:r>
              <a:rPr lang="hr-HR" sz="2600" dirty="0">
                <a:latin typeface="+mj-lt"/>
              </a:rPr>
              <a:t>se snima film</a:t>
            </a:r>
            <a:r>
              <a:rPr lang="hr-HR" sz="2600" dirty="0" smtClean="0">
                <a:latin typeface="+mj-lt"/>
              </a:rPr>
              <a:t>? </a:t>
            </a:r>
          </a:p>
          <a:p>
            <a:r>
              <a:rPr lang="hr-HR" sz="2600" dirty="0" smtClean="0">
                <a:latin typeface="+mj-lt"/>
              </a:rPr>
              <a:t>„ Iza kamere, stavi se laptop, kablovi, to se spoji sa projektorom, onda je to na platnu i ljudi gledaju” David</a:t>
            </a:r>
          </a:p>
          <a:p>
            <a:r>
              <a:rPr lang="hr-HR" sz="2600" dirty="0" smtClean="0">
                <a:latin typeface="+mj-lt"/>
              </a:rPr>
              <a:t>„Da bi se film stvorio, trebaju biti glumci i da oni to odglume, pa ljudi dođu gledati!” Andrej </a:t>
            </a:r>
          </a:p>
          <a:p>
            <a:r>
              <a:rPr lang="hr-HR" sz="2600" dirty="0" smtClean="0">
                <a:latin typeface="+mj-lt"/>
              </a:rPr>
              <a:t>Tko su glumci?</a:t>
            </a:r>
          </a:p>
          <a:p>
            <a:r>
              <a:rPr lang="hr-HR" sz="2600" dirty="0" smtClean="0">
                <a:latin typeface="+mj-lt"/>
              </a:rPr>
              <a:t>„ To su ljudi koji glume film!” David</a:t>
            </a:r>
          </a:p>
          <a:p>
            <a:r>
              <a:rPr lang="hr-HR" sz="2600" dirty="0" smtClean="0">
                <a:latin typeface="+mj-lt"/>
              </a:rPr>
              <a:t>Što radi redatelj?</a:t>
            </a:r>
          </a:p>
          <a:p>
            <a:r>
              <a:rPr lang="hr-HR" sz="2600" dirty="0" smtClean="0">
                <a:latin typeface="+mj-lt"/>
              </a:rPr>
              <a:t>„ On odlučuje da li je dobra gluma ili nije.” Mihael</a:t>
            </a:r>
          </a:p>
          <a:p>
            <a:r>
              <a:rPr lang="hr-HR" sz="2600" dirty="0" smtClean="0">
                <a:latin typeface="+mj-lt"/>
              </a:rPr>
              <a:t>„To je čovjek koji priča priču o tome što će glumci govorit…” Elena</a:t>
            </a:r>
          </a:p>
          <a:p>
            <a:r>
              <a:rPr lang="hr-HR" sz="2600" dirty="0" smtClean="0">
                <a:latin typeface="+mj-lt"/>
              </a:rPr>
              <a:t>Tko je scenarist?</a:t>
            </a:r>
          </a:p>
          <a:p>
            <a:r>
              <a:rPr lang="hr-HR" sz="2600" dirty="0" smtClean="0">
                <a:latin typeface="+mj-lt"/>
              </a:rPr>
              <a:t>„ Čovjek koji piše priču za film i onda se daje glumcima, glumci govore što piše i onda to kamera snima. Glumci prvo moraju vježbati tekst koji se isprinta na papir, tako uče tekst!” Elena </a:t>
            </a:r>
          </a:p>
          <a:p>
            <a:r>
              <a:rPr lang="hr-HR" sz="2600" dirty="0" err="1" smtClean="0">
                <a:latin typeface="+mj-lt"/>
              </a:rPr>
              <a:t>Lo</a:t>
            </a:r>
            <a:r>
              <a:rPr lang="hr-HR" sz="2600" dirty="0" smtClean="0">
                <a:latin typeface="+mj-lt"/>
              </a:rPr>
              <a:t> </a:t>
            </a:r>
            <a:r>
              <a:rPr lang="hr-HR" sz="2600" dirty="0" err="1" smtClean="0">
                <a:latin typeface="+mj-lt"/>
              </a:rPr>
              <a:t>scenografo</a:t>
            </a:r>
            <a:r>
              <a:rPr lang="hr-HR" sz="2600" dirty="0" smtClean="0">
                <a:latin typeface="+mj-lt"/>
              </a:rPr>
              <a:t>?</a:t>
            </a:r>
          </a:p>
          <a:p>
            <a:r>
              <a:rPr lang="hr-HR" sz="2600" dirty="0" smtClean="0">
                <a:latin typeface="+mj-lt"/>
              </a:rPr>
              <a:t>„ To je čovjek koji radi scene u filmu.” Emanuel </a:t>
            </a:r>
          </a:p>
          <a:p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77523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000" dirty="0" smtClean="0"/>
              <a:t>Kulturna baština – univerzalna vrijednost</a:t>
            </a:r>
            <a:br>
              <a:rPr lang="hr-HR" sz="3000" dirty="0" smtClean="0"/>
            </a:br>
            <a:r>
              <a:rPr lang="hr-HR" sz="3000" dirty="0" err="1" smtClean="0"/>
              <a:t>Patrimonio</a:t>
            </a:r>
            <a:r>
              <a:rPr lang="hr-HR" sz="3000" dirty="0" smtClean="0"/>
              <a:t> </a:t>
            </a:r>
            <a:r>
              <a:rPr lang="hr-HR" sz="3000" dirty="0" err="1" smtClean="0"/>
              <a:t>culturale</a:t>
            </a:r>
            <a:r>
              <a:rPr lang="hr-HR" sz="3000" dirty="0" smtClean="0"/>
              <a:t> – </a:t>
            </a:r>
            <a:r>
              <a:rPr lang="hr-HR" sz="3000" dirty="0" err="1" smtClean="0"/>
              <a:t>valore</a:t>
            </a:r>
            <a:r>
              <a:rPr lang="hr-HR" sz="3000" dirty="0" smtClean="0"/>
              <a:t> </a:t>
            </a:r>
            <a:r>
              <a:rPr lang="hr-HR" sz="3000" dirty="0" err="1" smtClean="0"/>
              <a:t>universale</a:t>
            </a:r>
            <a:endParaRPr lang="hr-HR" sz="3000" dirty="0"/>
          </a:p>
        </p:txBody>
      </p:sp>
      <p:pic>
        <p:nvPicPr>
          <p:cNvPr id="13" name="Rezervirano mjesto sadržaja 1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45420" y="247037"/>
            <a:ext cx="7346580" cy="4894118"/>
          </a:xfrm>
          <a:prstGeom prst="rect">
            <a:avLst/>
          </a:prstGeom>
        </p:spPr>
      </p:pic>
      <p:sp>
        <p:nvSpPr>
          <p:cNvPr id="6" name="Rezervirano mjesto teksta 5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696691"/>
          </a:xfrm>
        </p:spPr>
        <p:txBody>
          <a:bodyPr>
            <a:normAutofit fontScale="92500" lnSpcReduction="10000"/>
          </a:bodyPr>
          <a:lstStyle/>
          <a:p>
            <a:r>
              <a:rPr lang="hr-HR" sz="1900" dirty="0">
                <a:latin typeface="+mj-lt"/>
              </a:rPr>
              <a:t>Približiti </a:t>
            </a:r>
            <a:r>
              <a:rPr lang="hr-HR" sz="1900" dirty="0" smtClean="0">
                <a:latin typeface="+mj-lt"/>
              </a:rPr>
              <a:t>djeci </a:t>
            </a:r>
            <a:r>
              <a:rPr lang="hr-HR" sz="1900" dirty="0">
                <a:latin typeface="+mj-lt"/>
              </a:rPr>
              <a:t>kulturnu baštinu ima za cilj senzibilizirati i educirati nove generacije da otkriju, vole i rade na očuvanju lokalne kulturne baštine. </a:t>
            </a:r>
          </a:p>
          <a:p>
            <a:r>
              <a:rPr lang="it-IT" sz="1900" dirty="0" smtClean="0">
                <a:latin typeface="+mj-lt"/>
              </a:rPr>
              <a:t>Il patrimonio culturale ha un valore universale per ciascuno di noi, per le comunità e le società. È importante conservarlo e trasmetterlo alle generazioni future. Si può pensare al patrimonio come a "un qualcosa del passato" o di statico, ma in realtà si sviluppa attraverso il nostro modo di rapportarci ad esso. </a:t>
            </a:r>
            <a:endParaRPr lang="hr-HR" sz="1900" dirty="0" smtClean="0">
              <a:latin typeface="+mj-lt"/>
            </a:endParaRPr>
          </a:p>
          <a:p>
            <a:r>
              <a:rPr lang="it-IT" sz="1900" dirty="0" smtClean="0">
                <a:latin typeface="+mj-lt"/>
              </a:rPr>
              <a:t>Per di più, il nostro patrimonio culturale ha un ruolo importante da svolgere nella costruzione del futuro dell’Europa. Questa è una delle ragioni per cui </a:t>
            </a:r>
            <a:r>
              <a:rPr lang="hr-HR" sz="1900" dirty="0" smtClean="0">
                <a:latin typeface="+mj-lt"/>
              </a:rPr>
              <a:t>si </a:t>
            </a:r>
            <a:r>
              <a:rPr lang="it-IT" sz="1900" dirty="0" smtClean="0">
                <a:latin typeface="+mj-lt"/>
              </a:rPr>
              <a:t>vogli</a:t>
            </a:r>
            <a:r>
              <a:rPr lang="hr-HR" sz="1900" dirty="0" smtClean="0">
                <a:latin typeface="+mj-lt"/>
              </a:rPr>
              <a:t>ono </a:t>
            </a:r>
            <a:r>
              <a:rPr lang="it-IT" sz="1900" dirty="0" smtClean="0">
                <a:latin typeface="+mj-lt"/>
              </a:rPr>
              <a:t>raggiungere i </a:t>
            </a:r>
            <a:r>
              <a:rPr lang="hr-HR" sz="1900" dirty="0" err="1" smtClean="0">
                <a:latin typeface="+mj-lt"/>
              </a:rPr>
              <a:t>giovani</a:t>
            </a:r>
            <a:r>
              <a:rPr lang="hr-HR" sz="1900" dirty="0" smtClean="0">
                <a:latin typeface="+mj-lt"/>
              </a:rPr>
              <a:t> e </a:t>
            </a:r>
            <a:r>
              <a:rPr lang="hr-HR" sz="1900" dirty="0" err="1" smtClean="0">
                <a:latin typeface="+mj-lt"/>
              </a:rPr>
              <a:t>bambini</a:t>
            </a:r>
            <a:r>
              <a:rPr lang="hr-HR" sz="1900" dirty="0" smtClean="0">
                <a:latin typeface="+mj-lt"/>
              </a:rPr>
              <a:t> </a:t>
            </a:r>
            <a:r>
              <a:rPr lang="it-IT" sz="1900" dirty="0" smtClean="0">
                <a:latin typeface="+mj-lt"/>
              </a:rPr>
              <a:t>in particolare durante l’Anno europeo.</a:t>
            </a:r>
          </a:p>
          <a:p>
            <a:endParaRPr lang="hr-HR" dirty="0"/>
          </a:p>
        </p:txBody>
      </p:sp>
      <p:sp>
        <p:nvSpPr>
          <p:cNvPr id="2" name="Pravokutnik 1"/>
          <p:cNvSpPr/>
          <p:nvPr/>
        </p:nvSpPr>
        <p:spPr>
          <a:xfrm>
            <a:off x="5470710" y="514115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hr-HR" b="1" dirty="0" smtClean="0">
              <a:latin typeface="+mj-lt"/>
            </a:endParaRPr>
          </a:p>
          <a:p>
            <a:pPr algn="ctr"/>
            <a:r>
              <a:rPr lang="hr-HR" b="1" dirty="0" smtClean="0">
                <a:latin typeface="+mj-lt"/>
              </a:rPr>
              <a:t>Upravo </a:t>
            </a:r>
            <a:r>
              <a:rPr lang="hr-HR" b="1" dirty="0">
                <a:latin typeface="+mj-lt"/>
              </a:rPr>
              <a:t>kultura i lokalna zajednica u kojoj djeca odrastaju imaju najveću važnost i utjecaj na živote, učenje i razvoj djece</a:t>
            </a:r>
          </a:p>
        </p:txBody>
      </p:sp>
    </p:spTree>
    <p:extLst>
      <p:ext uri="{BB962C8B-B14F-4D97-AF65-F5344CB8AC3E}">
        <p14:creationId xmlns:p14="http://schemas.microsoft.com/office/powerpoint/2010/main" xmlns="" val="305756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7282" y="1200581"/>
            <a:ext cx="5884718" cy="4413539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464" y="1246910"/>
            <a:ext cx="5822946" cy="436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55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814945" y="2287443"/>
            <a:ext cx="10515600" cy="1325563"/>
          </a:xfrm>
        </p:spPr>
        <p:txBody>
          <a:bodyPr/>
          <a:lstStyle/>
          <a:p>
            <a:r>
              <a:rPr lang="hr-HR" dirty="0" smtClean="0"/>
              <a:t>PUK`O MI JE FILM!   CIAK…SI GIRA!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11448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zervirano mjesto teksta 11"/>
          <p:cNvSpPr>
            <a:spLocks noGrp="1"/>
          </p:cNvSpPr>
          <p:nvPr>
            <p:ph type="body" sz="half" idx="2"/>
          </p:nvPr>
        </p:nvSpPr>
        <p:spPr>
          <a:xfrm>
            <a:off x="394855" y="706582"/>
            <a:ext cx="11523518" cy="5692343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hr-HR" dirty="0"/>
              <a:t/>
            </a:r>
            <a:br>
              <a:rPr lang="hr-HR" dirty="0"/>
            </a:br>
            <a:r>
              <a:rPr lang="hr-HR" dirty="0">
                <a:latin typeface="+mj-lt"/>
                <a:ea typeface="Microsoft YaHei Light" panose="020B0502040204020203" pitchFamily="34" charset="-122"/>
              </a:rPr>
              <a:t>U skladu s Istarskom kulturnom strategijom 2014.-2020., implementacija  zavičajnosti  </a:t>
            </a:r>
            <a:r>
              <a:rPr lang="hr-HR" dirty="0" smtClean="0">
                <a:latin typeface="+mj-lt"/>
                <a:ea typeface="Microsoft YaHei Light" panose="020B0502040204020203" pitchFamily="34" charset="-122"/>
              </a:rPr>
              <a:t>jedna  </a:t>
            </a:r>
            <a:r>
              <a:rPr lang="hr-HR" dirty="0">
                <a:latin typeface="+mj-lt"/>
                <a:ea typeface="Microsoft YaHei Light" panose="020B0502040204020203" pitchFamily="34" charset="-122"/>
              </a:rPr>
              <a:t>je od ključnih aktivnosti koje će </a:t>
            </a:r>
            <a:r>
              <a:rPr lang="hr-HR" dirty="0" smtClean="0">
                <a:latin typeface="+mj-lt"/>
                <a:ea typeface="Microsoft YaHei Light" panose="020B0502040204020203" pitchFamily="34" charset="-122"/>
              </a:rPr>
              <a:t>                                             produbiti </a:t>
            </a:r>
            <a:r>
              <a:rPr lang="hr-HR" dirty="0">
                <a:latin typeface="+mj-lt"/>
                <a:ea typeface="Microsoft YaHei Light" panose="020B0502040204020203" pitchFamily="34" charset="-122"/>
              </a:rPr>
              <a:t>razumijevanje kulturne baštine i kulture Istre.</a:t>
            </a:r>
            <a:br>
              <a:rPr lang="hr-HR" dirty="0">
                <a:latin typeface="+mj-lt"/>
                <a:ea typeface="Microsoft YaHei Light" panose="020B0502040204020203" pitchFamily="34" charset="-122"/>
              </a:rPr>
            </a:br>
            <a:r>
              <a:rPr lang="hr-HR" dirty="0">
                <a:latin typeface="+mj-lt"/>
                <a:ea typeface="Microsoft YaHei Light" panose="020B0502040204020203" pitchFamily="34" charset="-122"/>
              </a:rPr>
              <a:t>Kroz zavičajnost  djeca bi trebala upoznati sve estetske, kulturološke, praktične i znanstvene odlike svoje okoline; naučiti od svog okruženja uzimati onoliko koliko im je doista potrebno, naučiti dijeliti, a ne samo uzimati. P</a:t>
            </a:r>
            <a:r>
              <a:rPr lang="hr-HR" dirty="0" smtClean="0">
                <a:latin typeface="+mj-lt"/>
                <a:ea typeface="Microsoft YaHei Light" panose="020B0502040204020203" pitchFamily="34" charset="-122"/>
              </a:rPr>
              <a:t>rojekt </a:t>
            </a:r>
            <a:r>
              <a:rPr lang="hr-HR" dirty="0">
                <a:latin typeface="+mj-lt"/>
                <a:ea typeface="Microsoft YaHei Light" panose="020B0502040204020203" pitchFamily="34" charset="-122"/>
              </a:rPr>
              <a:t>Djeca i tržnica grada nastavlja se… </a:t>
            </a:r>
            <a:endParaRPr lang="hr-HR" dirty="0" smtClean="0">
              <a:latin typeface="+mj-lt"/>
              <a:ea typeface="Microsoft YaHei Light" panose="020B0502040204020203" pitchFamily="34" charset="-122"/>
            </a:endParaRPr>
          </a:p>
          <a:p>
            <a:endParaRPr lang="hr-HR" dirty="0"/>
          </a:p>
          <a:p>
            <a:r>
              <a:rPr lang="hr-HR" dirty="0" smtClean="0"/>
              <a:t>							</a:t>
            </a:r>
            <a:r>
              <a:rPr lang="hr-HR" dirty="0" err="1" smtClean="0"/>
              <a:t>Grazie</a:t>
            </a:r>
            <a:r>
              <a:rPr lang="hr-HR" dirty="0" smtClean="0"/>
              <a:t> </a:t>
            </a:r>
            <a:r>
              <a:rPr lang="hr-HR" dirty="0" err="1" smtClean="0"/>
              <a:t>per</a:t>
            </a:r>
            <a:r>
              <a:rPr lang="hr-HR" dirty="0" smtClean="0"/>
              <a:t> la </a:t>
            </a:r>
            <a:r>
              <a:rPr lang="hr-HR" dirty="0" err="1" smtClean="0"/>
              <a:t>vostra</a:t>
            </a:r>
            <a:r>
              <a:rPr lang="hr-HR" dirty="0" smtClean="0"/>
              <a:t> </a:t>
            </a:r>
            <a:r>
              <a:rPr lang="hr-HR" dirty="0" err="1" smtClean="0"/>
              <a:t>attenzione</a:t>
            </a:r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BRAVO </a:t>
            </a:r>
            <a:r>
              <a:rPr lang="hr-HR" dirty="0"/>
              <a:t>SVOJ DJECI SKUPINA LEPTIRIĆI, AI BAMBINI DELLA SEZIONE TOPO </a:t>
            </a:r>
            <a:r>
              <a:rPr lang="hr-HR" dirty="0" smtClean="0"/>
              <a:t>GIGIO</a:t>
            </a:r>
            <a:endParaRPr lang="hr-HR" dirty="0"/>
          </a:p>
          <a:p>
            <a:r>
              <a:rPr lang="hr-HR" dirty="0" smtClean="0"/>
              <a:t>POSEBNO VELIKO HVALA KATJI RESTOVIĆ</a:t>
            </a:r>
          </a:p>
          <a:p>
            <a:r>
              <a:rPr lang="hr-HR" dirty="0"/>
              <a:t>EKIPI </a:t>
            </a:r>
            <a:r>
              <a:rPr lang="hr-HR" dirty="0" smtClean="0"/>
              <a:t>SNIMATELJA</a:t>
            </a:r>
          </a:p>
          <a:p>
            <a:r>
              <a:rPr lang="hr-HR" dirty="0" smtClean="0"/>
              <a:t>GRAZIE RENATO PERC</a:t>
            </a:r>
            <a:endParaRPr lang="hr-HR" dirty="0"/>
          </a:p>
          <a:p>
            <a:r>
              <a:rPr lang="hr-HR" dirty="0" smtClean="0"/>
              <a:t>HVALA GORDANI RESTOVIĆ</a:t>
            </a:r>
          </a:p>
          <a:p>
            <a:r>
              <a:rPr lang="hr-HR" dirty="0" smtClean="0"/>
              <a:t>THX NATAŠA ŠIMUNOV</a:t>
            </a:r>
          </a:p>
          <a:p>
            <a:r>
              <a:rPr lang="hr-HR" dirty="0" smtClean="0"/>
              <a:t>POSEBNA ZAHVALA RODITELJIMA</a:t>
            </a:r>
          </a:p>
          <a:p>
            <a:r>
              <a:rPr lang="hr-HR" dirty="0" smtClean="0"/>
              <a:t>GRAZIE ALLE EDUCATRICI MIA VERK, ROMINA MOSCARDA BILIĆ, SNJEŽANA IVETIĆ, SANJA  LIGUTIĆ</a:t>
            </a:r>
          </a:p>
          <a:p>
            <a:r>
              <a:rPr lang="hr-HR" dirty="0"/>
              <a:t> </a:t>
            </a:r>
            <a:r>
              <a:rPr lang="hr-HR" dirty="0" smtClean="0"/>
              <a:t>                                                     </a:t>
            </a:r>
            <a:r>
              <a:rPr lang="hr-HR" dirty="0"/>
              <a:t/>
            </a:r>
            <a:br>
              <a:rPr lang="hr-HR" dirty="0"/>
            </a:b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xmlns="" val="106937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teksta 4"/>
          <p:cNvSpPr>
            <a:spLocks noGrp="1"/>
          </p:cNvSpPr>
          <p:nvPr>
            <p:ph type="body" sz="half" idx="2"/>
          </p:nvPr>
        </p:nvSpPr>
        <p:spPr>
          <a:xfrm>
            <a:off x="457200" y="197427"/>
            <a:ext cx="4520046" cy="6442364"/>
          </a:xfrm>
        </p:spPr>
        <p:txBody>
          <a:bodyPr>
            <a:normAutofit fontScale="92500" lnSpcReduction="20000"/>
          </a:bodyPr>
          <a:lstStyle/>
          <a:p>
            <a:endParaRPr lang="hr-HR" sz="1800" dirty="0" smtClean="0"/>
          </a:p>
          <a:p>
            <a:r>
              <a:rPr lang="hr-HR" sz="1900" dirty="0" smtClean="0">
                <a:solidFill>
                  <a:prstClr val="black"/>
                </a:solidFill>
                <a:latin typeface="+mj-lt"/>
              </a:rPr>
              <a:t>I</a:t>
            </a:r>
            <a:r>
              <a:rPr lang="it-IT" sz="1900" dirty="0" smtClean="0">
                <a:solidFill>
                  <a:prstClr val="black"/>
                </a:solidFill>
                <a:latin typeface="+mj-lt"/>
              </a:rPr>
              <a:t>l </a:t>
            </a:r>
            <a:r>
              <a:rPr lang="it-IT" sz="1900" dirty="0">
                <a:solidFill>
                  <a:prstClr val="black"/>
                </a:solidFill>
                <a:latin typeface="+mj-lt"/>
              </a:rPr>
              <a:t>patrimonio culturale è un insieme di risorse ereditate dal passato che</a:t>
            </a:r>
            <a:r>
              <a:rPr lang="hr-HR" sz="1900" dirty="0">
                <a:solidFill>
                  <a:prstClr val="black"/>
                </a:solidFill>
                <a:latin typeface="+mj-lt"/>
              </a:rPr>
              <a:t> </a:t>
            </a:r>
            <a:r>
              <a:rPr lang="hr-HR" sz="1900" dirty="0" err="1">
                <a:solidFill>
                  <a:prstClr val="black"/>
                </a:solidFill>
                <a:latin typeface="+mj-lt"/>
              </a:rPr>
              <a:t>vengono</a:t>
            </a:r>
            <a:r>
              <a:rPr lang="hr-HR" sz="1900" dirty="0">
                <a:solidFill>
                  <a:prstClr val="black"/>
                </a:solidFill>
                <a:latin typeface="+mj-lt"/>
              </a:rPr>
              <a:t> </a:t>
            </a:r>
            <a:r>
              <a:rPr lang="it-IT" sz="1900" dirty="0">
                <a:solidFill>
                  <a:prstClr val="black"/>
                </a:solidFill>
                <a:latin typeface="+mj-lt"/>
              </a:rPr>
              <a:t>identifica</a:t>
            </a:r>
            <a:r>
              <a:rPr lang="hr-HR" sz="1900" dirty="0">
                <a:solidFill>
                  <a:prstClr val="black"/>
                </a:solidFill>
                <a:latin typeface="+mj-lt"/>
              </a:rPr>
              <a:t>te</a:t>
            </a:r>
            <a:r>
              <a:rPr lang="it-IT" sz="1900" dirty="0">
                <a:solidFill>
                  <a:prstClr val="black"/>
                </a:solidFill>
                <a:latin typeface="+mj-lt"/>
              </a:rPr>
              <a:t>, indipendentemente da chi ne detenga la proprietà, come riflesso ed espressione dei  valori, </a:t>
            </a:r>
            <a:r>
              <a:rPr lang="hr-HR" sz="1900" dirty="0" err="1">
                <a:solidFill>
                  <a:prstClr val="black"/>
                </a:solidFill>
                <a:latin typeface="+mj-lt"/>
              </a:rPr>
              <a:t>delle</a:t>
            </a:r>
            <a:r>
              <a:rPr lang="hr-HR" sz="1900" dirty="0">
                <a:solidFill>
                  <a:prstClr val="black"/>
                </a:solidFill>
                <a:latin typeface="+mj-lt"/>
              </a:rPr>
              <a:t> </a:t>
            </a:r>
            <a:r>
              <a:rPr lang="it-IT" sz="1900" dirty="0">
                <a:solidFill>
                  <a:prstClr val="black"/>
                </a:solidFill>
                <a:latin typeface="+mj-lt"/>
              </a:rPr>
              <a:t>credenze, conoscenze e tradizioni costantemente in </a:t>
            </a:r>
            <a:r>
              <a:rPr lang="it-IT" sz="1900" dirty="0" smtClean="0">
                <a:solidFill>
                  <a:prstClr val="black"/>
                </a:solidFill>
                <a:latin typeface="+mj-lt"/>
              </a:rPr>
              <a:t>evoluzione</a:t>
            </a:r>
            <a:r>
              <a:rPr lang="hr-HR" sz="1900" dirty="0" smtClean="0">
                <a:solidFill>
                  <a:prstClr val="black"/>
                </a:solidFill>
                <a:latin typeface="+mj-lt"/>
              </a:rPr>
              <a:t>, e</a:t>
            </a:r>
            <a:r>
              <a:rPr lang="it-IT" sz="1900" dirty="0" err="1">
                <a:solidFill>
                  <a:prstClr val="black"/>
                </a:solidFill>
                <a:latin typeface="+mj-lt"/>
              </a:rPr>
              <a:t>sso</a:t>
            </a:r>
            <a:r>
              <a:rPr lang="it-IT" sz="1900" dirty="0">
                <a:solidFill>
                  <a:prstClr val="black"/>
                </a:solidFill>
                <a:latin typeface="+mj-lt"/>
              </a:rPr>
              <a:t> comprende tutti gli aspetti dell'ambiente derivati dall'interazione nel tempo fra le persone e i </a:t>
            </a:r>
            <a:r>
              <a:rPr lang="it-IT" sz="1900" dirty="0" smtClean="0">
                <a:solidFill>
                  <a:prstClr val="black"/>
                </a:solidFill>
                <a:latin typeface="+mj-lt"/>
              </a:rPr>
              <a:t>luoghi</a:t>
            </a:r>
            <a:r>
              <a:rPr lang="hr-HR" sz="1900" dirty="0" smtClean="0">
                <a:solidFill>
                  <a:prstClr val="black"/>
                </a:solidFill>
                <a:latin typeface="+mj-lt"/>
              </a:rPr>
              <a:t>.</a:t>
            </a:r>
            <a:endParaRPr lang="hr-HR" sz="1900" dirty="0">
              <a:solidFill>
                <a:prstClr val="black"/>
              </a:solidFill>
              <a:latin typeface="+mj-lt"/>
            </a:endParaRPr>
          </a:p>
          <a:p>
            <a:r>
              <a:rPr lang="hr-HR" sz="1900" dirty="0" smtClean="0">
                <a:latin typeface="+mj-lt"/>
              </a:rPr>
              <a:t>Zavičajna baština mora biti u službi zajednice i njenog razvoja. Ona je važna za identitet naroda, od velike je znanstvene vrijednosti i igra veliku obrazovnu ulogu, pojavljuje se u svim sektorima i na svim razvojnim programima, odnosili se oni na kulturni ili prirodni kontekst, obrazovanje, zabavu, poljoprivredne djelatnosti, obrt i trgovinu, ljudske odnose i zapošljavanja, atraktivnost područja, i mnogim drugim. </a:t>
            </a:r>
          </a:p>
          <a:p>
            <a:r>
              <a:rPr lang="hr-HR" sz="1900" b="1" dirty="0">
                <a:latin typeface="+mj-lt"/>
              </a:rPr>
              <a:t>Una </a:t>
            </a:r>
            <a:r>
              <a:rPr lang="hr-HR" sz="1900" b="1" dirty="0" err="1">
                <a:latin typeface="+mj-lt"/>
              </a:rPr>
              <a:t>delle</a:t>
            </a:r>
            <a:r>
              <a:rPr lang="hr-HR" sz="1900" b="1" dirty="0">
                <a:latin typeface="+mj-lt"/>
              </a:rPr>
              <a:t> forme </a:t>
            </a:r>
            <a:r>
              <a:rPr lang="hr-HR" sz="1900" b="1" dirty="0" err="1">
                <a:latin typeface="+mj-lt"/>
              </a:rPr>
              <a:t>nelle</a:t>
            </a:r>
            <a:r>
              <a:rPr lang="hr-HR" sz="1900" b="1" dirty="0">
                <a:latin typeface="+mj-lt"/>
              </a:rPr>
              <a:t> </a:t>
            </a:r>
            <a:r>
              <a:rPr lang="hr-HR" sz="1900" b="1" dirty="0" err="1">
                <a:latin typeface="+mj-lt"/>
              </a:rPr>
              <a:t>quali</a:t>
            </a:r>
            <a:r>
              <a:rPr lang="hr-HR" sz="1900" b="1" dirty="0">
                <a:latin typeface="+mj-lt"/>
              </a:rPr>
              <a:t> si </a:t>
            </a:r>
            <a:r>
              <a:rPr lang="hr-HR" sz="1900" b="1" dirty="0" err="1">
                <a:latin typeface="+mj-lt"/>
              </a:rPr>
              <a:t>presenta</a:t>
            </a:r>
            <a:r>
              <a:rPr lang="hr-HR" sz="1900" b="1" dirty="0">
                <a:latin typeface="+mj-lt"/>
              </a:rPr>
              <a:t> </a:t>
            </a:r>
            <a:r>
              <a:rPr lang="hr-HR" sz="1900" b="1" dirty="0" err="1">
                <a:latin typeface="+mj-lt"/>
              </a:rPr>
              <a:t>il</a:t>
            </a:r>
            <a:r>
              <a:rPr lang="hr-HR" sz="1900" b="1" dirty="0">
                <a:latin typeface="+mj-lt"/>
              </a:rPr>
              <a:t> </a:t>
            </a:r>
            <a:r>
              <a:rPr lang="hr-HR" sz="1900" b="1" dirty="0" err="1">
                <a:latin typeface="+mj-lt"/>
              </a:rPr>
              <a:t>patrimonio</a:t>
            </a:r>
            <a:r>
              <a:rPr lang="hr-HR" sz="1900" b="1" dirty="0">
                <a:latin typeface="+mj-lt"/>
              </a:rPr>
              <a:t> </a:t>
            </a:r>
            <a:r>
              <a:rPr lang="hr-HR" sz="1900" b="1" dirty="0" err="1">
                <a:latin typeface="+mj-lt"/>
              </a:rPr>
              <a:t>culturale</a:t>
            </a:r>
            <a:r>
              <a:rPr lang="hr-HR" sz="1900" b="1" dirty="0">
                <a:latin typeface="+mj-lt"/>
              </a:rPr>
              <a:t> e` </a:t>
            </a:r>
            <a:r>
              <a:rPr lang="hr-HR" sz="1900" b="1" dirty="0" err="1">
                <a:latin typeface="+mj-lt"/>
              </a:rPr>
              <a:t>quello</a:t>
            </a:r>
            <a:r>
              <a:rPr lang="hr-HR" sz="1900" b="1" dirty="0">
                <a:latin typeface="+mj-lt"/>
              </a:rPr>
              <a:t> </a:t>
            </a:r>
            <a:r>
              <a:rPr lang="it-IT" sz="1900" b="1" dirty="0">
                <a:latin typeface="+mj-lt"/>
              </a:rPr>
              <a:t>intangibile</a:t>
            </a:r>
            <a:r>
              <a:rPr lang="hr-HR" sz="1900" dirty="0">
                <a:latin typeface="+mj-lt"/>
              </a:rPr>
              <a:t>: </a:t>
            </a:r>
            <a:r>
              <a:rPr lang="it-IT" sz="1900" dirty="0">
                <a:latin typeface="+mj-lt"/>
              </a:rPr>
              <a:t>pratiche, rappresentazioni, espressioni, conoscenze, competenze, e i relativi strumenti, oggetti e spazi culturali, cui le persone attribuiscono valore. Ciò comprende la lingua e le tradizioni orali, le arti dello spettacolo, le pratiche sociali e l’artigianato tradizionale</a:t>
            </a:r>
            <a:r>
              <a:rPr lang="hr-HR" sz="1900" dirty="0">
                <a:latin typeface="+mj-lt"/>
              </a:rPr>
              <a:t>….in </a:t>
            </a:r>
            <a:r>
              <a:rPr lang="hr-HR" sz="1900" dirty="0" err="1">
                <a:latin typeface="+mj-lt"/>
              </a:rPr>
              <a:t>questa</a:t>
            </a:r>
            <a:r>
              <a:rPr lang="hr-HR" sz="1900" dirty="0">
                <a:latin typeface="+mj-lt"/>
              </a:rPr>
              <a:t> forma </a:t>
            </a:r>
            <a:r>
              <a:rPr lang="hr-HR" sz="1900" dirty="0" err="1">
                <a:latin typeface="+mj-lt"/>
              </a:rPr>
              <a:t>abbiamo</a:t>
            </a:r>
            <a:r>
              <a:rPr lang="hr-HR" sz="1900" dirty="0">
                <a:latin typeface="+mj-lt"/>
              </a:rPr>
              <a:t> </a:t>
            </a:r>
            <a:r>
              <a:rPr lang="hr-HR" sz="1900" dirty="0" err="1">
                <a:latin typeface="+mj-lt"/>
              </a:rPr>
              <a:t>voluto</a:t>
            </a:r>
            <a:r>
              <a:rPr lang="hr-HR" sz="1900" dirty="0">
                <a:latin typeface="+mj-lt"/>
              </a:rPr>
              <a:t> </a:t>
            </a:r>
            <a:r>
              <a:rPr lang="hr-HR" sz="1900" dirty="0" err="1">
                <a:latin typeface="+mj-lt"/>
              </a:rPr>
              <a:t>includere</a:t>
            </a:r>
            <a:r>
              <a:rPr lang="hr-HR" sz="1900" dirty="0">
                <a:latin typeface="+mj-lt"/>
              </a:rPr>
              <a:t> pure </a:t>
            </a:r>
            <a:r>
              <a:rPr lang="hr-HR" sz="1900" dirty="0" err="1">
                <a:latin typeface="+mj-lt"/>
              </a:rPr>
              <a:t>il</a:t>
            </a:r>
            <a:r>
              <a:rPr lang="hr-HR" sz="1900" dirty="0">
                <a:latin typeface="+mj-lt"/>
              </a:rPr>
              <a:t> </a:t>
            </a:r>
            <a:r>
              <a:rPr lang="hr-HR" sz="1900" dirty="0" err="1">
                <a:latin typeface="+mj-lt"/>
              </a:rPr>
              <a:t>nostro</a:t>
            </a:r>
            <a:r>
              <a:rPr lang="hr-HR" sz="1900" dirty="0">
                <a:latin typeface="+mj-lt"/>
              </a:rPr>
              <a:t> </a:t>
            </a:r>
            <a:r>
              <a:rPr lang="hr-HR" sz="1900" dirty="0" err="1">
                <a:latin typeface="+mj-lt"/>
              </a:rPr>
              <a:t>progetto</a:t>
            </a:r>
            <a:r>
              <a:rPr lang="hr-HR" sz="1900" dirty="0">
                <a:latin typeface="+mj-lt"/>
              </a:rPr>
              <a:t>.</a:t>
            </a:r>
          </a:p>
          <a:p>
            <a:endParaRPr lang="hr-HR" sz="1900" dirty="0">
              <a:latin typeface="+mj-lt"/>
            </a:endParaRPr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3962" y="167716"/>
            <a:ext cx="6778038" cy="5548745"/>
          </a:xfrm>
          <a:prstGeom prst="rect">
            <a:avLst/>
          </a:prstGeom>
        </p:spPr>
      </p:pic>
      <p:sp>
        <p:nvSpPr>
          <p:cNvPr id="2" name="Pravokutnik 1"/>
          <p:cNvSpPr/>
          <p:nvPr/>
        </p:nvSpPr>
        <p:spPr>
          <a:xfrm>
            <a:off x="5949084" y="571646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b="1" dirty="0">
                <a:latin typeface="+mj-lt"/>
              </a:rPr>
              <a:t>Podučavanjem najmlađih o vrijednostima kulturne baštine promičemo razumijevanje i poštovanje naroda i kultura koji su kroz povijest obitavali naše prostore</a:t>
            </a:r>
            <a:r>
              <a:rPr lang="hr-H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46979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4236" y="207818"/>
            <a:ext cx="4312228" cy="1600200"/>
          </a:xfrm>
        </p:spPr>
        <p:txBody>
          <a:bodyPr>
            <a:noAutofit/>
          </a:bodyPr>
          <a:lstStyle/>
          <a:p>
            <a:r>
              <a:rPr lang="hr-HR" sz="2900" dirty="0" smtClean="0"/>
              <a:t>Zavičajnost – nematerijalna baština</a:t>
            </a:r>
            <a:br>
              <a:rPr lang="hr-HR" sz="2900" dirty="0" smtClean="0"/>
            </a:br>
            <a:r>
              <a:rPr lang="hr-HR" sz="2900" dirty="0" err="1" smtClean="0"/>
              <a:t>Cultura</a:t>
            </a:r>
            <a:r>
              <a:rPr lang="hr-HR" sz="2900" dirty="0" smtClean="0"/>
              <a:t> del </a:t>
            </a:r>
            <a:r>
              <a:rPr lang="hr-HR" sz="2900" dirty="0" err="1" smtClean="0"/>
              <a:t>territorio</a:t>
            </a:r>
            <a:r>
              <a:rPr lang="hr-HR" sz="2900" dirty="0" smtClean="0"/>
              <a:t> – </a:t>
            </a:r>
            <a:r>
              <a:rPr lang="hr-HR" sz="2900" dirty="0" err="1" smtClean="0"/>
              <a:t>patrimonio</a:t>
            </a:r>
            <a:r>
              <a:rPr lang="hr-HR" sz="2900" dirty="0" smtClean="0"/>
              <a:t> </a:t>
            </a:r>
            <a:r>
              <a:rPr lang="hr-HR" sz="2900" dirty="0" err="1" smtClean="0"/>
              <a:t>immateriale</a:t>
            </a:r>
            <a:endParaRPr lang="hr-HR" sz="2900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half" idx="2"/>
          </p:nvPr>
        </p:nvSpPr>
        <p:spPr>
          <a:xfrm>
            <a:off x="644236" y="1808018"/>
            <a:ext cx="4192732" cy="5049982"/>
          </a:xfrm>
        </p:spPr>
        <p:txBody>
          <a:bodyPr>
            <a:noAutofit/>
          </a:bodyPr>
          <a:lstStyle/>
          <a:p>
            <a:r>
              <a:rPr lang="hr-HR" sz="1700" dirty="0" smtClean="0">
                <a:latin typeface="+mj-lt"/>
              </a:rPr>
              <a:t>Nematerijalnu kulturnu baštinu, koja se prenosi iz generacije u generaciju, zajednice i skupine stalno iznova stvaraju kao reakciju na svoje okruženje, svoje uzajamno djelovanje s prirodom i svoju povijest. Ona im pruža osjećaj identiteta i kontinuiteta te tako promiče poštovanje za kulturnu raznolikost i ljudsku kreativnost. </a:t>
            </a:r>
          </a:p>
          <a:p>
            <a:r>
              <a:rPr lang="hr-HR" sz="1700" i="1" dirty="0" smtClean="0">
                <a:latin typeface="+mj-lt"/>
              </a:rPr>
              <a:t>Nematerijalno kulturno dobro mogu biti razni oblici i pojave duhovnog stvaralaštva što se prenose predajom ili na drugi način, a osobito: </a:t>
            </a:r>
            <a:endParaRPr lang="hr-HR" sz="1700" dirty="0" smtClean="0">
              <a:latin typeface="+mj-lt"/>
            </a:endParaRPr>
          </a:p>
          <a:p>
            <a:r>
              <a:rPr lang="hr-HR" sz="1700" i="1" dirty="0" smtClean="0">
                <a:latin typeface="+mj-lt"/>
              </a:rPr>
              <a:t>- jezik, dijalekti, govori i </a:t>
            </a:r>
            <a:r>
              <a:rPr lang="hr-HR" sz="1700" i="1" dirty="0" err="1" smtClean="0">
                <a:latin typeface="+mj-lt"/>
              </a:rPr>
              <a:t>toponimika</a:t>
            </a:r>
            <a:r>
              <a:rPr lang="hr-HR" sz="1700" i="1" dirty="0" smtClean="0">
                <a:latin typeface="+mj-lt"/>
              </a:rPr>
              <a:t>, te usmena književnost svih vrsta, </a:t>
            </a:r>
            <a:endParaRPr lang="hr-HR" sz="1700" dirty="0" smtClean="0">
              <a:latin typeface="+mj-lt"/>
            </a:endParaRPr>
          </a:p>
          <a:p>
            <a:r>
              <a:rPr lang="hr-HR" sz="1700" i="1" dirty="0" smtClean="0">
                <a:latin typeface="+mj-lt"/>
              </a:rPr>
              <a:t>- folklorno stvaralaštvo u području glazbe, plesa, predaje, igara, obreda, običaja, kao i druge tradicionalne pučke vrednote, </a:t>
            </a:r>
            <a:endParaRPr lang="hr-HR" sz="1700" dirty="0" smtClean="0">
              <a:latin typeface="+mj-lt"/>
            </a:endParaRPr>
          </a:p>
          <a:p>
            <a:r>
              <a:rPr lang="hr-HR" sz="1700" i="1" dirty="0" smtClean="0">
                <a:latin typeface="+mj-lt"/>
              </a:rPr>
              <a:t>- tradicijska umijeća i obrti.</a:t>
            </a:r>
            <a:endParaRPr lang="hr-HR" sz="1700" dirty="0" smtClean="0">
              <a:latin typeface="+mj-lt"/>
            </a:endParaRPr>
          </a:p>
          <a:p>
            <a:endParaRPr lang="hr-HR" sz="17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52403" y="207818"/>
            <a:ext cx="6513752" cy="4890234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5970155" y="509972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altLang="sr-Latn-RS" b="1" dirty="0" err="1">
                <a:latin typeface="+mj-lt"/>
              </a:rPr>
              <a:t>Il</a:t>
            </a:r>
            <a:r>
              <a:rPr lang="hr-HR" altLang="sr-Latn-RS" b="1" dirty="0">
                <a:latin typeface="+mj-lt"/>
              </a:rPr>
              <a:t> forte </a:t>
            </a:r>
            <a:r>
              <a:rPr lang="hr-HR" altLang="sr-Latn-RS" b="1" dirty="0" err="1">
                <a:latin typeface="+mj-lt"/>
              </a:rPr>
              <a:t>collegamento</a:t>
            </a:r>
            <a:r>
              <a:rPr lang="hr-HR" altLang="sr-Latn-RS" b="1" dirty="0">
                <a:latin typeface="+mj-lt"/>
              </a:rPr>
              <a:t> </a:t>
            </a:r>
            <a:r>
              <a:rPr lang="hr-HR" altLang="sr-Latn-RS" b="1" dirty="0" err="1">
                <a:latin typeface="+mj-lt"/>
              </a:rPr>
              <a:t>con</a:t>
            </a:r>
            <a:r>
              <a:rPr lang="hr-HR" altLang="sr-Latn-RS" b="1" dirty="0">
                <a:latin typeface="+mj-lt"/>
              </a:rPr>
              <a:t> </a:t>
            </a:r>
            <a:r>
              <a:rPr lang="hr-HR" altLang="sr-Latn-RS" b="1" dirty="0" err="1">
                <a:latin typeface="+mj-lt"/>
              </a:rPr>
              <a:t>il</a:t>
            </a:r>
            <a:r>
              <a:rPr lang="hr-HR" altLang="sr-Latn-RS" b="1" dirty="0">
                <a:latin typeface="+mj-lt"/>
              </a:rPr>
              <a:t> </a:t>
            </a:r>
            <a:r>
              <a:rPr lang="hr-HR" altLang="sr-Latn-RS" b="1" dirty="0" err="1">
                <a:latin typeface="+mj-lt"/>
              </a:rPr>
              <a:t>passato</a:t>
            </a:r>
            <a:r>
              <a:rPr lang="hr-HR" altLang="sr-Latn-RS" b="1" dirty="0">
                <a:latin typeface="+mj-lt"/>
              </a:rPr>
              <a:t> sta </a:t>
            </a:r>
            <a:r>
              <a:rPr lang="hr-HR" altLang="sr-Latn-RS" b="1" dirty="0" err="1">
                <a:latin typeface="+mj-lt"/>
              </a:rPr>
              <a:t>alla</a:t>
            </a:r>
            <a:r>
              <a:rPr lang="hr-HR" altLang="sr-Latn-RS" b="1" dirty="0">
                <a:latin typeface="+mj-lt"/>
              </a:rPr>
              <a:t> base del </a:t>
            </a:r>
            <a:r>
              <a:rPr lang="hr-HR" altLang="sr-Latn-RS" b="1" dirty="0" err="1">
                <a:latin typeface="+mj-lt"/>
              </a:rPr>
              <a:t>presente</a:t>
            </a:r>
            <a:r>
              <a:rPr lang="hr-HR" altLang="sr-Latn-RS" b="1" dirty="0">
                <a:latin typeface="+mj-lt"/>
              </a:rPr>
              <a:t> </a:t>
            </a:r>
            <a:r>
              <a:rPr lang="hr-HR" altLang="sr-Latn-RS" b="1" dirty="0" err="1">
                <a:latin typeface="+mj-lt"/>
              </a:rPr>
              <a:t>ed</a:t>
            </a:r>
            <a:r>
              <a:rPr lang="hr-HR" altLang="sr-Latn-RS" b="1" dirty="0">
                <a:latin typeface="+mj-lt"/>
              </a:rPr>
              <a:t> </a:t>
            </a:r>
            <a:r>
              <a:rPr lang="hr-HR" altLang="sr-Latn-RS" b="1" dirty="0" err="1">
                <a:latin typeface="+mj-lt"/>
              </a:rPr>
              <a:t>e`questo</a:t>
            </a:r>
            <a:r>
              <a:rPr lang="hr-HR" altLang="sr-Latn-RS" b="1" dirty="0">
                <a:latin typeface="+mj-lt"/>
              </a:rPr>
              <a:t> </a:t>
            </a:r>
            <a:r>
              <a:rPr lang="hr-HR" altLang="sr-Latn-RS" b="1" dirty="0" err="1">
                <a:latin typeface="+mj-lt"/>
              </a:rPr>
              <a:t>che</a:t>
            </a:r>
            <a:r>
              <a:rPr lang="hr-HR" altLang="sr-Latn-RS" b="1" dirty="0">
                <a:latin typeface="+mj-lt"/>
              </a:rPr>
              <a:t> </a:t>
            </a:r>
            <a:r>
              <a:rPr lang="hr-HR" altLang="sr-Latn-RS" b="1" dirty="0" err="1">
                <a:latin typeface="+mj-lt"/>
              </a:rPr>
              <a:t>dobbiamo</a:t>
            </a:r>
            <a:r>
              <a:rPr lang="hr-HR" altLang="sr-Latn-RS" b="1" dirty="0">
                <a:latin typeface="+mj-lt"/>
              </a:rPr>
              <a:t> </a:t>
            </a:r>
            <a:r>
              <a:rPr lang="hr-HR" altLang="sr-Latn-RS" b="1" dirty="0" err="1">
                <a:latin typeface="+mj-lt"/>
              </a:rPr>
              <a:t>insegnare</a:t>
            </a:r>
            <a:r>
              <a:rPr lang="hr-HR" altLang="sr-Latn-RS" b="1" dirty="0">
                <a:latin typeface="+mj-lt"/>
              </a:rPr>
              <a:t> </a:t>
            </a:r>
            <a:r>
              <a:rPr lang="hr-HR" altLang="sr-Latn-RS" b="1" dirty="0" err="1">
                <a:latin typeface="+mj-lt"/>
              </a:rPr>
              <a:t>ai</a:t>
            </a:r>
            <a:r>
              <a:rPr lang="hr-HR" altLang="sr-Latn-RS" b="1" dirty="0">
                <a:latin typeface="+mj-lt"/>
              </a:rPr>
              <a:t> </a:t>
            </a:r>
            <a:r>
              <a:rPr lang="hr-HR" altLang="sr-Latn-RS" b="1" dirty="0" err="1">
                <a:latin typeface="+mj-lt"/>
              </a:rPr>
              <a:t>bambini</a:t>
            </a:r>
            <a:r>
              <a:rPr lang="hr-HR" altLang="sr-Latn-RS" b="1" dirty="0">
                <a:latin typeface="+mj-lt"/>
              </a:rPr>
              <a:t> </a:t>
            </a:r>
            <a:r>
              <a:rPr lang="hr-HR" altLang="sr-Latn-RS" b="1" dirty="0" err="1">
                <a:latin typeface="+mj-lt"/>
              </a:rPr>
              <a:t>facendoli</a:t>
            </a:r>
            <a:r>
              <a:rPr lang="hr-HR" altLang="sr-Latn-RS" b="1" dirty="0">
                <a:latin typeface="+mj-lt"/>
              </a:rPr>
              <a:t> </a:t>
            </a:r>
            <a:r>
              <a:rPr lang="hr-HR" altLang="sr-Latn-RS" b="1" dirty="0" err="1">
                <a:latin typeface="+mj-lt"/>
              </a:rPr>
              <a:t>divenire</a:t>
            </a:r>
            <a:r>
              <a:rPr lang="hr-HR" altLang="sr-Latn-RS" b="1" dirty="0">
                <a:latin typeface="+mj-lt"/>
              </a:rPr>
              <a:t> </a:t>
            </a:r>
            <a:r>
              <a:rPr lang="hr-HR" altLang="sr-Latn-RS" b="1" dirty="0" err="1">
                <a:latin typeface="+mj-lt"/>
              </a:rPr>
              <a:t>consapevoli</a:t>
            </a:r>
            <a:r>
              <a:rPr lang="hr-HR" altLang="sr-Latn-RS" b="1" dirty="0">
                <a:latin typeface="+mj-lt"/>
              </a:rPr>
              <a:t> </a:t>
            </a:r>
            <a:r>
              <a:rPr lang="hr-HR" altLang="sr-Latn-RS" b="1" dirty="0" err="1">
                <a:latin typeface="+mj-lt"/>
              </a:rPr>
              <a:t>dei</a:t>
            </a:r>
            <a:r>
              <a:rPr lang="hr-HR" altLang="sr-Latn-RS" b="1" dirty="0">
                <a:latin typeface="+mj-lt"/>
              </a:rPr>
              <a:t> </a:t>
            </a:r>
            <a:r>
              <a:rPr lang="hr-HR" altLang="sr-Latn-RS" b="1" dirty="0" err="1">
                <a:latin typeface="+mj-lt"/>
              </a:rPr>
              <a:t>valori</a:t>
            </a:r>
            <a:r>
              <a:rPr lang="hr-HR" altLang="sr-Latn-RS" b="1" dirty="0">
                <a:latin typeface="+mj-lt"/>
              </a:rPr>
              <a:t> </a:t>
            </a:r>
            <a:r>
              <a:rPr lang="hr-HR" altLang="sr-Latn-RS" b="1" dirty="0" err="1">
                <a:latin typeface="+mj-lt"/>
              </a:rPr>
              <a:t>ereditati</a:t>
            </a:r>
            <a:r>
              <a:rPr lang="hr-HR" altLang="sr-Latn-RS" b="1" dirty="0">
                <a:latin typeface="+mj-lt"/>
              </a:rPr>
              <a:t> </a:t>
            </a:r>
            <a:r>
              <a:rPr lang="hr-HR" altLang="sr-Latn-RS" b="1" dirty="0" err="1">
                <a:latin typeface="+mj-lt"/>
              </a:rPr>
              <a:t>che</a:t>
            </a:r>
            <a:r>
              <a:rPr lang="hr-HR" altLang="sr-Latn-RS" b="1" dirty="0">
                <a:latin typeface="+mj-lt"/>
              </a:rPr>
              <a:t> </a:t>
            </a:r>
            <a:r>
              <a:rPr lang="hr-HR" altLang="sr-Latn-RS" b="1" dirty="0" err="1">
                <a:latin typeface="+mj-lt"/>
              </a:rPr>
              <a:t>in</a:t>
            </a:r>
            <a:r>
              <a:rPr lang="hr-HR" altLang="sr-Latn-RS" b="1" dirty="0">
                <a:latin typeface="+mj-lt"/>
              </a:rPr>
              <a:t> </a:t>
            </a:r>
            <a:r>
              <a:rPr lang="hr-HR" altLang="sr-Latn-RS" b="1" dirty="0" err="1">
                <a:latin typeface="+mj-lt"/>
              </a:rPr>
              <a:t>questa</a:t>
            </a:r>
            <a:r>
              <a:rPr lang="hr-HR" altLang="sr-Latn-RS" b="1" dirty="0">
                <a:latin typeface="+mj-lt"/>
              </a:rPr>
              <a:t> </a:t>
            </a:r>
            <a:r>
              <a:rPr lang="hr-HR" altLang="sr-Latn-RS" b="1" dirty="0" err="1">
                <a:latin typeface="+mj-lt"/>
              </a:rPr>
              <a:t>eta`moderna</a:t>
            </a:r>
            <a:r>
              <a:rPr lang="hr-HR" altLang="sr-Latn-RS" b="1" dirty="0">
                <a:latin typeface="+mj-lt"/>
              </a:rPr>
              <a:t> </a:t>
            </a:r>
            <a:r>
              <a:rPr lang="hr-HR" altLang="sr-Latn-RS" b="1" dirty="0" err="1">
                <a:latin typeface="+mj-lt"/>
              </a:rPr>
              <a:t>sono</a:t>
            </a:r>
            <a:r>
              <a:rPr lang="hr-HR" altLang="sr-Latn-RS" b="1" dirty="0">
                <a:latin typeface="+mj-lt"/>
              </a:rPr>
              <a:t> stati </a:t>
            </a:r>
            <a:r>
              <a:rPr lang="hr-HR" altLang="sr-Latn-RS" b="1" dirty="0" err="1">
                <a:latin typeface="+mj-lt"/>
              </a:rPr>
              <a:t>un</a:t>
            </a:r>
            <a:r>
              <a:rPr lang="hr-HR" altLang="sr-Latn-RS" b="1" dirty="0">
                <a:latin typeface="+mj-lt"/>
              </a:rPr>
              <a:t> po' </a:t>
            </a:r>
            <a:r>
              <a:rPr lang="hr-HR" altLang="sr-Latn-RS" b="1" dirty="0" err="1">
                <a:latin typeface="+mj-lt"/>
              </a:rPr>
              <a:t>persi</a:t>
            </a:r>
            <a:r>
              <a:rPr lang="hr-HR" altLang="sr-Latn-RS" b="1" dirty="0">
                <a:latin typeface="+mj-lt"/>
              </a:rPr>
              <a:t>, </a:t>
            </a:r>
            <a:r>
              <a:rPr lang="hr-HR" altLang="sr-Latn-RS" b="1" dirty="0" err="1">
                <a:latin typeface="+mj-lt"/>
              </a:rPr>
              <a:t>dimenticati</a:t>
            </a:r>
            <a:r>
              <a:rPr lang="hr-HR" altLang="sr-Latn-RS" b="1" dirty="0">
                <a:latin typeface="+mj-lt"/>
              </a:rPr>
              <a:t>, </a:t>
            </a:r>
            <a:r>
              <a:rPr lang="hr-HR" altLang="sr-Latn-RS" b="1" dirty="0" err="1">
                <a:latin typeface="+mj-lt"/>
              </a:rPr>
              <a:t>emarginati</a:t>
            </a:r>
            <a:r>
              <a:rPr lang="hr-HR" altLang="sr-Latn-RS" b="1" dirty="0">
                <a:latin typeface="+mj-lt"/>
              </a:rPr>
              <a:t> e </a:t>
            </a:r>
            <a:r>
              <a:rPr lang="hr-HR" altLang="sr-Latn-RS" b="1" dirty="0" err="1">
                <a:latin typeface="+mj-lt"/>
              </a:rPr>
              <a:t>alcuni</a:t>
            </a:r>
            <a:r>
              <a:rPr lang="hr-HR" altLang="sr-Latn-RS" b="1" dirty="0">
                <a:latin typeface="+mj-lt"/>
              </a:rPr>
              <a:t> </a:t>
            </a:r>
            <a:r>
              <a:rPr lang="hr-HR" altLang="sr-Latn-RS" b="1" dirty="0" err="1">
                <a:latin typeface="+mj-lt"/>
              </a:rPr>
              <a:t>anche</a:t>
            </a:r>
            <a:r>
              <a:rPr lang="hr-HR" altLang="sr-Latn-RS" b="1" dirty="0">
                <a:latin typeface="+mj-lt"/>
              </a:rPr>
              <a:t> </a:t>
            </a:r>
            <a:r>
              <a:rPr lang="hr-HR" altLang="sr-Latn-RS" b="1" dirty="0" err="1">
                <a:latin typeface="+mj-lt"/>
              </a:rPr>
              <a:t>commercializzati</a:t>
            </a:r>
            <a:endParaRPr lang="hr-HR" altLang="sr-Latn-R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063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000" dirty="0" smtClean="0"/>
              <a:t>GLOBALIZACIJA I IDENTITET</a:t>
            </a:r>
            <a:br>
              <a:rPr lang="hr-HR" sz="3000" dirty="0" smtClean="0"/>
            </a:br>
            <a:r>
              <a:rPr lang="hr-HR" sz="3000" dirty="0" smtClean="0"/>
              <a:t>LA GLOBALIZZAZIONE E L`IDENTITA`</a:t>
            </a:r>
            <a:endParaRPr lang="hr-HR" sz="3000" dirty="0"/>
          </a:p>
        </p:txBody>
      </p:sp>
      <p:sp>
        <p:nvSpPr>
          <p:cNvPr id="6" name="Rezervirano mjesto teksta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hr-HR" sz="1800" dirty="0">
                <a:latin typeface="+mj-lt"/>
              </a:rPr>
              <a:t>Kako u doba  globalizacije sačuvati vlastiti identitet? </a:t>
            </a:r>
            <a:br>
              <a:rPr lang="hr-HR" sz="1800" dirty="0">
                <a:latin typeface="+mj-lt"/>
              </a:rPr>
            </a:br>
            <a:r>
              <a:rPr lang="hr-HR" sz="1800" dirty="0" smtClean="0">
                <a:latin typeface="+mj-lt"/>
              </a:rPr>
              <a:t>Kako </a:t>
            </a:r>
            <a:r>
              <a:rPr lang="hr-HR" sz="1800" dirty="0">
                <a:latin typeface="+mj-lt"/>
              </a:rPr>
              <a:t>omogućiti djetetu da oblikuje svoj identitet građanina svijeta</a:t>
            </a:r>
            <a:r>
              <a:rPr lang="hr-HR" sz="1800" dirty="0" smtClean="0">
                <a:latin typeface="+mj-lt"/>
              </a:rPr>
              <a:t>?</a:t>
            </a:r>
          </a:p>
          <a:p>
            <a:r>
              <a:rPr lang="hr-HR" sz="1800" dirty="0" smtClean="0">
                <a:latin typeface="+mj-lt"/>
              </a:rPr>
              <a:t>Što je kulturološka globalizacija?</a:t>
            </a:r>
          </a:p>
          <a:p>
            <a:r>
              <a:rPr lang="hr-HR" sz="1800" dirty="0" smtClean="0">
                <a:latin typeface="+mj-lt"/>
              </a:rPr>
              <a:t>P</a:t>
            </a:r>
            <a:r>
              <a:rPr lang="it-IT" sz="1800" dirty="0" err="1" smtClean="0">
                <a:latin typeface="+mj-lt"/>
              </a:rPr>
              <a:t>er</a:t>
            </a:r>
            <a:r>
              <a:rPr lang="it-IT" sz="1800" dirty="0" smtClean="0">
                <a:latin typeface="+mj-lt"/>
              </a:rPr>
              <a:t> </a:t>
            </a:r>
            <a:r>
              <a:rPr lang="it-IT" sz="1800" b="1" dirty="0">
                <a:latin typeface="+mj-lt"/>
              </a:rPr>
              <a:t>globalizzazione culturale</a:t>
            </a:r>
            <a:r>
              <a:rPr lang="it-IT" sz="1800" dirty="0">
                <a:latin typeface="+mj-lt"/>
              </a:rPr>
              <a:t> si intende la diffusione mondiale di un certo tipo di cultura (in particolare </a:t>
            </a:r>
            <a:r>
              <a:rPr lang="hr-HR" sz="1800" dirty="0" err="1" smtClean="0">
                <a:latin typeface="+mj-lt"/>
              </a:rPr>
              <a:t>quella</a:t>
            </a:r>
            <a:r>
              <a:rPr lang="it-IT" sz="1800" dirty="0" smtClean="0">
                <a:latin typeface="+mj-lt"/>
              </a:rPr>
              <a:t> </a:t>
            </a:r>
            <a:r>
              <a:rPr lang="it-IT" sz="1800" dirty="0">
                <a:latin typeface="+mj-lt"/>
              </a:rPr>
              <a:t>occidentale), che porta alla tendenza di uniformare il modo di vivere e le abitudini culturali in ogni parte del mondo. </a:t>
            </a:r>
            <a:endParaRPr lang="hr-HR" sz="1800" dirty="0" smtClean="0">
              <a:latin typeface="+mj-lt"/>
            </a:endParaRPr>
          </a:p>
          <a:p>
            <a:r>
              <a:rPr lang="it-IT" sz="1800" dirty="0" smtClean="0">
                <a:latin typeface="+mj-lt"/>
              </a:rPr>
              <a:t>Pensiamo </a:t>
            </a:r>
            <a:r>
              <a:rPr lang="it-IT" sz="1800" dirty="0">
                <a:latin typeface="+mj-lt"/>
              </a:rPr>
              <a:t>alle grandi catene </a:t>
            </a:r>
            <a:r>
              <a:rPr lang="hr-HR" sz="1800" dirty="0" smtClean="0">
                <a:latin typeface="+mj-lt"/>
              </a:rPr>
              <a:t>di </a:t>
            </a:r>
            <a:r>
              <a:rPr lang="hr-HR" sz="1800" dirty="0" err="1" smtClean="0">
                <a:latin typeface="+mj-lt"/>
              </a:rPr>
              <a:t>ipermercati</a:t>
            </a:r>
            <a:r>
              <a:rPr lang="hr-HR" sz="1800" dirty="0" smtClean="0">
                <a:latin typeface="+mj-lt"/>
              </a:rPr>
              <a:t>. </a:t>
            </a:r>
            <a:r>
              <a:rPr lang="hr-HR" sz="1800" dirty="0" err="1" smtClean="0">
                <a:latin typeface="+mj-lt"/>
              </a:rPr>
              <a:t>Sono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mercati</a:t>
            </a:r>
            <a:r>
              <a:rPr lang="hr-HR" sz="1800" dirty="0" smtClean="0">
                <a:latin typeface="+mj-lt"/>
              </a:rPr>
              <a:t>? </a:t>
            </a:r>
            <a:r>
              <a:rPr lang="it-IT" sz="1800" dirty="0" smtClean="0">
                <a:latin typeface="+mj-lt"/>
              </a:rPr>
              <a:t> </a:t>
            </a:r>
            <a:endParaRPr lang="hr-HR" sz="1800" dirty="0">
              <a:latin typeface="+mj-lt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247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748145" y="488373"/>
            <a:ext cx="4158239" cy="1600200"/>
          </a:xfrm>
        </p:spPr>
        <p:txBody>
          <a:bodyPr>
            <a:normAutofit fontScale="90000"/>
          </a:bodyPr>
          <a:lstStyle/>
          <a:p>
            <a:r>
              <a:rPr lang="hr-HR" sz="3300" dirty="0"/>
              <a:t>NACIONALNI KURIKULUM </a:t>
            </a:r>
            <a:r>
              <a:rPr lang="hr-HR" sz="3300" dirty="0" smtClean="0"/>
              <a:t/>
            </a:r>
            <a:br>
              <a:rPr lang="hr-HR" sz="3300" dirty="0" smtClean="0"/>
            </a:br>
            <a:r>
              <a:rPr lang="hr-HR" sz="3300" dirty="0" smtClean="0"/>
              <a:t>CURRICOLO NAZIONALE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half" idx="2"/>
          </p:nvPr>
        </p:nvSpPr>
        <p:spPr>
          <a:xfrm>
            <a:off x="519545" y="1953491"/>
            <a:ext cx="3932237" cy="3811588"/>
          </a:xfrm>
        </p:spPr>
        <p:txBody>
          <a:bodyPr>
            <a:normAutofit/>
          </a:bodyPr>
          <a:lstStyle/>
          <a:p>
            <a:r>
              <a:rPr lang="hr-HR" sz="1800" dirty="0">
                <a:latin typeface="+mj-lt"/>
              </a:rPr>
              <a:t>Projekcija budućnosti kroz upoznavanje  povijesti i sadašnjosti utemeljene su  u Nacionalnom Kurikulumu i temelje se na našem</a:t>
            </a:r>
            <a:r>
              <a:rPr lang="hr-HR" sz="1800" dirty="0" smtClean="0">
                <a:latin typeface="+mj-lt"/>
              </a:rPr>
              <a:t>:</a:t>
            </a:r>
          </a:p>
          <a:p>
            <a:endParaRPr lang="hr-HR" sz="1800" dirty="0">
              <a:latin typeface="+mj-lt"/>
            </a:endParaRPr>
          </a:p>
          <a:p>
            <a:r>
              <a:rPr lang="hr-HR" sz="1800" dirty="0" smtClean="0">
                <a:latin typeface="+mj-lt"/>
              </a:rPr>
              <a:t>Znanju / </a:t>
            </a:r>
            <a:r>
              <a:rPr lang="hr-HR" sz="1800" dirty="0" err="1" smtClean="0">
                <a:latin typeface="+mj-lt"/>
              </a:rPr>
              <a:t>Conoscenza</a:t>
            </a:r>
            <a:endParaRPr lang="hr-HR" sz="1800" dirty="0">
              <a:latin typeface="+mj-lt"/>
            </a:endParaRPr>
          </a:p>
          <a:p>
            <a:r>
              <a:rPr lang="hr-HR" sz="1800" dirty="0" smtClean="0">
                <a:latin typeface="+mj-lt"/>
              </a:rPr>
              <a:t>Identitetu / </a:t>
            </a:r>
            <a:r>
              <a:rPr lang="hr-HR" sz="1800" dirty="0" err="1" smtClean="0">
                <a:latin typeface="+mj-lt"/>
              </a:rPr>
              <a:t>Identita</a:t>
            </a:r>
            <a:r>
              <a:rPr lang="hr-HR" sz="1800" dirty="0" smtClean="0">
                <a:latin typeface="+mj-lt"/>
              </a:rPr>
              <a:t>`</a:t>
            </a:r>
            <a:endParaRPr lang="hr-HR" sz="1800" dirty="0">
              <a:latin typeface="+mj-lt"/>
            </a:endParaRPr>
          </a:p>
          <a:p>
            <a:r>
              <a:rPr lang="hr-HR" sz="1800" dirty="0" smtClean="0">
                <a:latin typeface="+mj-lt"/>
              </a:rPr>
              <a:t>Humanizmu / </a:t>
            </a:r>
            <a:r>
              <a:rPr lang="hr-HR" sz="1800" dirty="0" err="1" smtClean="0">
                <a:latin typeface="+mj-lt"/>
              </a:rPr>
              <a:t>Umanismo</a:t>
            </a:r>
            <a:endParaRPr lang="hr-HR" sz="1800" dirty="0">
              <a:latin typeface="+mj-lt"/>
            </a:endParaRPr>
          </a:p>
          <a:p>
            <a:r>
              <a:rPr lang="hr-HR" sz="1800" dirty="0" smtClean="0">
                <a:latin typeface="+mj-lt"/>
              </a:rPr>
              <a:t>Toleranciji / </a:t>
            </a:r>
            <a:r>
              <a:rPr lang="hr-HR" sz="1800" dirty="0" err="1">
                <a:latin typeface="+mj-lt"/>
              </a:rPr>
              <a:t>T</a:t>
            </a:r>
            <a:r>
              <a:rPr lang="hr-HR" sz="1800" dirty="0" err="1" smtClean="0">
                <a:latin typeface="+mj-lt"/>
              </a:rPr>
              <a:t>olleranza</a:t>
            </a:r>
            <a:endParaRPr lang="hr-HR" sz="1800" dirty="0">
              <a:latin typeface="+mj-lt"/>
            </a:endParaRPr>
          </a:p>
          <a:p>
            <a:r>
              <a:rPr lang="hr-HR" sz="1800" dirty="0" smtClean="0">
                <a:latin typeface="+mj-lt"/>
              </a:rPr>
              <a:t>Autonomiji / </a:t>
            </a:r>
            <a:r>
              <a:rPr lang="hr-HR" sz="1800" dirty="0" err="1" smtClean="0">
                <a:latin typeface="+mj-lt"/>
              </a:rPr>
              <a:t>Autonomia</a:t>
            </a:r>
            <a:endParaRPr lang="hr-HR" sz="1800" dirty="0">
              <a:latin typeface="+mj-lt"/>
            </a:endParaRPr>
          </a:p>
          <a:p>
            <a:r>
              <a:rPr lang="hr-HR" sz="1800" dirty="0" smtClean="0">
                <a:latin typeface="+mj-lt"/>
              </a:rPr>
              <a:t>Kreativnosti / </a:t>
            </a:r>
            <a:r>
              <a:rPr lang="hr-HR" sz="1800" dirty="0" err="1" smtClean="0">
                <a:latin typeface="+mj-lt"/>
              </a:rPr>
              <a:t>Creativita</a:t>
            </a:r>
            <a:r>
              <a:rPr lang="hr-HR" sz="1800" dirty="0" smtClean="0">
                <a:latin typeface="+mj-lt"/>
              </a:rPr>
              <a:t>`</a:t>
            </a:r>
            <a:endParaRPr lang="hr-HR" sz="1800" dirty="0">
              <a:latin typeface="+mj-lt"/>
            </a:endParaRPr>
          </a:p>
          <a:p>
            <a:endParaRPr lang="hr-HR" sz="1800" dirty="0">
              <a:latin typeface="+mj-lt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8582" y="1091045"/>
            <a:ext cx="6913417" cy="51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456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7" y="122238"/>
            <a:ext cx="3932237" cy="1600200"/>
          </a:xfrm>
        </p:spPr>
        <p:txBody>
          <a:bodyPr/>
          <a:lstStyle/>
          <a:p>
            <a:r>
              <a:rPr lang="hr-HR" dirty="0" smtClean="0"/>
              <a:t>VJEŠTINE</a:t>
            </a:r>
            <a:br>
              <a:rPr lang="hr-HR" dirty="0" smtClean="0"/>
            </a:br>
            <a:r>
              <a:rPr lang="hr-HR" dirty="0" smtClean="0"/>
              <a:t>ABILITA`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9787" y="1722438"/>
            <a:ext cx="4379046" cy="4873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800" dirty="0">
                <a:latin typeface="+mj-lt"/>
              </a:rPr>
              <a:t>Opće prihvaćeno je uvjerenje da je kulturna baština „alat, sredstvo“ koje pojačava vještine promatranja, potiče znatiželju i razvoj novih interesa. </a:t>
            </a:r>
            <a:endParaRPr lang="hr-HR" sz="1800" dirty="0" smtClean="0">
              <a:latin typeface="+mj-lt"/>
            </a:endParaRPr>
          </a:p>
          <a:p>
            <a:pPr marL="0" indent="0">
              <a:buNone/>
            </a:pPr>
            <a:r>
              <a:rPr lang="hr-HR" sz="1800" dirty="0" smtClean="0">
                <a:latin typeface="+mj-lt"/>
              </a:rPr>
              <a:t>Istovremeno </a:t>
            </a:r>
            <a:r>
              <a:rPr lang="hr-HR" sz="1800" dirty="0">
                <a:latin typeface="+mj-lt"/>
              </a:rPr>
              <a:t>je i „instrument“ s ogromnim obrazovnim potencijalom</a:t>
            </a:r>
            <a:r>
              <a:rPr lang="hr-HR" sz="1800" dirty="0" smtClean="0">
                <a:latin typeface="+mj-lt"/>
              </a:rPr>
              <a:t>:</a:t>
            </a:r>
          </a:p>
          <a:p>
            <a:r>
              <a:rPr lang="hr-HR" sz="1800" dirty="0" smtClean="0">
                <a:latin typeface="+mj-lt"/>
              </a:rPr>
              <a:t> </a:t>
            </a:r>
            <a:r>
              <a:rPr lang="hr-HR" sz="1800" dirty="0">
                <a:latin typeface="+mj-lt"/>
              </a:rPr>
              <a:t>učenjem o baštini mogu se obrađivati i teme o aktivnom i odgovornom građanstvu, poštovanju za druge kulture i običaje, </a:t>
            </a:r>
            <a:r>
              <a:rPr lang="hr-HR" sz="1800" dirty="0" smtClean="0">
                <a:latin typeface="+mj-lt"/>
              </a:rPr>
              <a:t>multikulturalnosti</a:t>
            </a:r>
          </a:p>
          <a:p>
            <a:r>
              <a:rPr lang="hr-HR" sz="1800" dirty="0" err="1">
                <a:latin typeface="+mj-lt"/>
              </a:rPr>
              <a:t>s</a:t>
            </a:r>
            <a:r>
              <a:rPr lang="hr-HR" sz="1800" dirty="0" err="1" smtClean="0">
                <a:latin typeface="+mj-lt"/>
              </a:rPr>
              <a:t>viluppare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le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abilita`che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consentiranno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al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bambino</a:t>
            </a:r>
            <a:r>
              <a:rPr lang="hr-HR" sz="1800" dirty="0" smtClean="0">
                <a:latin typeface="+mj-lt"/>
              </a:rPr>
              <a:t> di </a:t>
            </a:r>
            <a:r>
              <a:rPr lang="hr-HR" sz="1800" dirty="0" err="1" smtClean="0">
                <a:latin typeface="+mj-lt"/>
              </a:rPr>
              <a:t>essere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osservatore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attivo</a:t>
            </a:r>
            <a:r>
              <a:rPr lang="hr-HR" sz="1800" dirty="0" smtClean="0">
                <a:latin typeface="+mj-lt"/>
              </a:rPr>
              <a:t> del </a:t>
            </a:r>
            <a:r>
              <a:rPr lang="hr-HR" sz="1800" dirty="0" err="1" smtClean="0">
                <a:latin typeface="+mj-lt"/>
              </a:rPr>
              <a:t>territorio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natio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capace</a:t>
            </a:r>
            <a:r>
              <a:rPr lang="hr-HR" sz="1800" dirty="0" smtClean="0">
                <a:latin typeface="+mj-lt"/>
              </a:rPr>
              <a:t> di </a:t>
            </a:r>
            <a:r>
              <a:rPr lang="hr-HR" sz="1800" dirty="0" err="1" smtClean="0">
                <a:latin typeface="+mj-lt"/>
              </a:rPr>
              <a:t>mettere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in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relazione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il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vissuto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con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l`esperienza</a:t>
            </a:r>
            <a:r>
              <a:rPr lang="hr-HR" sz="1800" dirty="0" smtClean="0">
                <a:latin typeface="+mj-lt"/>
              </a:rPr>
              <a:t> </a:t>
            </a:r>
            <a:r>
              <a:rPr lang="hr-HR" sz="1800" dirty="0" err="1" smtClean="0">
                <a:latin typeface="+mj-lt"/>
              </a:rPr>
              <a:t>accumulata</a:t>
            </a:r>
            <a:endParaRPr lang="hr-HR" sz="1800" dirty="0">
              <a:latin typeface="+mj-lt"/>
            </a:endParaRPr>
          </a:p>
        </p:txBody>
      </p:sp>
      <p:sp>
        <p:nvSpPr>
          <p:cNvPr id="4" name="Rezervirano mjesto sadržaj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040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23709" cy="1325563"/>
          </a:xfrm>
        </p:spPr>
        <p:txBody>
          <a:bodyPr>
            <a:noAutofit/>
          </a:bodyPr>
          <a:lstStyle/>
          <a:p>
            <a:r>
              <a:rPr lang="hr-HR" sz="3600" dirty="0" smtClean="0"/>
              <a:t>OD TRŽNICE DO ISTRAŽIVANJA I OBRNUTO</a:t>
            </a:r>
            <a:br>
              <a:rPr lang="hr-HR" sz="3600" dirty="0" smtClean="0"/>
            </a:br>
            <a:r>
              <a:rPr lang="hr-HR" sz="3600" dirty="0" smtClean="0"/>
              <a:t>RICERCA AZIONE AL MERCATO</a:t>
            </a: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2251652"/>
            <a:ext cx="4959927" cy="435133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hr-HR" sz="3300" dirty="0" smtClean="0">
                <a:latin typeface="+mj-lt"/>
              </a:rPr>
              <a:t>Kad smo započinjali projekt Djeca i tržnice Grada nismo znali koje ćemo strategije učenja i povezivanja koristiti.</a:t>
            </a:r>
          </a:p>
          <a:p>
            <a:pPr marL="0" indent="0">
              <a:buNone/>
            </a:pPr>
            <a:r>
              <a:rPr lang="hr-HR" sz="3300" dirty="0" smtClean="0">
                <a:latin typeface="+mj-lt"/>
              </a:rPr>
              <a:t>U ovom projektu povezalo se puno bitnih zadaća i </a:t>
            </a:r>
            <a:r>
              <a:rPr lang="hr-HR" sz="3300" dirty="0" err="1" smtClean="0">
                <a:latin typeface="+mj-lt"/>
              </a:rPr>
              <a:t>vrijednosti.Naša</a:t>
            </a:r>
            <a:r>
              <a:rPr lang="hr-HR" sz="3300" dirty="0" smtClean="0">
                <a:latin typeface="+mj-lt"/>
              </a:rPr>
              <a:t> materijalna i </a:t>
            </a:r>
            <a:r>
              <a:rPr lang="hr-HR" sz="3300" dirty="0" err="1" smtClean="0">
                <a:latin typeface="+mj-lt"/>
              </a:rPr>
              <a:t>nemateriajlna</a:t>
            </a:r>
            <a:r>
              <a:rPr lang="hr-HR" sz="3300" dirty="0" smtClean="0">
                <a:latin typeface="+mj-lt"/>
              </a:rPr>
              <a:t> baština, naše vrijednosti….a gle čuda…ne kroz velike stvari već djecu i svima blisko voće</a:t>
            </a:r>
            <a:r>
              <a:rPr lang="hr-HR" sz="3300" dirty="0">
                <a:latin typeface="+mj-lt"/>
              </a:rPr>
              <a:t> </a:t>
            </a:r>
            <a:r>
              <a:rPr lang="hr-HR" sz="3300" dirty="0" smtClean="0">
                <a:latin typeface="+mj-lt"/>
              </a:rPr>
              <a:t>i povrće.</a:t>
            </a:r>
          </a:p>
          <a:p>
            <a:pPr marL="0" indent="0">
              <a:buNone/>
            </a:pPr>
            <a:r>
              <a:rPr lang="hr-HR" sz="3300" dirty="0" err="1" smtClean="0">
                <a:latin typeface="+mj-lt"/>
              </a:rPr>
              <a:t>Attraverso</a:t>
            </a:r>
            <a:r>
              <a:rPr lang="hr-HR" sz="3300" dirty="0" smtClean="0">
                <a:latin typeface="+mj-lt"/>
              </a:rPr>
              <a:t> i </a:t>
            </a:r>
            <a:r>
              <a:rPr lang="hr-HR" sz="3300" dirty="0" err="1" smtClean="0">
                <a:latin typeface="+mj-lt"/>
              </a:rPr>
              <a:t>compiti</a:t>
            </a:r>
            <a:r>
              <a:rPr lang="hr-HR" sz="3300" dirty="0" smtClean="0">
                <a:latin typeface="+mj-lt"/>
              </a:rPr>
              <a:t> di </a:t>
            </a:r>
            <a:r>
              <a:rPr lang="hr-HR" sz="3300" dirty="0" err="1" smtClean="0">
                <a:latin typeface="+mj-lt"/>
              </a:rPr>
              <a:t>questo</a:t>
            </a:r>
            <a:r>
              <a:rPr lang="hr-HR" sz="3300" dirty="0" smtClean="0">
                <a:latin typeface="+mj-lt"/>
              </a:rPr>
              <a:t> </a:t>
            </a:r>
            <a:r>
              <a:rPr lang="hr-HR" sz="3300" dirty="0" err="1" smtClean="0">
                <a:latin typeface="+mj-lt"/>
              </a:rPr>
              <a:t>progetto</a:t>
            </a:r>
            <a:r>
              <a:rPr lang="hr-HR" sz="3300" dirty="0" smtClean="0">
                <a:latin typeface="+mj-lt"/>
              </a:rPr>
              <a:t> </a:t>
            </a:r>
            <a:r>
              <a:rPr lang="hr-HR" sz="3300" dirty="0" err="1" smtClean="0">
                <a:latin typeface="+mj-lt"/>
              </a:rPr>
              <a:t>abbiamo</a:t>
            </a:r>
            <a:r>
              <a:rPr lang="hr-HR" sz="3300" dirty="0" smtClean="0">
                <a:latin typeface="+mj-lt"/>
              </a:rPr>
              <a:t> </a:t>
            </a:r>
            <a:r>
              <a:rPr lang="hr-HR" sz="3300" dirty="0" err="1" smtClean="0">
                <a:latin typeface="+mj-lt"/>
              </a:rPr>
              <a:t>collegato</a:t>
            </a:r>
            <a:r>
              <a:rPr lang="hr-HR" sz="3300" dirty="0" smtClean="0">
                <a:latin typeface="+mj-lt"/>
              </a:rPr>
              <a:t> i </a:t>
            </a:r>
            <a:r>
              <a:rPr lang="hr-HR" sz="3300" dirty="0" err="1" smtClean="0">
                <a:latin typeface="+mj-lt"/>
              </a:rPr>
              <a:t>tempi</a:t>
            </a:r>
            <a:r>
              <a:rPr lang="hr-HR" sz="3300" dirty="0" smtClean="0">
                <a:latin typeface="+mj-lt"/>
              </a:rPr>
              <a:t> – </a:t>
            </a:r>
            <a:r>
              <a:rPr lang="hr-HR" sz="3300" dirty="0" err="1" smtClean="0">
                <a:latin typeface="+mj-lt"/>
              </a:rPr>
              <a:t>il</a:t>
            </a:r>
            <a:r>
              <a:rPr lang="hr-HR" sz="3300" dirty="0" smtClean="0">
                <a:latin typeface="+mj-lt"/>
              </a:rPr>
              <a:t> </a:t>
            </a:r>
            <a:r>
              <a:rPr lang="hr-HR" sz="3300" dirty="0" err="1" smtClean="0">
                <a:latin typeface="+mj-lt"/>
              </a:rPr>
              <a:t>presente</a:t>
            </a:r>
            <a:r>
              <a:rPr lang="hr-HR" sz="3300" dirty="0" smtClean="0">
                <a:latin typeface="+mj-lt"/>
              </a:rPr>
              <a:t> col </a:t>
            </a:r>
            <a:r>
              <a:rPr lang="hr-HR" sz="3300" dirty="0" err="1" smtClean="0">
                <a:latin typeface="+mj-lt"/>
              </a:rPr>
              <a:t>passato</a:t>
            </a:r>
            <a:r>
              <a:rPr lang="hr-HR" sz="3300" dirty="0" smtClean="0">
                <a:latin typeface="+mj-lt"/>
              </a:rPr>
              <a:t> ma </a:t>
            </a:r>
            <a:r>
              <a:rPr lang="hr-HR" sz="3300" dirty="0" err="1" smtClean="0">
                <a:latin typeface="+mj-lt"/>
              </a:rPr>
              <a:t>anche</a:t>
            </a:r>
            <a:r>
              <a:rPr lang="hr-HR" sz="3300" dirty="0" smtClean="0">
                <a:latin typeface="+mj-lt"/>
              </a:rPr>
              <a:t> </a:t>
            </a:r>
            <a:r>
              <a:rPr lang="hr-HR" sz="3300" dirty="0" err="1" smtClean="0">
                <a:latin typeface="+mj-lt"/>
              </a:rPr>
              <a:t>il</a:t>
            </a:r>
            <a:r>
              <a:rPr lang="hr-HR" sz="3300" dirty="0" smtClean="0">
                <a:latin typeface="+mj-lt"/>
              </a:rPr>
              <a:t> </a:t>
            </a:r>
            <a:r>
              <a:rPr lang="hr-HR" sz="3300" dirty="0" err="1" smtClean="0">
                <a:latin typeface="+mj-lt"/>
              </a:rPr>
              <a:t>futuro</a:t>
            </a:r>
            <a:r>
              <a:rPr lang="hr-HR" sz="3300" dirty="0" smtClean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hr-HR" sz="3300" dirty="0" smtClean="0">
                <a:latin typeface="+mj-lt"/>
              </a:rPr>
              <a:t>Iskustvenim učenjem jer su djeca „djeca ruku” istraživali smo, doživljavali, učili…</a:t>
            </a:r>
          </a:p>
          <a:p>
            <a:pPr marL="0" indent="0">
              <a:buNone/>
            </a:pPr>
            <a:r>
              <a:rPr lang="hr-HR" sz="3300" dirty="0" smtClean="0">
                <a:latin typeface="+mj-lt"/>
              </a:rPr>
              <a:t>E </a:t>
            </a:r>
            <a:r>
              <a:rPr lang="hr-HR" sz="3300" dirty="0" err="1" smtClean="0">
                <a:latin typeface="+mj-lt"/>
              </a:rPr>
              <a:t>ancora</a:t>
            </a:r>
            <a:r>
              <a:rPr lang="hr-HR" sz="3300" dirty="0" smtClean="0">
                <a:latin typeface="+mj-lt"/>
              </a:rPr>
              <a:t>... Međusobno isprepletene zajednice (ustanove) kao dio integrirane strategije učenja nudile su djeci i svima nama u tom procesu: autonomiju, uvažavanje i toleranciju, učenje i znanje, identitet i POVEZANOST. </a:t>
            </a:r>
          </a:p>
          <a:p>
            <a:pPr marL="0" indent="0">
              <a:buNone/>
            </a:pPr>
            <a:r>
              <a:rPr lang="hr-HR" sz="3300" dirty="0" err="1" smtClean="0">
                <a:latin typeface="+mj-lt"/>
              </a:rPr>
              <a:t>Proprio</a:t>
            </a:r>
            <a:r>
              <a:rPr lang="hr-HR" sz="3300" dirty="0" smtClean="0">
                <a:latin typeface="+mj-lt"/>
              </a:rPr>
              <a:t> </a:t>
            </a:r>
            <a:r>
              <a:rPr lang="hr-HR" sz="3300" dirty="0" err="1" smtClean="0">
                <a:latin typeface="+mj-lt"/>
              </a:rPr>
              <a:t>queste</a:t>
            </a:r>
            <a:r>
              <a:rPr lang="hr-HR" sz="3300" dirty="0" smtClean="0">
                <a:latin typeface="+mj-lt"/>
              </a:rPr>
              <a:t> </a:t>
            </a:r>
            <a:r>
              <a:rPr lang="hr-HR" sz="3300" dirty="0" err="1" smtClean="0">
                <a:latin typeface="+mj-lt"/>
              </a:rPr>
              <a:t>strategie</a:t>
            </a:r>
            <a:r>
              <a:rPr lang="hr-HR" sz="3300" dirty="0" smtClean="0">
                <a:latin typeface="+mj-lt"/>
              </a:rPr>
              <a:t> </a:t>
            </a:r>
            <a:r>
              <a:rPr lang="hr-HR" sz="3300" dirty="0" err="1" smtClean="0">
                <a:latin typeface="+mj-lt"/>
              </a:rPr>
              <a:t>rendono</a:t>
            </a:r>
            <a:r>
              <a:rPr lang="hr-HR" sz="3300" dirty="0" smtClean="0">
                <a:latin typeface="+mj-lt"/>
              </a:rPr>
              <a:t> </a:t>
            </a:r>
            <a:r>
              <a:rPr lang="hr-HR" sz="3300" dirty="0" err="1" smtClean="0">
                <a:latin typeface="+mj-lt"/>
              </a:rPr>
              <a:t>viva</a:t>
            </a:r>
            <a:r>
              <a:rPr lang="hr-HR" sz="3300" dirty="0" smtClean="0">
                <a:latin typeface="+mj-lt"/>
              </a:rPr>
              <a:t> </a:t>
            </a:r>
            <a:r>
              <a:rPr lang="hr-HR" sz="3300" dirty="0" err="1" smtClean="0">
                <a:latin typeface="+mj-lt"/>
              </a:rPr>
              <a:t>l`esperienza</a:t>
            </a:r>
            <a:r>
              <a:rPr lang="hr-HR" sz="3300" dirty="0" smtClean="0">
                <a:latin typeface="+mj-lt"/>
              </a:rPr>
              <a:t> </a:t>
            </a:r>
            <a:r>
              <a:rPr lang="hr-HR" sz="3300" dirty="0" err="1" smtClean="0">
                <a:latin typeface="+mj-lt"/>
              </a:rPr>
              <a:t>dell`insegnamento</a:t>
            </a:r>
            <a:r>
              <a:rPr lang="hr-HR" sz="3300" dirty="0" smtClean="0">
                <a:latin typeface="+mj-lt"/>
              </a:rPr>
              <a:t> </a:t>
            </a:r>
            <a:r>
              <a:rPr lang="hr-HR" sz="3300" dirty="0" err="1" smtClean="0">
                <a:latin typeface="+mj-lt"/>
              </a:rPr>
              <a:t>vissuto</a:t>
            </a:r>
            <a:r>
              <a:rPr lang="hr-HR" sz="3300" dirty="0" smtClean="0">
                <a:latin typeface="+mj-lt"/>
              </a:rPr>
              <a:t> </a:t>
            </a:r>
            <a:r>
              <a:rPr lang="hr-HR" sz="3300" dirty="0" err="1" smtClean="0">
                <a:latin typeface="+mj-lt"/>
              </a:rPr>
              <a:t>che</a:t>
            </a:r>
            <a:r>
              <a:rPr lang="hr-HR" sz="3300" dirty="0" smtClean="0">
                <a:latin typeface="+mj-lt"/>
              </a:rPr>
              <a:t> </a:t>
            </a:r>
            <a:r>
              <a:rPr lang="hr-HR" sz="3300" dirty="0" err="1" smtClean="0">
                <a:latin typeface="+mj-lt"/>
              </a:rPr>
              <a:t>diventa</a:t>
            </a:r>
            <a:r>
              <a:rPr lang="hr-HR" sz="3300" dirty="0" smtClean="0">
                <a:latin typeface="+mj-lt"/>
              </a:rPr>
              <a:t> </a:t>
            </a:r>
            <a:r>
              <a:rPr lang="hr-HR" sz="3300" dirty="0" err="1" smtClean="0">
                <a:latin typeface="+mj-lt"/>
              </a:rPr>
              <a:t>esperienza</a:t>
            </a:r>
            <a:r>
              <a:rPr lang="hr-HR" sz="3300" dirty="0" smtClean="0">
                <a:latin typeface="+mj-lt"/>
              </a:rPr>
              <a:t> di vita, base </a:t>
            </a:r>
            <a:r>
              <a:rPr lang="hr-HR" sz="3300" dirty="0" err="1" smtClean="0">
                <a:latin typeface="+mj-lt"/>
              </a:rPr>
              <a:t>per</a:t>
            </a:r>
            <a:r>
              <a:rPr lang="hr-HR" sz="3300" dirty="0" smtClean="0">
                <a:latin typeface="+mj-lt"/>
              </a:rPr>
              <a:t> </a:t>
            </a:r>
            <a:r>
              <a:rPr lang="hr-HR" sz="3300" dirty="0" err="1" smtClean="0">
                <a:latin typeface="+mj-lt"/>
              </a:rPr>
              <a:t>l`apprendimento</a:t>
            </a:r>
            <a:r>
              <a:rPr lang="hr-HR" dirty="0" smtClean="0">
                <a:latin typeface="+mj-lt"/>
              </a:rPr>
              <a:t>.</a:t>
            </a:r>
            <a:endParaRPr lang="hr-HR" dirty="0">
              <a:latin typeface="+mj-lt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267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1169</TotalTime>
  <Words>2455</Words>
  <Application>Microsoft Office PowerPoint</Application>
  <PresentationFormat>Custom</PresentationFormat>
  <Paragraphs>195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Tema sustava Office</vt:lpstr>
      <vt:lpstr>  Istra u očima djece  Djeca i mediji – I bambini e i media  PUK`O MI JE FILM!  CIAK…SI GIRA!  </vt:lpstr>
      <vt:lpstr>                </vt:lpstr>
      <vt:lpstr>Kulturna baština – univerzalna vrijednost Patrimonio culturale – valore universale</vt:lpstr>
      <vt:lpstr>Slide 4</vt:lpstr>
      <vt:lpstr>Zavičajnost – nematerijalna baština Cultura del territorio – patrimonio immateriale</vt:lpstr>
      <vt:lpstr>GLOBALIZACIJA I IDENTITET LA GLOBALIZZAZIONE E L`IDENTITA`</vt:lpstr>
      <vt:lpstr>NACIONALNI KURIKULUM  CURRICOLO NAZIONALE </vt:lpstr>
      <vt:lpstr>VJEŠTINE ABILITA`</vt:lpstr>
      <vt:lpstr>OD TRŽNICE DO ISTRAŽIVANJA I OBRNUTO RICERCA AZIONE AL MERCATO</vt:lpstr>
      <vt:lpstr>Slide 10</vt:lpstr>
      <vt:lpstr>    Pozitivna energija u promicanju vrtića kao mjesta susreta kultura Promozione della scuola dell`infanzia come luogo di incontro di culture</vt:lpstr>
      <vt:lpstr> POTICANJE VRIJEDNOSTI I KOMPETENCIJA EDUCAZIONE AI VALORI E COMPETENZE</vt:lpstr>
      <vt:lpstr>Slide 13</vt:lpstr>
      <vt:lpstr>JEZIK I KULTURA LA LINGUA E LA CULTURA</vt:lpstr>
      <vt:lpstr>Slide 15</vt:lpstr>
      <vt:lpstr>NOVE TEHNOLOGIJE E U SVRSI ISTRAŽIVANJA  I DOKUMENTIRANJA LE NUOVE TECNOLOGIE IN APPLICAZIONE COME DOCUMENTAZIONE E RICERCA </vt:lpstr>
      <vt:lpstr>PROCES UČENJA SA NOVIM MEDIJIMA I UZ NOVE MEDIJE LO STUDIO DEI NUOVI MEDIA E CON I NUOVI MEDIA</vt:lpstr>
      <vt:lpstr>DIGITALNA I MULTIMEDIJALNA  TEHNOLOGIJA TECNOLOGIE DIGITALI E  MULTIMEDIALI</vt:lpstr>
      <vt:lpstr>NOVI MEDIJI MIJENJAJU NAČIN UČENJA I NUOVI MEDIA CAMBIANO L`APPRENDIMENTO</vt:lpstr>
      <vt:lpstr>DOKUMENTIRANJE PROCESA I NOVI MEDIJI  </vt:lpstr>
      <vt:lpstr>Dokumentirati proces nije jednostavno. Približiti djeci nove tehnologije pa i njihovo dokumentiranje nije lako ali je potrebno na tome raditi. </vt:lpstr>
      <vt:lpstr>Slide 22</vt:lpstr>
      <vt:lpstr>SURADNJA S RODITELJIMA I UPORABA MEDIJA U PRAĆENJU AKTIVNOSTI KOD KUĆE </vt:lpstr>
      <vt:lpstr>Slide 24</vt:lpstr>
      <vt:lpstr>Slide 25</vt:lpstr>
      <vt:lpstr>Slide 26</vt:lpstr>
      <vt:lpstr>Slide 27</vt:lpstr>
      <vt:lpstr>           </vt:lpstr>
      <vt:lpstr>SEDMA UMJETNOST LA SETTIMA ARTE </vt:lpstr>
      <vt:lpstr>Slide 30</vt:lpstr>
      <vt:lpstr>PUK`O MI JE FILM!   CIAK…SI GIRA!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Djeca i tržnice grada  Urbani podsjetnik čovjekove povezanosti sa zemljom</dc:title>
  <dc:creator>Tamara</dc:creator>
  <cp:lastModifiedBy>voditelj</cp:lastModifiedBy>
  <cp:revision>114</cp:revision>
  <dcterms:created xsi:type="dcterms:W3CDTF">2018-03-10T18:32:47Z</dcterms:created>
  <dcterms:modified xsi:type="dcterms:W3CDTF">2018-05-07T12:14:19Z</dcterms:modified>
</cp:coreProperties>
</file>