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3"/>
    <p:sldId id="269" r:id="rId4"/>
    <p:sldId id="257" r:id="rId5"/>
    <p:sldId id="258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271" r:id="rId17"/>
    <p:sldId id="292" r:id="rId18"/>
    <p:sldId id="293" r:id="rId19"/>
    <p:sldId id="294" r:id="rId20"/>
    <p:sldId id="295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74" r:id="rId30"/>
    <p:sldId id="296" r:id="rId31"/>
    <p:sldId id="276" r:id="rId32"/>
    <p:sldId id="275" r:id="rId33"/>
    <p:sldId id="26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customXml" Target="../customXml/item3.xml"/><Relationship Id="rId40" Type="http://schemas.openxmlformats.org/officeDocument/2006/relationships/customXml" Target="../customXml/item2.xml"/><Relationship Id="rId4" Type="http://schemas.openxmlformats.org/officeDocument/2006/relationships/slide" Target="slides/slide2.xml"/><Relationship Id="rId39" Type="http://schemas.openxmlformats.org/officeDocument/2006/relationships/customXml" Target="../customXml/item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marL="0" lvl="4"/>
            <a:r>
              <a:rPr lang="en-US">
                <a:sym typeface="+mn-ea"/>
              </a:rPr>
              <a:t>Fifth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/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</a:p>
        </p:txBody>
      </p:sp>
      <p:sp>
        <p:nvSpPr>
          <p:cNvPr id="9" name="Freeform: Shape 8"/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</a:p>
        </p:txBody>
      </p:sp>
      <p:sp>
        <p:nvSpPr>
          <p:cNvPr id="10" name="Freeform: Shape 9"/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/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/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/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/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porestina.info/elena-uljani-veki-povijest-palae-vergottin/" TargetMode="External"/><Relationship Id="rId2" Type="http://schemas.openxmlformats.org/officeDocument/2006/relationships/hyperlink" Target="https://search.app/M6hkjgGR9PwQbjPS9chrome-extension:/efaidnbmnnnibpcajpcglclefindmkaj/https:/www.maturitaetsarbeiten.ch/cms/images/2021/Chiara_Frech_final/I_de_Vergottini_-_il_divenire_di_una_famiglia_pdf.pdf" TargetMode="External"/><Relationship Id="rId1" Type="http://schemas.openxmlformats.org/officeDocument/2006/relationships/hyperlink" Target="https://www.muzejporec.hr/hr/naslovna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marble with brown and aqua colors"/>
          <p:cNvPicPr>
            <a:picLocks noChangeAspect="1"/>
          </p:cNvPicPr>
          <p:nvPr/>
        </p:nvPicPr>
        <p:blipFill>
          <a:blip r:embed="rId1">
            <a:alphaModFix amt="70000"/>
          </a:blip>
          <a:srcRect t="5819" r="6" b="14952"/>
          <a:stretch>
            <a:fillRect/>
          </a:stretch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30" name="Bottom Right"/>
          <p:cNvGrpSpPr>
            <a:grpSpLocks noGrp="1" noRot="1" noChangeAspect="1" noMove="1" noResize="1" noUngrp="1"/>
          </p:cNvGrpSpPr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31" name="Graphic 157"/>
            <p:cNvGrpSpPr/>
            <p:nvPr/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3" name="Freeform: Shape 32"/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/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/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/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Freeform: Shape 31"/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1" name="Footer Placeholder 42"/>
          <p:cNvSpPr txBox="1"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43" name="Top Left"/>
          <p:cNvGrpSpPr>
            <a:grpSpLocks noGrp="1" noRot="1" noChangeAspect="1" noMove="1" noResize="1" noUngrp="1"/>
          </p:cNvGrpSpPr>
          <p:nvPr/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44" name="Freeform: Shape 43"/>
            <p:cNvSpPr/>
            <p:nvPr/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6" name="Graphic 3"/>
            <p:cNvGrpSpPr/>
            <p:nvPr/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57" name="Freeform: Shape 56"/>
              <p:cNvSpPr/>
              <p:nvPr/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/>
              <p:cNvSpPr/>
              <p:nvPr/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" name="Freeform: Shape 46"/>
            <p:cNvSpPr/>
            <p:nvPr/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247" y="2536389"/>
            <a:ext cx="9144000" cy="12652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Obitelj</a:t>
            </a:r>
            <a:r>
              <a:rPr lang="en-US" sz="60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Vergottini</a:t>
            </a:r>
            <a:endParaRPr lang="en-US" sz="4400">
              <a:solidFill>
                <a:srgbClr val="FFFFFF"/>
              </a:solidFill>
              <a:latin typeface="Sagona Book"/>
              <a:cs typeface="Arial" panose="020B0604020202020204"/>
            </a:endParaRPr>
          </a:p>
        </p:txBody>
      </p:sp>
      <p:grpSp>
        <p:nvGrpSpPr>
          <p:cNvPr id="63" name="Cross"/>
          <p:cNvGrpSpPr>
            <a:grpSpLocks noGrp="1" noRot="1" noChangeAspect="1" noMove="1" noResize="1" noUngrp="1"/>
          </p:cNvGrpSpPr>
          <p:nvPr/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19"/>
            <a:ext cx="10515600" cy="1325563"/>
          </a:xfrm>
        </p:spPr>
        <p:txBody>
          <a:bodyPr/>
          <a:lstStyle/>
          <a:p>
            <a:r>
              <a:rPr lang="en-US" sz="4000" dirty="0"/>
              <a:t>6. </a:t>
            </a:r>
            <a:r>
              <a:rPr lang="en-US" sz="4000" err="1"/>
              <a:t>Istra</a:t>
            </a:r>
            <a:r>
              <a:rPr lang="en-US" sz="4000" dirty="0"/>
              <a:t> pod Austo-</a:t>
            </a:r>
            <a:r>
              <a:rPr lang="en-US" sz="4000" err="1"/>
              <a:t>Ugarskom</a:t>
            </a:r>
            <a:endParaRPr lang="en-US" sz="400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err="1">
                <a:latin typeface="Sagona Book"/>
                <a:cs typeface="Arial" panose="020B0604020202020204"/>
              </a:rPr>
              <a:t>Nakon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err="1">
                <a:latin typeface="Sagona Book"/>
                <a:cs typeface="Arial" panose="020B0604020202020204"/>
              </a:rPr>
              <a:t>sloma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err="1">
                <a:latin typeface="Sagona Book"/>
                <a:cs typeface="Arial" panose="020B0604020202020204"/>
              </a:rPr>
              <a:t>Napoleonove</a:t>
            </a:r>
            <a:r>
              <a:rPr lang="en-US" sz="2400">
                <a:latin typeface="Sagona Book"/>
                <a:cs typeface="Arial" panose="020B0604020202020204"/>
              </a:rPr>
              <a:t> vlasti </a:t>
            </a:r>
            <a:r>
              <a:rPr lang="en-US" sz="2400" err="1">
                <a:latin typeface="Sagona Book"/>
                <a:cs typeface="Arial" panose="020B0604020202020204"/>
              </a:rPr>
              <a:t>Istra</a:t>
            </a:r>
            <a:r>
              <a:rPr lang="en-US" sz="2400">
                <a:latin typeface="Sagona Book"/>
                <a:cs typeface="Arial" panose="020B0604020202020204"/>
              </a:rPr>
              <a:t> se </a:t>
            </a:r>
            <a:r>
              <a:rPr lang="en-US" sz="2400" err="1">
                <a:latin typeface="Sagona Book"/>
                <a:cs typeface="Arial" panose="020B0604020202020204"/>
              </a:rPr>
              <a:t>vra</a:t>
            </a:r>
            <a:r>
              <a:rPr lang="hr-HR" altLang="en-US" sz="2400" err="1">
                <a:latin typeface="Sagona Book"/>
                <a:cs typeface="Arial" panose="020B0604020202020204"/>
              </a:rPr>
              <a:t>ć</a:t>
            </a:r>
            <a:r>
              <a:rPr lang="en-US" sz="2400" err="1">
                <a:latin typeface="Sagona Book"/>
                <a:cs typeface="Arial" panose="020B0604020202020204"/>
              </a:rPr>
              <a:t>a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err="1">
                <a:latin typeface="Sagona Book"/>
                <a:cs typeface="Arial" panose="020B0604020202020204"/>
              </a:rPr>
              <a:t>Austriji</a:t>
            </a:r>
            <a:r>
              <a:rPr lang="en-US" sz="2400" dirty="0">
                <a:latin typeface="Sagona Book"/>
                <a:cs typeface="Arial" panose="020B0604020202020204"/>
              </a:rPr>
              <a:t>.</a:t>
            </a:r>
            <a:endParaRPr lang="en-US" sz="24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400" dirty="0">
                <a:latin typeface="Sagona Book"/>
                <a:cs typeface="Arial" panose="020B0604020202020204"/>
              </a:rPr>
              <a:t>Be</a:t>
            </a:r>
            <a:r>
              <a:rPr lang="hr-HR" altLang="en-US" sz="2400" dirty="0">
                <a:latin typeface="Sagona Book"/>
                <a:cs typeface="Arial" panose="020B0604020202020204"/>
              </a:rPr>
              <a:t>č</a:t>
            </a:r>
            <a:r>
              <a:rPr lang="en-US" sz="2400" dirty="0">
                <a:latin typeface="Sagona Book"/>
                <a:cs typeface="Arial" panose="020B0604020202020204"/>
              </a:rPr>
              <a:t> je </a:t>
            </a:r>
            <a:r>
              <a:rPr lang="en-US" sz="2400" dirty="0" err="1">
                <a:latin typeface="Sagona Book"/>
                <a:cs typeface="Arial" panose="020B0604020202020204"/>
              </a:rPr>
              <a:t>slu</a:t>
            </a:r>
            <a:r>
              <a:rPr lang="hr-HR" altLang="en-US" sz="2400" dirty="0" err="1">
                <a:latin typeface="Sagona Book"/>
                <a:cs typeface="Arial" panose="020B0604020202020204"/>
              </a:rPr>
              <a:t>ž</a:t>
            </a:r>
            <a:r>
              <a:rPr lang="en-US" sz="2400" dirty="0" err="1">
                <a:latin typeface="Sagona Book"/>
                <a:cs typeface="Arial" panose="020B0604020202020204"/>
              </a:rPr>
              <a:t>beno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potvrdio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titulu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obitelji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Vergottini</a:t>
            </a:r>
            <a:r>
              <a:rPr lang="en-US" sz="2400" dirty="0">
                <a:latin typeface="Sagona Book"/>
                <a:cs typeface="Arial" panose="020B0604020202020204"/>
              </a:rPr>
              <a:t> 1829. </a:t>
            </a:r>
            <a:r>
              <a:rPr lang="en-US" sz="2400" dirty="0" err="1">
                <a:latin typeface="Sagona Book"/>
                <a:cs typeface="Arial" panose="020B0604020202020204"/>
              </a:rPr>
              <a:t>godine</a:t>
            </a:r>
            <a:r>
              <a:rPr lang="en-US" sz="2400" dirty="0">
                <a:latin typeface="Sagona Book"/>
                <a:cs typeface="Arial" panose="020B0604020202020204"/>
              </a:rPr>
              <a:t>.</a:t>
            </a:r>
            <a:endParaRPr lang="en-US" sz="24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400" dirty="0">
                <a:latin typeface="Sagona Book"/>
                <a:cs typeface="Arial" panose="020B0604020202020204"/>
              </a:rPr>
              <a:t>Od </a:t>
            </a:r>
            <a:r>
              <a:rPr lang="en-US" sz="2400" err="1">
                <a:latin typeface="Sagona Book"/>
                <a:cs typeface="Arial" panose="020B0604020202020204"/>
              </a:rPr>
              <a:t>tada</a:t>
            </a:r>
            <a:r>
              <a:rPr lang="en-US" sz="2400" dirty="0">
                <a:latin typeface="Sagona Book"/>
                <a:cs typeface="Arial" panose="020B0604020202020204"/>
              </a:rPr>
              <a:t> je </a:t>
            </a:r>
            <a:r>
              <a:rPr lang="en-US" sz="2400" err="1">
                <a:latin typeface="Sagona Book"/>
                <a:cs typeface="Arial" panose="020B0604020202020204"/>
              </a:rPr>
              <a:t>prefiks</a:t>
            </a:r>
            <a:r>
              <a:rPr lang="en-US" sz="2400" dirty="0">
                <a:latin typeface="Sagona Book"/>
                <a:cs typeface="Arial" panose="020B0604020202020204"/>
              </a:rPr>
              <a:t>  'de'  </a:t>
            </a:r>
            <a:r>
              <a:rPr lang="en-US" sz="2400" err="1">
                <a:latin typeface="Sagona Book"/>
                <a:cs typeface="Arial" panose="020B0604020202020204"/>
              </a:rPr>
              <a:t>dodan</a:t>
            </a:r>
            <a:r>
              <a:rPr lang="en-US" sz="2400" dirty="0">
                <a:latin typeface="Sagona Book"/>
                <a:cs typeface="Arial" panose="020B0604020202020204"/>
              </a:rPr>
              <a:t>. (</a:t>
            </a:r>
            <a:r>
              <a:rPr lang="en-US" sz="2400" err="1">
                <a:latin typeface="Sagona Book"/>
                <a:cs typeface="Arial" panose="020B0604020202020204"/>
              </a:rPr>
              <a:t>famiglia</a:t>
            </a:r>
            <a:r>
              <a:rPr lang="en-US" sz="2400" dirty="0">
                <a:solidFill>
                  <a:srgbClr val="203922"/>
                </a:solidFill>
                <a:latin typeface="Sagona Book"/>
                <a:ea typeface="+mn-lt"/>
                <a:cs typeface="+mn-lt"/>
              </a:rPr>
              <a:t> de </a:t>
            </a:r>
            <a:r>
              <a:rPr lang="en-US" sz="2400" err="1">
                <a:solidFill>
                  <a:srgbClr val="203922"/>
                </a:solidFill>
                <a:latin typeface="Sagona Book"/>
                <a:ea typeface="+mn-lt"/>
                <a:cs typeface="+mn-lt"/>
              </a:rPr>
              <a:t>Vergottini</a:t>
            </a:r>
            <a:r>
              <a:rPr lang="en-US" sz="2400" dirty="0">
                <a:solidFill>
                  <a:schemeClr val="tx1"/>
                </a:solidFill>
                <a:latin typeface="Sagona Book"/>
                <a:ea typeface="+mn-lt"/>
                <a:cs typeface="+mn-lt"/>
              </a:rPr>
              <a:t>)</a:t>
            </a:r>
            <a:endParaRPr lang="en-US" sz="2400" dirty="0">
              <a:solidFill>
                <a:schemeClr val="tx1"/>
              </a:solidFill>
              <a:latin typeface="Sagona Book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Zajedno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 s 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obiteljima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Polesini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Becich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dominirali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su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dru</a:t>
            </a:r>
            <a:r>
              <a:rPr lang="hr-HR" alt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š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tvenim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gospodarskim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 </a:t>
            </a:r>
            <a:r>
              <a:rPr lang="hr-HR" alt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ž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ivotom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Pore</a:t>
            </a:r>
            <a:r>
              <a:rPr lang="hr-HR" alt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č</a:t>
            </a:r>
            <a:r>
              <a:rPr lang="en-US" sz="2400" dirty="0" err="1">
                <a:solidFill>
                  <a:schemeClr val="tx1"/>
                </a:solidFill>
                <a:latin typeface="Sagona Book"/>
                <a:cs typeface="Arial" panose="020B0604020202020204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Sagona Book"/>
                <a:cs typeface="Arial" panose="020B0604020202020204"/>
              </a:rPr>
              <a:t>. </a:t>
            </a:r>
            <a:endParaRPr lang="en-US" sz="2400" dirty="0">
              <a:solidFill>
                <a:schemeClr val="tx1"/>
              </a:solidFill>
              <a:latin typeface="Sagona Book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6.1. </a:t>
            </a:r>
            <a:r>
              <a:rPr lang="en-US" sz="4000" dirty="0" err="1"/>
              <a:t>Republika</a:t>
            </a:r>
            <a:r>
              <a:rPr lang="en-US" sz="4000" dirty="0"/>
              <a:t> </a:t>
            </a:r>
            <a:r>
              <a:rPr lang="en-US" sz="4000" dirty="0" err="1"/>
              <a:t>Svetog</a:t>
            </a:r>
            <a:r>
              <a:rPr lang="en-US" sz="4000" dirty="0"/>
              <a:t> Marka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Godine 1848., pod </a:t>
            </a:r>
            <a:r>
              <a:rPr lang="en-US" err="1">
                <a:latin typeface="Sagona Book"/>
                <a:cs typeface="Arial" panose="020B0604020202020204"/>
              </a:rPr>
              <a:t>vodstvom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err="1">
                <a:latin typeface="Sagona Book"/>
                <a:cs typeface="Arial" panose="020B0604020202020204"/>
              </a:rPr>
              <a:t>Danielea</a:t>
            </a:r>
            <a:r>
              <a:rPr lang="en-US" dirty="0">
                <a:latin typeface="Sagona Book"/>
                <a:cs typeface="Arial" panose="020B0604020202020204"/>
              </a:rPr>
              <a:t> Manina, u </a:t>
            </a:r>
            <a:r>
              <a:rPr lang="en-US" err="1">
                <a:latin typeface="Sagona Book"/>
                <a:cs typeface="Arial" panose="020B0604020202020204"/>
              </a:rPr>
              <a:t>Veneciji</a:t>
            </a:r>
            <a:r>
              <a:rPr lang="en-US" dirty="0">
                <a:latin typeface="Sagona Book"/>
                <a:cs typeface="Arial" panose="020B0604020202020204"/>
              </a:rPr>
              <a:t>.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Nicolo de </a:t>
            </a:r>
            <a:r>
              <a:rPr lang="en-US" dirty="0" err="1">
                <a:latin typeface="Sagona Book"/>
                <a:cs typeface="Arial" panose="020B0604020202020204"/>
              </a:rPr>
              <a:t>Vergottini</a:t>
            </a:r>
            <a:r>
              <a:rPr lang="en-US" dirty="0">
                <a:latin typeface="Sagona Book"/>
                <a:cs typeface="Arial" panose="020B0604020202020204"/>
              </a:rPr>
              <a:t>(1797.-1859.):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 err="1">
                <a:latin typeface="Sagona Book"/>
                <a:cs typeface="Arial" panose="020B0604020202020204"/>
              </a:rPr>
              <a:t>imenovan</a:t>
            </a:r>
            <a:r>
              <a:rPr lang="en-US" dirty="0">
                <a:latin typeface="Sagona Book"/>
                <a:cs typeface="Arial" panose="020B0604020202020204"/>
              </a:rPr>
              <a:t> je </a:t>
            </a:r>
            <a:r>
              <a:rPr lang="en-US" dirty="0" err="1">
                <a:latin typeface="Sagona Book"/>
                <a:cs typeface="Arial" panose="020B0604020202020204"/>
              </a:rPr>
              <a:t>ministrom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unutarnjih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poslova</a:t>
            </a:r>
            <a:r>
              <a:rPr lang="en-US" dirty="0">
                <a:latin typeface="Sagona Book"/>
                <a:cs typeface="Arial" panose="020B0604020202020204"/>
              </a:rPr>
              <a:t>, </a:t>
            </a:r>
            <a:r>
              <a:rPr lang="en-US" dirty="0" err="1">
                <a:latin typeface="Sagona Book"/>
                <a:cs typeface="Arial" panose="020B0604020202020204"/>
              </a:rPr>
              <a:t>minist</a:t>
            </a:r>
            <a:r>
              <a:rPr lang="hr-HR" altLang="en-US" dirty="0" err="1">
                <a:latin typeface="Sagona Book"/>
                <a:cs typeface="Arial" panose="020B0604020202020204"/>
              </a:rPr>
              <a:t>r</a:t>
            </a:r>
            <a:r>
              <a:rPr lang="en-US" dirty="0" err="1">
                <a:latin typeface="Sagona Book"/>
                <a:cs typeface="Arial" panose="020B0604020202020204"/>
              </a:rPr>
              <a:t>om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policije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i</a:t>
            </a:r>
            <a:r>
              <a:rPr lang="en-US" dirty="0">
                <a:latin typeface="Sagona Book"/>
                <a:cs typeface="Arial" panose="020B0604020202020204"/>
              </a:rPr>
              <a:t> </a:t>
            </a:r>
            <a:r>
              <a:rPr lang="en-US" dirty="0" err="1">
                <a:latin typeface="Sagona Book"/>
                <a:cs typeface="Arial" panose="020B0604020202020204"/>
              </a:rPr>
              <a:t>javnog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reda</a:t>
            </a:r>
            <a:r>
              <a:rPr lang="en-US" dirty="0">
                <a:latin typeface="Sagona Book"/>
                <a:cs typeface="Arial" panose="020B0604020202020204"/>
              </a:rPr>
              <a:t>.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Godine 1849. </a:t>
            </a:r>
            <a:r>
              <a:rPr lang="en-US" dirty="0" err="1">
                <a:latin typeface="Sagona Book"/>
                <a:cs typeface="Arial" panose="020B0604020202020204"/>
              </a:rPr>
              <a:t>Republika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Svetog</a:t>
            </a:r>
            <a:r>
              <a:rPr lang="en-US" dirty="0">
                <a:latin typeface="Sagona Book"/>
                <a:cs typeface="Arial" panose="020B0604020202020204"/>
              </a:rPr>
              <a:t> Marka </a:t>
            </a:r>
            <a:r>
              <a:rPr lang="en-US" dirty="0" err="1">
                <a:latin typeface="Sagona Book"/>
                <a:cs typeface="Arial" panose="020B0604020202020204"/>
              </a:rPr>
              <a:t>do</a:t>
            </a:r>
            <a:r>
              <a:rPr lang="hr-HR" altLang="en-US" dirty="0" err="1">
                <a:latin typeface="Sagona Book"/>
                <a:cs typeface="Arial" panose="020B0604020202020204"/>
              </a:rPr>
              <a:t>š</a:t>
            </a:r>
            <a:r>
              <a:rPr lang="en-US" dirty="0" err="1">
                <a:latin typeface="Sagona Book"/>
                <a:cs typeface="Arial" panose="020B0604020202020204"/>
              </a:rPr>
              <a:t>la</a:t>
            </a:r>
            <a:r>
              <a:rPr lang="en-US" dirty="0">
                <a:latin typeface="Sagona Book"/>
                <a:cs typeface="Arial" panose="020B0604020202020204"/>
              </a:rPr>
              <a:t> je </a:t>
            </a:r>
            <a:r>
              <a:rPr lang="en-US" dirty="0" err="1">
                <a:latin typeface="Sagona Book"/>
                <a:cs typeface="Arial" panose="020B0604020202020204"/>
              </a:rPr>
              <a:t>kraju</a:t>
            </a:r>
            <a:r>
              <a:rPr lang="en-US" dirty="0">
                <a:latin typeface="Sagona Book"/>
                <a:cs typeface="Arial" panose="020B0604020202020204"/>
              </a:rPr>
              <a:t>, </a:t>
            </a:r>
            <a:r>
              <a:rPr lang="en-US" dirty="0" err="1">
                <a:latin typeface="Sagona Book"/>
                <a:cs typeface="Arial" panose="020B0604020202020204"/>
              </a:rPr>
              <a:t>zato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hr-HR" altLang="en-US" dirty="0">
                <a:latin typeface="Sagona Book"/>
                <a:cs typeface="Arial" panose="020B0604020202020204"/>
              </a:rPr>
              <a:t>š</a:t>
            </a:r>
            <a:r>
              <a:rPr lang="en-US" dirty="0" err="1">
                <a:latin typeface="Sagona Book"/>
                <a:cs typeface="Arial" panose="020B0604020202020204"/>
              </a:rPr>
              <a:t>to</a:t>
            </a:r>
            <a:r>
              <a:rPr lang="en-US" dirty="0">
                <a:latin typeface="Sagona Book"/>
                <a:cs typeface="Arial" panose="020B0604020202020204"/>
              </a:rPr>
              <a:t> je u </a:t>
            </a:r>
            <a:r>
              <a:rPr lang="en-US" dirty="0" err="1">
                <a:latin typeface="Sagona Book"/>
                <a:cs typeface="Arial" panose="020B0604020202020204"/>
              </a:rPr>
              <a:t>gradu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izbila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kolera</a:t>
            </a:r>
            <a:r>
              <a:rPr lang="en-US" dirty="0">
                <a:latin typeface="Sagona Book"/>
                <a:cs typeface="Arial" panose="020B0604020202020204"/>
              </a:rPr>
              <a:t>.</a:t>
            </a:r>
            <a:endParaRPr lang="en-US" dirty="0">
              <a:latin typeface="Sagona Book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4442"/>
            <a:ext cx="10515600" cy="1325563"/>
          </a:xfrm>
        </p:spPr>
        <p:txBody>
          <a:bodyPr/>
          <a:lstStyle/>
          <a:p>
            <a:r>
              <a:rPr lang="en-US" sz="4000" dirty="0"/>
              <a:t>6.2. </a:t>
            </a:r>
            <a:r>
              <a:rPr lang="en-US" sz="4000" err="1"/>
              <a:t>Risorgimenta</a:t>
            </a:r>
            <a:endParaRPr lang="en-US" sz="4000">
              <a:solidFill>
                <a:srgbClr val="203922"/>
              </a:solidFill>
            </a:endParaRPr>
          </a:p>
          <a:p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Giuseppe de </a:t>
            </a:r>
            <a:r>
              <a:rPr lang="en-US" dirty="0" err="1">
                <a:latin typeface="Sagona Book"/>
                <a:cs typeface="Arial" panose="020B0604020202020204"/>
              </a:rPr>
              <a:t>Vergottini</a:t>
            </a:r>
            <a:r>
              <a:rPr lang="en-US" dirty="0">
                <a:latin typeface="Sagona Book"/>
                <a:cs typeface="Arial" panose="020B0604020202020204"/>
              </a:rPr>
              <a:t> (1815.-1884.), </a:t>
            </a:r>
            <a:r>
              <a:rPr lang="en-US" dirty="0" err="1">
                <a:latin typeface="Sagona Book"/>
                <a:cs typeface="Arial" panose="020B0604020202020204"/>
              </a:rPr>
              <a:t>Nicoloov</a:t>
            </a:r>
            <a:r>
              <a:rPr lang="en-US" dirty="0">
                <a:latin typeface="Sagona Book"/>
                <a:cs typeface="Arial" panose="020B0604020202020204"/>
              </a:rPr>
              <a:t> brat, bio je </a:t>
            </a:r>
            <a:r>
              <a:rPr lang="en-US" dirty="0" err="1">
                <a:latin typeface="Sagona Book"/>
                <a:cs typeface="Arial" panose="020B0604020202020204"/>
              </a:rPr>
              <a:t>zastupnik</a:t>
            </a:r>
            <a:r>
              <a:rPr lang="en-US" dirty="0">
                <a:latin typeface="Sagona Book"/>
                <a:cs typeface="Arial" panose="020B0604020202020204"/>
              </a:rPr>
              <a:t> u </a:t>
            </a:r>
            <a:r>
              <a:rPr lang="en-US" dirty="0" err="1">
                <a:latin typeface="Sagona Book"/>
                <a:cs typeface="Arial" panose="020B0604020202020204"/>
              </a:rPr>
              <a:t>pokrajinskom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saboru</a:t>
            </a:r>
            <a:r>
              <a:rPr lang="en-US" dirty="0">
                <a:latin typeface="Sagona Book"/>
                <a:cs typeface="Arial" panose="020B0604020202020204"/>
              </a:rPr>
              <a:t> Istre, 1861. </a:t>
            </a:r>
            <a:r>
              <a:rPr lang="en-US" dirty="0" err="1">
                <a:latin typeface="Sagona Book"/>
                <a:cs typeface="Arial" panose="020B0604020202020204"/>
              </a:rPr>
              <a:t>godine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poslanici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su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odbili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poslati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zastupnike</a:t>
            </a:r>
            <a:r>
              <a:rPr lang="en-US" dirty="0">
                <a:latin typeface="Sagona Book"/>
                <a:cs typeface="Arial" panose="020B0604020202020204"/>
              </a:rPr>
              <a:t> u Be</a:t>
            </a:r>
            <a:r>
              <a:rPr lang="hr-HR" altLang="en-US" dirty="0">
                <a:latin typeface="Sagona Book"/>
                <a:cs typeface="Arial" panose="020B0604020202020204"/>
              </a:rPr>
              <a:t>č</a:t>
            </a:r>
            <a:r>
              <a:rPr lang="en-US" dirty="0">
                <a:latin typeface="Sagona Book"/>
                <a:cs typeface="Arial" panose="020B0604020202020204"/>
              </a:rPr>
              <a:t>.</a:t>
            </a:r>
            <a:endParaRPr lang="en-US" dirty="0">
              <a:latin typeface="Sagona Book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6.3.  </a:t>
            </a:r>
            <a:r>
              <a:rPr lang="en-US" sz="4000" dirty="0" err="1"/>
              <a:t>Gradolna</a:t>
            </a:r>
            <a:r>
              <a:rPr lang="hr-HR" altLang="en-US" sz="4000" dirty="0" err="1"/>
              <a:t>č</a:t>
            </a:r>
            <a:r>
              <a:rPr lang="en-US" sz="4000" dirty="0" err="1"/>
              <a:t>elnik</a:t>
            </a:r>
            <a:r>
              <a:rPr lang="en-US" sz="4000" dirty="0"/>
              <a:t> </a:t>
            </a:r>
            <a:r>
              <a:rPr lang="en-US" sz="4000" dirty="0" err="1"/>
              <a:t>Poreča</a:t>
            </a:r>
            <a:endParaRPr lang="en-US" sz="40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Giuseppe de </a:t>
            </a:r>
            <a:r>
              <a:rPr lang="en-US" err="1">
                <a:latin typeface="Sagona Book"/>
                <a:cs typeface="Arial" panose="020B0604020202020204"/>
              </a:rPr>
              <a:t>Vergottini</a:t>
            </a:r>
            <a:r>
              <a:rPr lang="en-US" dirty="0">
                <a:latin typeface="Sagona Book"/>
                <a:cs typeface="Arial" panose="020B0604020202020204"/>
              </a:rPr>
              <a:t>(1815.-1884.) </a:t>
            </a:r>
            <a:r>
              <a:rPr lang="en-US" err="1">
                <a:latin typeface="Sagona Book"/>
                <a:cs typeface="Arial" panose="020B0604020202020204"/>
              </a:rPr>
              <a:t>kasnije</a:t>
            </a:r>
            <a:r>
              <a:rPr lang="en-US" dirty="0">
                <a:latin typeface="Sagona Book"/>
                <a:cs typeface="Arial" panose="020B0604020202020204"/>
              </a:rPr>
              <a:t> je bio </a:t>
            </a:r>
            <a:r>
              <a:rPr lang="en-US" err="1">
                <a:latin typeface="Sagona Book"/>
                <a:cs typeface="Arial" panose="020B0604020202020204"/>
              </a:rPr>
              <a:t>dvanaest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err="1">
                <a:latin typeface="Sagona Book"/>
                <a:cs typeface="Arial" panose="020B0604020202020204"/>
              </a:rPr>
              <a:t>godina</a:t>
            </a:r>
            <a:r>
              <a:rPr lang="en-US" dirty="0">
                <a:latin typeface="Sagona Book"/>
                <a:cs typeface="Arial" panose="020B0604020202020204"/>
              </a:rPr>
              <a:t>  </a:t>
            </a:r>
            <a:r>
              <a:rPr lang="en-US" err="1">
                <a:latin typeface="Sagona Book"/>
                <a:cs typeface="Arial" panose="020B0604020202020204"/>
              </a:rPr>
              <a:t>gradona</a:t>
            </a:r>
            <a:r>
              <a:rPr lang="hr-HR" altLang="en-US" err="1">
                <a:latin typeface="Sagona Book"/>
                <a:cs typeface="Arial" panose="020B0604020202020204"/>
              </a:rPr>
              <a:t>č</a:t>
            </a:r>
            <a:r>
              <a:rPr lang="en-US" err="1">
                <a:latin typeface="Sagona Book"/>
                <a:cs typeface="Arial" panose="020B0604020202020204"/>
              </a:rPr>
              <a:t>elnik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err="1">
                <a:latin typeface="Sagona Book"/>
                <a:cs typeface="Arial" panose="020B0604020202020204"/>
              </a:rPr>
              <a:t>Poreča</a:t>
            </a:r>
            <a:r>
              <a:rPr lang="en-US" dirty="0">
                <a:latin typeface="Sagona Book"/>
                <a:cs typeface="Arial" panose="020B0604020202020204"/>
              </a:rPr>
              <a:t>.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Bio je </a:t>
            </a:r>
            <a:r>
              <a:rPr lang="en-US" dirty="0" err="1">
                <a:latin typeface="Sagona Book"/>
                <a:cs typeface="Arial" panose="020B0604020202020204"/>
              </a:rPr>
              <a:t>vrlo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popularan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gradolna</a:t>
            </a:r>
            <a:r>
              <a:rPr lang="hr-HR" altLang="en-US" dirty="0" err="1">
                <a:latin typeface="Sagona Book"/>
                <a:cs typeface="Arial" panose="020B0604020202020204"/>
              </a:rPr>
              <a:t>č</a:t>
            </a:r>
            <a:r>
              <a:rPr lang="en-US" dirty="0" err="1">
                <a:latin typeface="Sagona Book"/>
                <a:cs typeface="Arial" panose="020B0604020202020204"/>
              </a:rPr>
              <a:t>elnik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me</a:t>
            </a:r>
            <a:r>
              <a:rPr lang="hr-HR" altLang="en-US" dirty="0" err="1">
                <a:latin typeface="Sagona Book"/>
                <a:cs typeface="Arial" panose="020B0604020202020204"/>
              </a:rPr>
              <a:t>đ</a:t>
            </a:r>
            <a:r>
              <a:rPr lang="en-US" dirty="0" err="1">
                <a:latin typeface="Sagona Book"/>
                <a:cs typeface="Arial" panose="020B0604020202020204"/>
              </a:rPr>
              <a:t>u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gra</a:t>
            </a:r>
            <a:r>
              <a:rPr lang="hr-HR" altLang="en-US" dirty="0" err="1">
                <a:latin typeface="Sagona Book"/>
                <a:cs typeface="Arial" panose="020B0604020202020204"/>
              </a:rPr>
              <a:t>đ</a:t>
            </a:r>
            <a:r>
              <a:rPr lang="en-US" dirty="0" err="1">
                <a:latin typeface="Sagona Book"/>
                <a:cs typeface="Arial" panose="020B0604020202020204"/>
              </a:rPr>
              <a:t>anima</a:t>
            </a:r>
            <a:r>
              <a:rPr lang="en-US" dirty="0">
                <a:latin typeface="Sagona Book"/>
                <a:cs typeface="Arial" panose="020B0604020202020204"/>
              </a:rPr>
              <a:t>, pa </a:t>
            </a:r>
            <a:r>
              <a:rPr lang="en-US" dirty="0" err="1">
                <a:latin typeface="Sagona Book"/>
                <a:cs typeface="Arial" panose="020B0604020202020204"/>
              </a:rPr>
              <a:t>su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imenovani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trg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i</a:t>
            </a:r>
            <a:r>
              <a:rPr lang="en-US" dirty="0">
                <a:latin typeface="Sagona Book"/>
                <a:cs typeface="Arial" panose="020B0604020202020204"/>
              </a:rPr>
              <a:t> cesta koji </a:t>
            </a:r>
            <a:r>
              <a:rPr lang="en-US" dirty="0" err="1">
                <a:latin typeface="Sagona Book"/>
                <a:cs typeface="Arial" panose="020B0604020202020204"/>
              </a:rPr>
              <a:t>vode</a:t>
            </a:r>
            <a:r>
              <a:rPr lang="en-US" dirty="0">
                <a:latin typeface="Sagona Book"/>
                <a:cs typeface="Arial" panose="020B0604020202020204"/>
              </a:rPr>
              <a:t> do Ville de </a:t>
            </a:r>
            <a:r>
              <a:rPr lang="en-US" dirty="0" err="1">
                <a:latin typeface="Sagona Book"/>
                <a:cs typeface="Arial" panose="020B0604020202020204"/>
              </a:rPr>
              <a:t>Vergottini</a:t>
            </a:r>
            <a:r>
              <a:rPr lang="en-US" dirty="0">
                <a:latin typeface="Sagona Book"/>
                <a:cs typeface="Arial" panose="020B0604020202020204"/>
              </a:rPr>
              <a:t>.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Danas se ta </a:t>
            </a:r>
            <a:r>
              <a:rPr lang="en-US" dirty="0" err="1">
                <a:latin typeface="Sagona Book"/>
                <a:cs typeface="Arial" panose="020B0604020202020204"/>
              </a:rPr>
              <a:t>ulica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zove</a:t>
            </a:r>
            <a:r>
              <a:rPr lang="en-US" dirty="0">
                <a:latin typeface="Sagona Book"/>
                <a:cs typeface="Arial" panose="020B0604020202020204"/>
              </a:rPr>
              <a:t> Ljubljanska.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latin typeface="Sagona Book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hr-HR" altLang="en-US"/>
              <a:t>7. Polesini</a:t>
            </a:r>
            <a:endParaRPr lang="hr-H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55" y="1825625"/>
            <a:ext cx="10515600" cy="4351338"/>
          </a:xfrm>
        </p:spPr>
        <p:txBody>
          <a:bodyPr>
            <a:normAutofit lnSpcReduction="10000"/>
          </a:bodyPr>
          <a:p>
            <a:pPr marL="0" indent="0">
              <a:lnSpc>
                <a:spcPct val="130000"/>
              </a:lnSpc>
              <a:buFont typeface="Corbel" panose="020B0503020204020204" pitchFamily="34" charset="0"/>
              <a:buNone/>
            </a:pPr>
            <a:r>
              <a:rPr lang="en-US" dirty="0" err="1">
                <a:latin typeface="+mj-lt"/>
                <a:cs typeface="+mj-lt"/>
                <a:sym typeface="+mn-ea"/>
              </a:rPr>
              <a:t>Obitelj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Polesini</a:t>
            </a:r>
            <a:r>
              <a:rPr lang="en-US" dirty="0">
                <a:latin typeface="+mj-lt"/>
                <a:cs typeface="+mj-lt"/>
                <a:sym typeface="+mn-ea"/>
              </a:rPr>
              <a:t> je </a:t>
            </a:r>
            <a:r>
              <a:rPr lang="en-US" dirty="0" err="1">
                <a:latin typeface="+mj-lt"/>
                <a:cs typeface="+mj-lt"/>
                <a:sym typeface="+mn-ea"/>
              </a:rPr>
              <a:t>najznačajnija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obitelj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hr-HR" altLang="en-US" dirty="0">
                <a:latin typeface="+mj-lt"/>
                <a:cs typeface="+mj-lt"/>
                <a:sym typeface="+mn-ea"/>
              </a:rPr>
              <a:t>Po</a:t>
            </a:r>
            <a:r>
              <a:rPr lang="en-US" dirty="0" err="1">
                <a:latin typeface="+mj-lt"/>
                <a:cs typeface="+mj-lt"/>
                <a:sym typeface="+mn-ea"/>
              </a:rPr>
              <a:t>reča</a:t>
            </a:r>
            <a:r>
              <a:rPr lang="en-US" dirty="0">
                <a:latin typeface="+mj-lt"/>
                <a:cs typeface="+mj-lt"/>
                <a:sym typeface="+mn-ea"/>
              </a:rPr>
              <a:t>.</a:t>
            </a:r>
            <a:endParaRPr lang="en-US" dirty="0">
              <a:latin typeface="+mj-lt"/>
              <a:cs typeface="+mj-lt"/>
            </a:endParaRPr>
          </a:p>
          <a:p>
            <a:pPr marL="0" indent="0">
              <a:lnSpc>
                <a:spcPct val="130000"/>
              </a:lnSpc>
              <a:buFont typeface="Corbel" panose="020B0503020204020204" pitchFamily="34" charset="0"/>
              <a:buNone/>
            </a:pPr>
            <a:r>
              <a:rPr lang="en-US" dirty="0" err="1">
                <a:latin typeface="+mj-lt"/>
                <a:cs typeface="+mj-lt"/>
                <a:sym typeface="+mn-ea"/>
              </a:rPr>
              <a:t>Dolazila</a:t>
            </a:r>
            <a:r>
              <a:rPr lang="en-US" dirty="0">
                <a:latin typeface="+mj-lt"/>
                <a:cs typeface="+mj-lt"/>
                <a:sym typeface="+mn-ea"/>
              </a:rPr>
              <a:t> je </a:t>
            </a:r>
            <a:r>
              <a:rPr lang="en-US" dirty="0" err="1">
                <a:latin typeface="+mj-lt"/>
                <a:cs typeface="+mj-lt"/>
                <a:sym typeface="+mn-ea"/>
              </a:rPr>
              <a:t>iz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Motovuna</a:t>
            </a:r>
            <a:r>
              <a:rPr lang="en-US" dirty="0">
                <a:latin typeface="+mj-lt"/>
                <a:cs typeface="+mj-lt"/>
                <a:sym typeface="+mn-ea"/>
              </a:rPr>
              <a:t>.</a:t>
            </a:r>
            <a:endParaRPr lang="en-US" dirty="0">
              <a:latin typeface="+mj-lt"/>
              <a:cs typeface="+mj-lt"/>
            </a:endParaRPr>
          </a:p>
          <a:p>
            <a:pPr marL="0" indent="0">
              <a:lnSpc>
                <a:spcPct val="130000"/>
              </a:lnSpc>
              <a:buFont typeface="Corbel" panose="020B0503020204020204" pitchFamily="34" charset="0"/>
              <a:buNone/>
            </a:pPr>
            <a:r>
              <a:rPr lang="en-US" dirty="0" err="1">
                <a:latin typeface="+mj-lt"/>
                <a:cs typeface="+mj-lt"/>
                <a:sym typeface="+mn-ea"/>
              </a:rPr>
              <a:t>Sagradili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su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brojne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vile,trgove</a:t>
            </a:r>
            <a:r>
              <a:rPr lang="en-US" dirty="0">
                <a:latin typeface="+mj-lt"/>
                <a:cs typeface="+mj-lt"/>
                <a:sym typeface="+mn-ea"/>
              </a:rPr>
              <a:t>...</a:t>
            </a:r>
            <a:endParaRPr lang="en-US" dirty="0">
              <a:latin typeface="+mj-lt"/>
              <a:cs typeface="+mj-lt"/>
            </a:endParaRPr>
          </a:p>
          <a:p>
            <a:pPr marL="0" indent="0">
              <a:lnSpc>
                <a:spcPct val="130000"/>
              </a:lnSpc>
              <a:buFont typeface="Corbel" panose="020B0503020204020204" pitchFamily="34" charset="0"/>
              <a:buNone/>
            </a:pPr>
            <a:r>
              <a:rPr lang="en-US" dirty="0">
                <a:latin typeface="+mj-lt"/>
                <a:cs typeface="+mj-lt"/>
                <a:sym typeface="+mn-ea"/>
              </a:rPr>
              <a:t>Bili </a:t>
            </a:r>
            <a:r>
              <a:rPr lang="en-US" dirty="0" err="1">
                <a:latin typeface="+mj-lt"/>
                <a:cs typeface="+mj-lt"/>
                <a:sym typeface="+mn-ea"/>
              </a:rPr>
              <a:t>su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vrlo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utjecajni</a:t>
            </a:r>
            <a:r>
              <a:rPr lang="en-US" dirty="0">
                <a:latin typeface="+mj-lt"/>
                <a:cs typeface="+mj-lt"/>
                <a:sym typeface="+mn-ea"/>
              </a:rPr>
              <a:t> u </a:t>
            </a:r>
            <a:r>
              <a:rPr lang="en-US" dirty="0" err="1">
                <a:latin typeface="+mj-lt"/>
                <a:cs typeface="+mj-lt"/>
                <a:sym typeface="+mn-ea"/>
              </a:rPr>
              <a:t>p</a:t>
            </a:r>
            <a:r>
              <a:rPr lang="hr-HR" altLang="en-US" dirty="0" err="1">
                <a:latin typeface="+mj-lt"/>
                <a:cs typeface="+mj-lt"/>
                <a:sym typeface="+mn-ea"/>
              </a:rPr>
              <a:t>ol</a:t>
            </a:r>
            <a:r>
              <a:rPr lang="en-US" dirty="0" err="1">
                <a:latin typeface="+mj-lt"/>
                <a:cs typeface="+mj-lt"/>
                <a:sym typeface="+mn-ea"/>
              </a:rPr>
              <a:t>itici,</a:t>
            </a:r>
            <a:r>
              <a:rPr lang="hr-HR" altLang="en-US" dirty="0" err="1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kulturi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i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znanstvenom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životu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Poreča</a:t>
            </a:r>
            <a:r>
              <a:rPr lang="en-US" dirty="0">
                <a:latin typeface="+mj-lt"/>
                <a:cs typeface="+mj-lt"/>
                <a:sym typeface="+mn-ea"/>
              </a:rPr>
              <a:t>.</a:t>
            </a:r>
            <a:endParaRPr lang="en-US" dirty="0">
              <a:latin typeface="+mj-lt"/>
              <a:cs typeface="+mj-lt"/>
            </a:endParaRPr>
          </a:p>
          <a:p>
            <a:pPr marL="0" indent="0">
              <a:lnSpc>
                <a:spcPct val="130000"/>
              </a:lnSpc>
              <a:buFont typeface="Corbel" panose="020B0503020204020204" pitchFamily="34" charset="0"/>
              <a:buNone/>
            </a:pPr>
            <a:r>
              <a:rPr lang="en-US" dirty="0">
                <a:latin typeface="+mj-lt"/>
                <a:cs typeface="+mj-lt"/>
                <a:sym typeface="+mn-ea"/>
              </a:rPr>
              <a:t>Gian Paolo (1818-1882 ) </a:t>
            </a:r>
            <a:r>
              <a:rPr lang="en-US" dirty="0" err="1">
                <a:latin typeface="+mj-lt"/>
                <a:cs typeface="+mj-lt"/>
                <a:sym typeface="+mn-ea"/>
              </a:rPr>
              <a:t>prvi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predsjednik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pokrajinskog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sabora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Markgrofovije</a:t>
            </a:r>
            <a:r>
              <a:rPr lang="en-US" dirty="0">
                <a:latin typeface="+mj-lt"/>
                <a:cs typeface="+mj-lt"/>
                <a:sym typeface="+mn-ea"/>
              </a:rPr>
              <a:t> Istre.</a:t>
            </a:r>
            <a:endParaRPr lang="en-US" dirty="0">
              <a:latin typeface="+mj-lt"/>
              <a:cs typeface="+mj-lt"/>
            </a:endParaRPr>
          </a:p>
          <a:p>
            <a:endParaRPr lang="en-US"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Posjet</a:t>
            </a:r>
            <a:r>
              <a:rPr lang="en-US" dirty="0"/>
              <a:t> u </a:t>
            </a:r>
            <a:r>
              <a:rPr lang="hr-HR" altLang="en-US" dirty="0"/>
              <a:t>Z</a:t>
            </a:r>
            <a:r>
              <a:rPr lang="en-US" dirty="0" err="1"/>
              <a:t>avi</a:t>
            </a:r>
            <a:r>
              <a:rPr lang="hr-HR" altLang="en-US" dirty="0" err="1"/>
              <a:t>č</a:t>
            </a:r>
            <a:r>
              <a:rPr lang="en-US" dirty="0" err="1"/>
              <a:t>ajni</a:t>
            </a:r>
            <a:r>
              <a:rPr lang="en-US" dirty="0"/>
              <a:t> </a:t>
            </a:r>
            <a:r>
              <a:rPr lang="en-US" dirty="0" err="1"/>
              <a:t>muzej</a:t>
            </a:r>
            <a:r>
              <a:rPr lang="hr-HR" altLang="en-US" dirty="0" err="1"/>
              <a:t> Poreštine</a:t>
            </a:r>
            <a:endParaRPr lang="hr-HR" altLang="en-US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r-HR" altLang="en-US" dirty="0" err="1">
                <a:cs typeface="Arial" panose="020B0604020202020204"/>
              </a:rPr>
              <a:t>Učenici su posjetili Zavičajni muzej te obišli posjede plemića u gradu te dobili opsežno predavanje</a:t>
            </a:r>
            <a:r>
              <a:rPr lang="en-US" dirty="0">
                <a:cs typeface="Arial" panose="020B0604020202020204"/>
              </a:rPr>
              <a:t> o </a:t>
            </a:r>
            <a:r>
              <a:rPr lang="en-US" dirty="0" err="1">
                <a:cs typeface="Arial" panose="020B0604020202020204"/>
              </a:rPr>
              <a:t>plemičkim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obiteljima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Poreča</a:t>
            </a:r>
            <a:r>
              <a:rPr lang="hr-HR" altLang="en-US" dirty="0" err="1">
                <a:cs typeface="Arial" panose="020B0604020202020204"/>
              </a:rPr>
              <a:t>, </a:t>
            </a:r>
            <a:r>
              <a:rPr lang="en-US" dirty="0">
                <a:cs typeface="Arial" panose="020B0604020202020204"/>
              </a:rPr>
              <a:t> </a:t>
            </a:r>
            <a:r>
              <a:rPr lang="hr-HR" altLang="en-US" dirty="0">
                <a:cs typeface="Arial" panose="020B0604020202020204"/>
              </a:rPr>
              <a:t>osobito </a:t>
            </a:r>
            <a:r>
              <a:rPr lang="en-US" dirty="0" err="1">
                <a:cs typeface="Arial" panose="020B0604020202020204"/>
              </a:rPr>
              <a:t>kako</a:t>
            </a:r>
            <a:r>
              <a:rPr lang="en-US" dirty="0">
                <a:cs typeface="Arial" panose="020B0604020202020204"/>
              </a:rPr>
              <a:t> se </a:t>
            </a:r>
            <a:r>
              <a:rPr lang="en-US" dirty="0" err="1">
                <a:cs typeface="Arial" panose="020B0604020202020204"/>
              </a:rPr>
              <a:t>razlikuju</a:t>
            </a:r>
            <a:r>
              <a:rPr lang="en-US" dirty="0">
                <a:cs typeface="Arial" panose="020B0604020202020204"/>
              </a:rPr>
              <a:t> po </a:t>
            </a:r>
            <a:r>
              <a:rPr lang="en-US" dirty="0" err="1">
                <a:cs typeface="Arial" panose="020B0604020202020204"/>
              </a:rPr>
              <a:t>grbovima</a:t>
            </a:r>
            <a:r>
              <a:rPr lang="hr-HR" altLang="en-US" dirty="0" err="1">
                <a:cs typeface="Arial" panose="020B0604020202020204"/>
              </a:rPr>
              <a:t>. Z</a:t>
            </a:r>
            <a:r>
              <a:rPr lang="en-US" dirty="0">
                <a:cs typeface="Arial" panose="020B0604020202020204"/>
              </a:rPr>
              <a:t>a </a:t>
            </a:r>
            <a:r>
              <a:rPr lang="en-US" dirty="0" err="1">
                <a:cs typeface="Arial" panose="020B0604020202020204"/>
              </a:rPr>
              <a:t>obitelj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Vergottini</a:t>
            </a:r>
            <a:r>
              <a:rPr lang="en-US" dirty="0">
                <a:cs typeface="Arial" panose="020B0604020202020204"/>
              </a:rPr>
              <a:t> </a:t>
            </a:r>
            <a:r>
              <a:rPr lang="hr-HR" altLang="en-US" dirty="0">
                <a:cs typeface="Arial" panose="020B0604020202020204"/>
              </a:rPr>
              <a:t>se pričalo</a:t>
            </a:r>
            <a:r>
              <a:rPr lang="en-US" dirty="0">
                <a:cs typeface="Arial" panose="020B0604020202020204"/>
              </a:rPr>
              <a:t> da </a:t>
            </a:r>
            <a:r>
              <a:rPr lang="en-US" dirty="0" err="1">
                <a:cs typeface="Arial" panose="020B0604020202020204"/>
              </a:rPr>
              <a:t>su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bili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škrti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i</a:t>
            </a:r>
            <a:r>
              <a:rPr lang="en-US" dirty="0">
                <a:cs typeface="Arial" panose="020B0604020202020204"/>
              </a:rPr>
              <a:t> </a:t>
            </a:r>
            <a:r>
              <a:rPr lang="en-US" dirty="0" err="1">
                <a:cs typeface="Arial" panose="020B0604020202020204"/>
              </a:rPr>
              <a:t>sebični</a:t>
            </a:r>
            <a:r>
              <a:rPr lang="hr-HR" altLang="en-US" dirty="0" err="1">
                <a:cs typeface="Arial" panose="020B0604020202020204"/>
              </a:rPr>
              <a:t> što je posebno ostalo u sjećanju, za razliku od obitelji Polesini koja se pamti kao dobrohotna u svojim radnjama i vladanjima.</a:t>
            </a:r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 err="1">
                <a:cs typeface="Arial" panose="020B0604020202020204"/>
              </a:rPr>
              <a:t>Svaki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grb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ima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duboko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značenje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i</a:t>
            </a:r>
            <a:r>
              <a:rPr lang="en-US" dirty="0">
                <a:cs typeface="Arial" panose="020B0604020202020204"/>
              </a:rPr>
              <a:t> </a:t>
            </a:r>
            <a:r>
              <a:rPr lang="en-US" dirty="0" err="1">
                <a:cs typeface="Arial" panose="020B0604020202020204"/>
              </a:rPr>
              <a:t>uvijek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postoji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neka</a:t>
            </a:r>
            <a:r>
              <a:rPr lang="en-US" dirty="0">
                <a:cs typeface="Arial" panose="020B0604020202020204"/>
              </a:rPr>
              <a:t> '</a:t>
            </a:r>
            <a:r>
              <a:rPr lang="en-US" dirty="0" err="1">
                <a:cs typeface="Arial" panose="020B0604020202020204"/>
              </a:rPr>
              <a:t>baza</a:t>
            </a:r>
            <a:r>
              <a:rPr lang="en-US" dirty="0">
                <a:cs typeface="Arial" panose="020B0604020202020204"/>
              </a:rPr>
              <a:t>' za </a:t>
            </a:r>
            <a:r>
              <a:rPr lang="en-US" dirty="0" err="1">
                <a:cs typeface="Arial" panose="020B0604020202020204"/>
              </a:rPr>
              <a:t>grbove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koja</a:t>
            </a:r>
            <a:r>
              <a:rPr lang="en-US" dirty="0">
                <a:cs typeface="Arial" panose="020B0604020202020204"/>
              </a:rPr>
              <a:t> se </a:t>
            </a:r>
            <a:r>
              <a:rPr lang="en-US" dirty="0" err="1">
                <a:cs typeface="Arial" panose="020B0604020202020204"/>
              </a:rPr>
              <a:t>može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modificirati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i</a:t>
            </a:r>
            <a:r>
              <a:rPr lang="en-US" dirty="0">
                <a:cs typeface="Arial" panose="020B0604020202020204"/>
              </a:rPr>
              <a:t> </a:t>
            </a:r>
            <a:r>
              <a:rPr lang="en-US" dirty="0" err="1">
                <a:cs typeface="Arial" panose="020B0604020202020204"/>
              </a:rPr>
              <a:t>ukrašavati</a:t>
            </a:r>
            <a:r>
              <a:rPr lang="en-US" dirty="0">
                <a:cs typeface="Arial" panose="020B0604020202020204"/>
              </a:rPr>
              <a:t> (</a:t>
            </a:r>
            <a:r>
              <a:rPr lang="en-US" dirty="0" err="1">
                <a:cs typeface="Arial" panose="020B0604020202020204"/>
              </a:rPr>
              <a:t>nijedan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grb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nije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isti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jer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svaka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obitelj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ima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drugačiji</a:t>
            </a:r>
            <a:r>
              <a:rPr lang="en-US" dirty="0">
                <a:cs typeface="Arial" panose="020B0604020202020204"/>
              </a:rPr>
              <a:t> </a:t>
            </a:r>
            <a:r>
              <a:rPr lang="en-US" dirty="0" err="1">
                <a:cs typeface="Arial" panose="020B0604020202020204"/>
              </a:rPr>
              <a:t>grb</a:t>
            </a:r>
            <a:r>
              <a:rPr lang="en-US" dirty="0">
                <a:cs typeface="Arial" panose="020B0604020202020204"/>
              </a:rPr>
              <a:t>).</a:t>
            </a:r>
            <a:endParaRPr lang="en-US" dirty="0"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640"/>
            <a:ext cx="10515600" cy="1002030"/>
          </a:xfrm>
        </p:spPr>
        <p:txBody>
          <a:bodyPr>
            <a:normAutofit/>
          </a:bodyPr>
          <a:p>
            <a:r>
              <a:rPr lang="hr-HR" altLang="en-US"/>
              <a:t>Podaci iz muzeja </a:t>
            </a:r>
            <a:r>
              <a:rPr lang="hr-HR" altLang="en-US" sz="1800"/>
              <a:t> (D. Munda)...............</a:t>
            </a:r>
            <a:endParaRPr lang="hr-HR" alt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9670"/>
            <a:ext cx="10515600" cy="4900930"/>
          </a:xfrm>
        </p:spPr>
        <p:txBody>
          <a:bodyPr>
            <a:normAutofit fontScale="25000"/>
          </a:bodyPr>
          <a:p>
            <a:r>
              <a:rPr lang="en-US" altLang="en-US" sz="4000"/>
              <a:t>Kada upotrijebimo izraz plemi</a:t>
            </a:r>
            <a:r>
              <a:rPr lang="en-US" altLang="en-US" sz="4000"/>
              <a:t>ć</a:t>
            </a:r>
            <a:r>
              <a:rPr lang="en-US" altLang="en-US" sz="4000"/>
              <a:t>i ili plemstvo, mislimo na visoki i povla</a:t>
            </a:r>
            <a:r>
              <a:rPr lang="en-US" altLang="en-US" sz="4000"/>
              <a:t>š</a:t>
            </a:r>
            <a:r>
              <a:rPr lang="en-US" altLang="en-US" sz="4000"/>
              <a:t>teni dru</a:t>
            </a:r>
            <a:r>
              <a:rPr lang="en-US" altLang="en-US" sz="4000"/>
              <a:t>š</a:t>
            </a:r>
            <a:r>
              <a:rPr lang="en-US" altLang="en-US" sz="4000"/>
              <a:t>tveni sloj ili stale</a:t>
            </a:r>
            <a:r>
              <a:rPr lang="en-US" altLang="en-US" sz="4000"/>
              <a:t>ž</a:t>
            </a:r>
            <a:r>
              <a:rPr lang="en-US" altLang="en-US" sz="4000"/>
              <a:t> koji se pojavljuje u brojnim europskim dr</a:t>
            </a:r>
            <a:r>
              <a:rPr lang="en-US" altLang="en-US" sz="4000"/>
              <a:t>ž</a:t>
            </a:r>
            <a:r>
              <a:rPr lang="en-US" altLang="en-US" sz="4000"/>
              <a:t>avama tijekom srednjeg i novovjekovnog razdoblja. Mo</a:t>
            </a:r>
            <a:r>
              <a:rPr lang="en-US" altLang="en-US" sz="4000"/>
              <a:t>ć</a:t>
            </a:r>
            <a:r>
              <a:rPr lang="en-US" altLang="en-US" sz="4000"/>
              <a:t> plemstva temeljila se na vlasni</a:t>
            </a:r>
            <a:r>
              <a:rPr lang="en-US" altLang="en-US" sz="4000"/>
              <a:t>š</a:t>
            </a:r>
            <a:r>
              <a:rPr lang="en-US" altLang="en-US" sz="4000"/>
              <a:t>tvu nad zemlji</a:t>
            </a:r>
            <a:r>
              <a:rPr lang="en-US" altLang="en-US" sz="4000"/>
              <a:t>š</a:t>
            </a:r>
            <a:r>
              <a:rPr lang="en-US" altLang="en-US" sz="4000"/>
              <a:t>nim posjedima</a:t>
            </a:r>
            <a:r>
              <a:rPr lang="en-US" altLang="en-US"/>
              <a:t> </a:t>
            </a:r>
            <a:r>
              <a:rPr lang="en-US" altLang="en-US" sz="4000"/>
              <a:t>te na odre</a:t>
            </a:r>
            <a:r>
              <a:rPr lang="en-US" altLang="en-US" sz="4000"/>
              <a:t>đ</a:t>
            </a:r>
            <a:r>
              <a:rPr lang="en-US" altLang="en-US" sz="4000"/>
              <a:t>enim privilegijama koje su stekli tijekom povijesti, a koje su postale nasljedne i dodijeljene su od strane nekog vladara ili dr</a:t>
            </a:r>
            <a:r>
              <a:rPr lang="en-US" altLang="en-US" sz="4000"/>
              <a:t>ž</a:t>
            </a:r>
            <a:r>
              <a:rPr lang="en-US" altLang="en-US" sz="4000"/>
              <a:t>ave.</a:t>
            </a:r>
            <a:endParaRPr lang="en-US" altLang="en-US" sz="4000"/>
          </a:p>
          <a:p>
            <a:r>
              <a:rPr lang="en-US" altLang="en-US" sz="4000"/>
              <a:t>Ako govorimo samo o pore</a:t>
            </a:r>
            <a:r>
              <a:rPr lang="en-US" altLang="en-US" sz="4000"/>
              <a:t>č</a:t>
            </a:r>
            <a:r>
              <a:rPr lang="en-US" altLang="en-US" sz="4000"/>
              <a:t>kim plemi</a:t>
            </a:r>
            <a:r>
              <a:rPr lang="en-US" altLang="en-US" sz="4000"/>
              <a:t>ć</a:t>
            </a:r>
            <a:r>
              <a:rPr lang="en-US" altLang="en-US" sz="4000"/>
              <a:t>ima, moramo razlikovati barem dvije kategorije: one koji se pojavljuju ve</a:t>
            </a:r>
            <a:r>
              <a:rPr lang="en-US" altLang="en-US" sz="4000"/>
              <a:t>ć</a:t>
            </a:r>
            <a:r>
              <a:rPr lang="en-US" altLang="en-US" sz="4000"/>
              <a:t> tijekom 14. i 15. stolje</a:t>
            </a:r>
            <a:r>
              <a:rPr lang="en-US" altLang="en-US" sz="4000"/>
              <a:t>ć</a:t>
            </a:r>
            <a:r>
              <a:rPr lang="en-US" altLang="en-US" sz="4000"/>
              <a:t>a (dakle, u kasnom srednjem vijeku) i one koji su se doselili u na</a:t>
            </a:r>
            <a:r>
              <a:rPr lang="en-US" altLang="en-US" sz="4000"/>
              <a:t>š</a:t>
            </a:r>
            <a:r>
              <a:rPr lang="en-US" altLang="en-US" sz="4000"/>
              <a:t> grad tek tijekom 17. i 18. stolje</a:t>
            </a:r>
            <a:r>
              <a:rPr lang="en-US" altLang="en-US" sz="4000"/>
              <a:t>ć</a:t>
            </a:r>
            <a:r>
              <a:rPr lang="en-US" altLang="en-US" sz="4000"/>
              <a:t>a (novovjekovno razdoblje).</a:t>
            </a:r>
            <a:endParaRPr lang="en-US" altLang="en-US" sz="4000"/>
          </a:p>
          <a:p>
            <a:r>
              <a:rPr lang="en-US" altLang="en-US" sz="4000"/>
              <a:t>Ono </a:t>
            </a:r>
            <a:r>
              <a:rPr lang="en-US" altLang="en-US" sz="4000"/>
              <a:t>š</a:t>
            </a:r>
            <a:r>
              <a:rPr lang="en-US" altLang="en-US" sz="4000"/>
              <a:t>to je zajedni</a:t>
            </a:r>
            <a:r>
              <a:rPr lang="en-US" altLang="en-US" sz="4000"/>
              <a:t>č</a:t>
            </a:r>
            <a:r>
              <a:rPr lang="en-US" altLang="en-US" sz="4000"/>
              <a:t>ko plemi</a:t>
            </a:r>
            <a:r>
              <a:rPr lang="en-US" altLang="en-US" sz="4000"/>
              <a:t>ć</a:t>
            </a:r>
            <a:r>
              <a:rPr lang="en-US" altLang="en-US" sz="4000"/>
              <a:t>kim obiteljima iz 14. i 15. stolje</a:t>
            </a:r>
            <a:r>
              <a:rPr lang="en-US" altLang="en-US" sz="4000"/>
              <a:t>ć</a:t>
            </a:r>
            <a:r>
              <a:rPr lang="en-US" altLang="en-US" sz="4000"/>
              <a:t>a te onima iz 17. i 18. stolje</a:t>
            </a:r>
            <a:r>
              <a:rPr lang="en-US" altLang="en-US" sz="4000"/>
              <a:t>ć</a:t>
            </a:r>
            <a:r>
              <a:rPr lang="en-US" altLang="en-US" sz="4000"/>
              <a:t>a jest njihov zajedni</a:t>
            </a:r>
            <a:r>
              <a:rPr lang="en-US" altLang="en-US" sz="4000"/>
              <a:t>č</a:t>
            </a:r>
            <a:r>
              <a:rPr lang="en-US" altLang="en-US" sz="4000"/>
              <a:t>ki nazivnik – Mleta</a:t>
            </a:r>
            <a:r>
              <a:rPr lang="en-US" altLang="en-US" sz="4000"/>
              <a:t>č</a:t>
            </a:r>
            <a:r>
              <a:rPr lang="en-US" altLang="en-US" sz="4000"/>
              <a:t>ka Republika (Venecija), koja je morala potvrditi svaku plemi</a:t>
            </a:r>
            <a:r>
              <a:rPr lang="en-US" altLang="en-US" sz="4000"/>
              <a:t>ć</a:t>
            </a:r>
            <a:r>
              <a:rPr lang="en-US" altLang="en-US" sz="4000"/>
              <a:t>ku titulu dodijeljenu od strane pore</a:t>
            </a:r>
            <a:r>
              <a:rPr lang="en-US" altLang="en-US" sz="4000"/>
              <a:t>č</a:t>
            </a:r>
            <a:r>
              <a:rPr lang="en-US" altLang="en-US" sz="4000"/>
              <a:t>kog Vije</a:t>
            </a:r>
            <a:r>
              <a:rPr lang="en-US" altLang="en-US" sz="4000"/>
              <a:t>ć</a:t>
            </a:r>
            <a:r>
              <a:rPr lang="en-US" altLang="en-US" sz="4000"/>
              <a:t>a gra</a:t>
            </a:r>
            <a:r>
              <a:rPr lang="en-US" altLang="en-US" sz="4000"/>
              <a:t>đ</a:t>
            </a:r>
            <a:r>
              <a:rPr lang="en-US" altLang="en-US" sz="4000"/>
              <a:t>ana. Pore</a:t>
            </a:r>
            <a:r>
              <a:rPr lang="en-US" altLang="en-US" sz="4000"/>
              <a:t>č</a:t>
            </a:r>
            <a:r>
              <a:rPr lang="en-US" altLang="en-US" sz="4000"/>
              <a:t> je prvi istarski grad koji se 1267. stavio pod za</a:t>
            </a:r>
            <a:r>
              <a:rPr lang="en-US" altLang="en-US" sz="4000"/>
              <a:t>š</a:t>
            </a:r>
            <a:r>
              <a:rPr lang="en-US" altLang="en-US" sz="4000"/>
              <a:t>titu Venecije (i ostat </a:t>
            </a:r>
            <a:r>
              <a:rPr lang="en-US" altLang="en-US" sz="4000"/>
              <a:t>ć</a:t>
            </a:r>
            <a:r>
              <a:rPr lang="en-US" altLang="en-US" sz="4000"/>
              <a:t>e pod njezinom za</a:t>
            </a:r>
            <a:r>
              <a:rPr lang="en-US" altLang="en-US" sz="4000"/>
              <a:t>š</a:t>
            </a:r>
            <a:r>
              <a:rPr lang="en-US" altLang="en-US" sz="4000"/>
              <a:t>titom sve do kraja same Mleta</a:t>
            </a:r>
            <a:r>
              <a:rPr lang="en-US" altLang="en-US" sz="4000"/>
              <a:t>č</a:t>
            </a:r>
            <a:r>
              <a:rPr lang="en-US" altLang="en-US" sz="4000"/>
              <a:t>ke Republike 1797. godine), </a:t>
            </a:r>
            <a:r>
              <a:rPr lang="en-US" altLang="en-US" sz="4000"/>
              <a:t>č</a:t>
            </a:r>
            <a:r>
              <a:rPr lang="en-US" altLang="en-US" sz="4000"/>
              <a:t>ime se iz grada obrtnika, zanatlija i malih trgovaca pretvorio u grad bogatih trgovaca, od kojih </a:t>
            </a:r>
            <a:r>
              <a:rPr lang="en-US" altLang="en-US" sz="4000"/>
              <a:t>ć</a:t>
            </a:r>
            <a:r>
              <a:rPr lang="en-US" altLang="en-US" sz="4000"/>
              <a:t>e nekima biti dodijeljena plemi</a:t>
            </a:r>
            <a:r>
              <a:rPr lang="en-US" altLang="en-US" sz="4000"/>
              <a:t>ć</a:t>
            </a:r>
            <a:r>
              <a:rPr lang="en-US" altLang="en-US" sz="4000"/>
              <a:t>ka titula.</a:t>
            </a:r>
            <a:endParaRPr lang="en-US" altLang="en-US" sz="4000"/>
          </a:p>
          <a:p>
            <a:r>
              <a:rPr lang="en-US" altLang="en-US" sz="4000"/>
              <a:t>Vrlo su rijetke pore</a:t>
            </a:r>
            <a:r>
              <a:rPr lang="en-US" altLang="en-US" sz="4000"/>
              <a:t>č</a:t>
            </a:r>
            <a:r>
              <a:rPr lang="en-US" altLang="en-US" sz="4000"/>
              <a:t>ke obitelji koje su plemi</a:t>
            </a:r>
            <a:r>
              <a:rPr lang="en-US" altLang="en-US" sz="4000"/>
              <a:t>ć</a:t>
            </a:r>
            <a:r>
              <a:rPr lang="en-US" altLang="en-US" sz="4000"/>
              <a:t>ki status ba</a:t>
            </a:r>
            <a:r>
              <a:rPr lang="en-US" altLang="en-US" sz="4000"/>
              <a:t>š</a:t>
            </a:r>
            <a:r>
              <a:rPr lang="en-US" altLang="en-US" sz="4000"/>
              <a:t>tinile vi</a:t>
            </a:r>
            <a:r>
              <a:rPr lang="en-US" altLang="en-US" sz="4000"/>
              <a:t>š</a:t>
            </a:r>
            <a:r>
              <a:rPr lang="en-US" altLang="en-US" sz="4000"/>
              <a:t>e stolje</a:t>
            </a:r>
            <a:r>
              <a:rPr lang="en-US" altLang="en-US" sz="4000"/>
              <a:t>ć</a:t>
            </a:r>
            <a:r>
              <a:rPr lang="en-US" altLang="en-US" sz="4000"/>
              <a:t>a, odnosno one koje se pojavljuju u povijesnim izvorima ve</a:t>
            </a:r>
            <a:r>
              <a:rPr lang="en-US" altLang="en-US" sz="4000"/>
              <a:t>ć</a:t>
            </a:r>
            <a:r>
              <a:rPr lang="en-US" altLang="en-US" sz="4000"/>
              <a:t> tijekom 14. i 15. stolje</a:t>
            </a:r>
            <a:r>
              <a:rPr lang="en-US" altLang="en-US" sz="4000"/>
              <a:t>ć</a:t>
            </a:r>
            <a:r>
              <a:rPr lang="en-US" altLang="en-US" sz="4000"/>
              <a:t>a i </a:t>
            </a:r>
            <a:r>
              <a:rPr lang="en-US" altLang="en-US" sz="4000"/>
              <a:t>č</a:t>
            </a:r>
            <a:r>
              <a:rPr lang="en-US" altLang="en-US" sz="4000"/>
              <a:t>iji se razvoj mo</a:t>
            </a:r>
            <a:r>
              <a:rPr lang="en-US" altLang="en-US" sz="4000"/>
              <a:t>ž</a:t>
            </a:r>
            <a:r>
              <a:rPr lang="en-US" altLang="en-US" sz="4000"/>
              <a:t>e pratiti sve do kasnog novovjekovnog razdoblja. Op</a:t>
            </a:r>
            <a:r>
              <a:rPr lang="en-US" altLang="en-US" sz="4000"/>
              <a:t>ć</a:t>
            </a:r>
            <a:r>
              <a:rPr lang="en-US" altLang="en-US" sz="4000"/>
              <a:t>enito, povijesni izvori o plemi</a:t>
            </a:r>
            <a:r>
              <a:rPr lang="en-US" altLang="en-US" sz="4000"/>
              <a:t>ć</a:t>
            </a:r>
            <a:r>
              <a:rPr lang="en-US" altLang="en-US" sz="4000"/>
              <a:t>kim obiteljima Pore</a:t>
            </a:r>
            <a:r>
              <a:rPr lang="en-US" altLang="en-US" sz="4000"/>
              <a:t>č</a:t>
            </a:r>
            <a:r>
              <a:rPr lang="en-US" altLang="en-US" sz="4000"/>
              <a:t>a vrlo su neujedna</a:t>
            </a:r>
            <a:r>
              <a:rPr lang="en-US" altLang="en-US" sz="4000"/>
              <a:t>č</a:t>
            </a:r>
            <a:r>
              <a:rPr lang="en-US" altLang="en-US" sz="4000"/>
              <a:t>eni. O nekim obiteljima znamo mnogo i mo</a:t>
            </a:r>
            <a:r>
              <a:rPr lang="en-US" altLang="en-US" sz="4000"/>
              <a:t>ž</a:t>
            </a:r>
            <a:r>
              <a:rPr lang="en-US" altLang="en-US" sz="4000"/>
              <a:t>emo dobro rekonstruirati njihovo obiteljsko stablo (npr. Polesini), dok o drugima imamo vrlo malo podataka, koji su </a:t>
            </a:r>
            <a:r>
              <a:rPr lang="en-US" altLang="en-US" sz="4000"/>
              <a:t>č</a:t>
            </a:r>
            <a:r>
              <a:rPr lang="en-US" altLang="en-US" sz="4000"/>
              <a:t>esto i nepotpuni.</a:t>
            </a:r>
            <a:endParaRPr lang="en-US" altLang="en-US" sz="4000"/>
          </a:p>
          <a:p>
            <a:r>
              <a:rPr lang="en-US" altLang="en-US" sz="4000"/>
              <a:t>Paradoksalno je da se u glavnoj pore</a:t>
            </a:r>
            <a:r>
              <a:rPr lang="en-US" altLang="en-US" sz="4000"/>
              <a:t>č</a:t>
            </a:r>
            <a:r>
              <a:rPr lang="en-US" altLang="en-US" sz="4000"/>
              <a:t>koj ulici nalazi jedna od najljep</a:t>
            </a:r>
            <a:r>
              <a:rPr lang="en-US" altLang="en-US" sz="4000"/>
              <a:t>š</a:t>
            </a:r>
            <a:r>
              <a:rPr lang="en-US" altLang="en-US" sz="4000"/>
              <a:t>ih goti</a:t>
            </a:r>
            <a:r>
              <a:rPr lang="en-US" altLang="en-US" sz="4000"/>
              <a:t>č</a:t>
            </a:r>
            <a:r>
              <a:rPr lang="en-US" altLang="en-US" sz="4000"/>
              <a:t>kih pala</a:t>
            </a:r>
            <a:r>
              <a:rPr lang="en-US" altLang="en-US" sz="4000"/>
              <a:t>č</a:t>
            </a:r>
            <a:r>
              <a:rPr lang="en-US" altLang="en-US" sz="4000"/>
              <a:t>a u gradu, s grbom obitelji, inicijalima A F i godinom njezine gradnje (1473.), a ipak ne znamo kojoj su plemi</a:t>
            </a:r>
            <a:r>
              <a:rPr lang="en-US" altLang="en-US" sz="4000"/>
              <a:t>ć</a:t>
            </a:r>
            <a:r>
              <a:rPr lang="en-US" altLang="en-US" sz="4000"/>
              <a:t>koj obitelji taj grb i ta pala</a:t>
            </a:r>
            <a:r>
              <a:rPr lang="en-US" altLang="en-US" sz="4000"/>
              <a:t>č</a:t>
            </a:r>
            <a:r>
              <a:rPr lang="en-US" altLang="en-US" sz="4000"/>
              <a:t>a pripadali. To je tipi</a:t>
            </a:r>
            <a:r>
              <a:rPr lang="en-US" altLang="en-US" sz="4000"/>
              <a:t>č</a:t>
            </a:r>
            <a:r>
              <a:rPr lang="en-US" altLang="en-US" sz="4000"/>
              <a:t>an primjer neujedna</a:t>
            </a:r>
            <a:r>
              <a:rPr lang="en-US" altLang="en-US" sz="4000"/>
              <a:t>č</a:t>
            </a:r>
            <a:r>
              <a:rPr lang="en-US" altLang="en-US" sz="4000"/>
              <a:t>enosti izvora koje imamo o pore</a:t>
            </a:r>
            <a:r>
              <a:rPr lang="en-US" altLang="en-US" sz="4000"/>
              <a:t>č</a:t>
            </a:r>
            <a:r>
              <a:rPr lang="en-US" altLang="en-US" sz="4000"/>
              <a:t>kim plemi</a:t>
            </a:r>
            <a:r>
              <a:rPr lang="en-US" altLang="en-US" sz="4000"/>
              <a:t>ć</a:t>
            </a:r>
            <a:r>
              <a:rPr lang="en-US" altLang="en-US" sz="4000"/>
              <a:t>ima.</a:t>
            </a:r>
            <a:endParaRPr lang="en-US" altLang="en-US" sz="4000"/>
          </a:p>
          <a:p>
            <a:r>
              <a:rPr lang="en-US" altLang="en-US" sz="4000"/>
              <a:t>Kako se uop</a:t>
            </a:r>
            <a:r>
              <a:rPr lang="en-US" altLang="en-US" sz="4000"/>
              <a:t>ć</a:t>
            </a:r>
            <a:r>
              <a:rPr lang="en-US" altLang="en-US" sz="4000"/>
              <a:t>e moglo postati plemi</a:t>
            </a:r>
            <a:r>
              <a:rPr lang="en-US" altLang="en-US" sz="4000"/>
              <a:t>ć</a:t>
            </a:r>
            <a:r>
              <a:rPr lang="en-US" altLang="en-US" sz="4000"/>
              <a:t>i grada Pore</a:t>
            </a:r>
            <a:r>
              <a:rPr lang="en-US" altLang="en-US" sz="4000"/>
              <a:t>č</a:t>
            </a:r>
            <a:r>
              <a:rPr lang="en-US" altLang="en-US" sz="4000"/>
              <a:t>a? Da biste dobili status plemi</a:t>
            </a:r>
            <a:r>
              <a:rPr lang="en-US" altLang="en-US" sz="4000"/>
              <a:t>ć</a:t>
            </a:r>
            <a:r>
              <a:rPr lang="en-US" altLang="en-US" sz="4000"/>
              <a:t>a u Pore</a:t>
            </a:r>
            <a:r>
              <a:rPr lang="en-US" altLang="en-US" sz="4000"/>
              <a:t>č</a:t>
            </a:r>
            <a:r>
              <a:rPr lang="en-US" altLang="en-US" sz="4000"/>
              <a:t>u, morali ste biti </a:t>
            </a:r>
            <a:r>
              <a:rPr lang="en-US" altLang="en-US" sz="4000"/>
              <a:t>č</a:t>
            </a:r>
            <a:r>
              <a:rPr lang="en-US" altLang="en-US" sz="4000"/>
              <a:t>lanovi Vije</a:t>
            </a:r>
            <a:r>
              <a:rPr lang="en-US" altLang="en-US" sz="4000"/>
              <a:t>ć</a:t>
            </a:r>
            <a:r>
              <a:rPr lang="en-US" altLang="en-US" sz="4000"/>
              <a:t>a gra</a:t>
            </a:r>
            <a:r>
              <a:rPr lang="en-US" altLang="en-US" sz="4000"/>
              <a:t>đ</a:t>
            </a:r>
            <a:r>
              <a:rPr lang="en-US" altLang="en-US" sz="4000"/>
              <a:t>ana. U Pore</a:t>
            </a:r>
            <a:r>
              <a:rPr lang="en-US" altLang="en-US" sz="4000"/>
              <a:t>č</a:t>
            </a:r>
            <a:r>
              <a:rPr lang="en-US" altLang="en-US" sz="4000"/>
              <a:t>u se ve</a:t>
            </a:r>
            <a:r>
              <a:rPr lang="en-US" altLang="en-US" sz="4000"/>
              <a:t>ć</a:t>
            </a:r>
            <a:r>
              <a:rPr lang="en-US" altLang="en-US" sz="4000"/>
              <a:t> u 13. stolje</a:t>
            </a:r>
            <a:r>
              <a:rPr lang="en-US" altLang="en-US" sz="4000"/>
              <a:t>ć</a:t>
            </a:r>
            <a:r>
              <a:rPr lang="en-US" altLang="en-US" sz="4000"/>
              <a:t>u formiralo Vije</a:t>
            </a:r>
            <a:r>
              <a:rPr lang="en-US" altLang="en-US" sz="4000"/>
              <a:t>ć</a:t>
            </a:r>
            <a:r>
              <a:rPr lang="en-US" altLang="en-US" sz="4000"/>
              <a:t>e gra</a:t>
            </a:r>
            <a:r>
              <a:rPr lang="en-US" altLang="en-US" sz="4000"/>
              <a:t>đ</a:t>
            </a:r>
            <a:r>
              <a:rPr lang="en-US" altLang="en-US" sz="4000"/>
              <a:t>ana (Consiglio nobile), glavni organ komunalne gradske vlasti. Budu</a:t>
            </a:r>
            <a:r>
              <a:rPr lang="en-US" altLang="en-US" sz="4000"/>
              <a:t>ć</a:t>
            </a:r>
            <a:r>
              <a:rPr lang="en-US" altLang="en-US" sz="4000"/>
              <a:t>i da je na</a:t>
            </a:r>
            <a:r>
              <a:rPr lang="en-US" altLang="en-US" sz="4000"/>
              <a:t>š</a:t>
            </a:r>
            <a:r>
              <a:rPr lang="en-US" altLang="en-US" sz="4000"/>
              <a:t> grad, zajedno s Pulom, najstariji u Istri (osnovali su ga Rimljani prije 2000 godina), biti </a:t>
            </a:r>
            <a:r>
              <a:rPr lang="en-US" altLang="en-US" sz="4000"/>
              <a:t>č</a:t>
            </a:r>
            <a:r>
              <a:rPr lang="en-US" altLang="en-US" sz="4000"/>
              <a:t>lan Vije</a:t>
            </a:r>
            <a:r>
              <a:rPr lang="en-US" altLang="en-US" sz="4000"/>
              <a:t>ć</a:t>
            </a:r>
            <a:r>
              <a:rPr lang="en-US" altLang="en-US" sz="4000"/>
              <a:t>a gra</a:t>
            </a:r>
            <a:r>
              <a:rPr lang="en-US" altLang="en-US" sz="4000"/>
              <a:t>đ</a:t>
            </a:r>
            <a:r>
              <a:rPr lang="en-US" altLang="en-US" sz="4000"/>
              <a:t>ana tijekom srednjeg i novovjekovnog razdoblja bila je velika privilegija i donosila veliki presti</a:t>
            </a:r>
            <a:r>
              <a:rPr lang="en-US" altLang="en-US" sz="4000"/>
              <a:t>ž</a:t>
            </a:r>
            <a:r>
              <a:rPr lang="en-US" altLang="en-US" sz="4000"/>
              <a:t>.</a:t>
            </a:r>
            <a:endParaRPr lang="en-US" altLang="en-US" sz="4000"/>
          </a:p>
          <a:p>
            <a:r>
              <a:rPr lang="en-US" altLang="en-US" sz="4000"/>
              <a:t>Ulazak u Vije</a:t>
            </a:r>
            <a:r>
              <a:rPr lang="en-US" altLang="en-US" sz="4000"/>
              <a:t>ć</a:t>
            </a:r>
            <a:r>
              <a:rPr lang="en-US" altLang="en-US" sz="4000"/>
              <a:t>e gra</a:t>
            </a:r>
            <a:r>
              <a:rPr lang="en-US" altLang="en-US" sz="4000"/>
              <a:t>đ</a:t>
            </a:r>
            <a:r>
              <a:rPr lang="en-US" altLang="en-US" sz="4000"/>
              <a:t>ana naj</a:t>
            </a:r>
            <a:r>
              <a:rPr lang="en-US" altLang="en-US" sz="4000"/>
              <a:t>č</a:t>
            </a:r>
            <a:r>
              <a:rPr lang="en-US" altLang="en-US" sz="4000"/>
              <a:t>e</a:t>
            </a:r>
            <a:r>
              <a:rPr lang="en-US" altLang="en-US" sz="4000"/>
              <a:t>šć</a:t>
            </a:r>
            <a:r>
              <a:rPr lang="en-US" altLang="en-US" sz="4000"/>
              <a:t>e biste „kupili“, odnosno uplatili dogovorenu svotu novca u gradsku blagajnu ili financirali neke javne radove u gradu (obnovu rive, gradskog trga, zidina i sli</a:t>
            </a:r>
            <a:r>
              <a:rPr lang="en-US" altLang="en-US" sz="4000"/>
              <a:t>č</a:t>
            </a:r>
            <a:r>
              <a:rPr lang="en-US" altLang="en-US" sz="4000"/>
              <a:t>no). Me</a:t>
            </a:r>
            <a:r>
              <a:rPr lang="en-US" altLang="en-US" sz="4000"/>
              <a:t>đ</a:t>
            </a:r>
            <a:r>
              <a:rPr lang="en-US" altLang="en-US" sz="4000"/>
              <a:t>utim, jednom kada bi pore</a:t>
            </a:r>
            <a:r>
              <a:rPr lang="en-US" altLang="en-US" sz="4000"/>
              <a:t>č</a:t>
            </a:r>
            <a:r>
              <a:rPr lang="en-US" altLang="en-US" sz="4000"/>
              <a:t>ko vije</a:t>
            </a:r>
            <a:r>
              <a:rPr lang="en-US" altLang="en-US" sz="4000"/>
              <a:t>ć</a:t>
            </a:r>
            <a:r>
              <a:rPr lang="en-US" altLang="en-US" sz="4000"/>
              <a:t>e, odnosno stari vije</a:t>
            </a:r>
            <a:r>
              <a:rPr lang="en-US" altLang="en-US" sz="4000"/>
              <a:t>ć</a:t>
            </a:r>
            <a:r>
              <a:rPr lang="en-US" altLang="en-US" sz="4000"/>
              <a:t>nici, usvojilo molbu novog plemi</a:t>
            </a:r>
            <a:r>
              <a:rPr lang="en-US" altLang="en-US" sz="4000"/>
              <a:t>ć</a:t>
            </a:r>
            <a:r>
              <a:rPr lang="en-US" altLang="en-US" sz="4000"/>
              <a:t>a, on nije odmah postajao </a:t>
            </a:r>
            <a:r>
              <a:rPr lang="en-US" altLang="en-US" sz="4000"/>
              <a:t>č</a:t>
            </a:r>
            <a:r>
              <a:rPr lang="en-US" altLang="en-US" sz="4000"/>
              <a:t>lan tog vije</a:t>
            </a:r>
            <a:r>
              <a:rPr lang="en-US" altLang="en-US" sz="4000"/>
              <a:t>ć</a:t>
            </a:r>
            <a:r>
              <a:rPr lang="en-US" altLang="en-US" sz="4000"/>
              <a:t>a sve dok mleta</a:t>
            </a:r>
            <a:r>
              <a:rPr lang="en-US" altLang="en-US" sz="4000"/>
              <a:t>č</a:t>
            </a:r>
            <a:r>
              <a:rPr lang="en-US" altLang="en-US" sz="4000"/>
              <a:t>ki Senat u Veneciji ne bi potvrdio odluku pore</a:t>
            </a:r>
            <a:r>
              <a:rPr lang="en-US" altLang="en-US" sz="4000"/>
              <a:t>č</a:t>
            </a:r>
            <a:r>
              <a:rPr lang="en-US" altLang="en-US" sz="4000"/>
              <a:t>kih vije</a:t>
            </a:r>
            <a:r>
              <a:rPr lang="en-US" altLang="en-US" sz="4000"/>
              <a:t>ć</a:t>
            </a:r>
            <a:r>
              <a:rPr lang="en-US" altLang="en-US" sz="4000"/>
              <a:t>nika.</a:t>
            </a:r>
            <a:endParaRPr lang="en-US" altLang="en-US" sz="4000"/>
          </a:p>
          <a:p>
            <a:r>
              <a:rPr lang="en-US" altLang="en-US" sz="4000"/>
              <a:t>Za</a:t>
            </a:r>
            <a:r>
              <a:rPr lang="en-US" altLang="en-US" sz="4000"/>
              <a:t>š</a:t>
            </a:r>
            <a:r>
              <a:rPr lang="en-US" altLang="en-US" sz="4000"/>
              <a:t>to je ulazak u Vije</a:t>
            </a:r>
            <a:r>
              <a:rPr lang="en-US" altLang="en-US" sz="4000"/>
              <a:t>ć</a:t>
            </a:r>
            <a:r>
              <a:rPr lang="en-US" altLang="en-US" sz="4000"/>
              <a:t>e gra</a:t>
            </a:r>
            <a:r>
              <a:rPr lang="en-US" altLang="en-US" sz="4000"/>
              <a:t>đ</a:t>
            </a:r>
            <a:r>
              <a:rPr lang="en-US" altLang="en-US" sz="4000"/>
              <a:t>ana bio toliko va</a:t>
            </a:r>
            <a:r>
              <a:rPr lang="en-US" altLang="en-US" sz="4000"/>
              <a:t>ž</a:t>
            </a:r>
            <a:r>
              <a:rPr lang="en-US" altLang="en-US" sz="4000"/>
              <a:t>an? Prije svega, jer je plemi</a:t>
            </a:r>
            <a:r>
              <a:rPr lang="en-US" altLang="en-US" sz="4000"/>
              <a:t>ć</a:t>
            </a:r>
            <a:r>
              <a:rPr lang="en-US" altLang="en-US" sz="4000"/>
              <a:t>ka titula pove</a:t>
            </a:r>
            <a:r>
              <a:rPr lang="en-US" altLang="en-US" sz="4000"/>
              <a:t>ć</a:t>
            </a:r>
            <a:r>
              <a:rPr lang="en-US" altLang="en-US" sz="4000"/>
              <a:t>avala ugled pojedinca i imid</a:t>
            </a:r>
            <a:r>
              <a:rPr lang="en-US" altLang="en-US" sz="4000"/>
              <a:t>ž</a:t>
            </a:r>
            <a:r>
              <a:rPr lang="en-US" altLang="en-US" sz="4000"/>
              <a:t> njegove obitelji. Osim toga, ulaskom u to vije</a:t>
            </a:r>
            <a:r>
              <a:rPr lang="en-US" altLang="en-US" sz="4000"/>
              <a:t>ć</a:t>
            </a:r>
            <a:r>
              <a:rPr lang="en-US" altLang="en-US" sz="4000"/>
              <a:t>e mogli ste izravno utjecati na razvoj grada i </a:t>
            </a:r>
            <a:r>
              <a:rPr lang="en-US" altLang="en-US" sz="4000"/>
              <a:t>š</a:t>
            </a:r>
            <a:r>
              <a:rPr lang="en-US" altLang="en-US" sz="4000"/>
              <a:t>tititi interese svoje obitelji. Kada bi se u grad doselili neki bogati trgovci ili obrtnici, oni su te</a:t>
            </a:r>
            <a:r>
              <a:rPr lang="en-US" altLang="en-US" sz="4000"/>
              <a:t>ž</a:t>
            </a:r>
            <a:r>
              <a:rPr lang="en-US" altLang="en-US" sz="4000"/>
              <a:t>ili tome da u</a:t>
            </a:r>
            <a:r>
              <a:rPr lang="en-US" altLang="en-US" sz="4000"/>
              <a:t>đ</a:t>
            </a:r>
            <a:r>
              <a:rPr lang="en-US" altLang="en-US" sz="4000"/>
              <a:t>u u Vije</a:t>
            </a:r>
            <a:r>
              <a:rPr lang="en-US" altLang="en-US" sz="4000"/>
              <a:t>ć</a:t>
            </a:r>
            <a:r>
              <a:rPr lang="en-US" altLang="en-US" sz="4000"/>
              <a:t>e gra</a:t>
            </a:r>
            <a:r>
              <a:rPr lang="en-US" altLang="en-US" sz="4000"/>
              <a:t>đ</a:t>
            </a:r>
            <a:r>
              <a:rPr lang="en-US" altLang="en-US" sz="4000"/>
              <a:t>ana i postanu plemi</a:t>
            </a:r>
            <a:r>
              <a:rPr lang="en-US" altLang="en-US" sz="4000"/>
              <a:t>ć</a:t>
            </a:r>
            <a:r>
              <a:rPr lang="en-US" altLang="en-US" sz="4000"/>
              <a:t>i kako bi mogli izravno sudjelovati u upravljanju gradom.</a:t>
            </a:r>
            <a:endParaRPr lang="en-US" altLang="en-US" sz="4000"/>
          </a:p>
          <a:p>
            <a:r>
              <a:rPr lang="en-US" altLang="en-US" sz="4000"/>
              <a:t>Svaka pore</a:t>
            </a:r>
            <a:r>
              <a:rPr lang="en-US" altLang="en-US" sz="4000"/>
              <a:t>č</a:t>
            </a:r>
            <a:r>
              <a:rPr lang="en-US" altLang="en-US" sz="4000"/>
              <a:t>ka plemi</a:t>
            </a:r>
            <a:r>
              <a:rPr lang="en-US" altLang="en-US" sz="4000"/>
              <a:t>ć</a:t>
            </a:r>
            <a:r>
              <a:rPr lang="en-US" altLang="en-US" sz="4000"/>
              <a:t>ka obitelj imala je svoj grb, koji je naj</a:t>
            </a:r>
            <a:r>
              <a:rPr lang="en-US" altLang="en-US" sz="4000"/>
              <a:t>č</a:t>
            </a:r>
            <a:r>
              <a:rPr lang="en-US" altLang="en-US" sz="4000"/>
              <a:t>e</a:t>
            </a:r>
            <a:r>
              <a:rPr lang="en-US" altLang="en-US" sz="4000"/>
              <a:t>šć</a:t>
            </a:r>
            <a:r>
              <a:rPr lang="en-US" altLang="en-US" sz="4000"/>
              <a:t>e sama odabrala. Nakon </a:t>
            </a:r>
            <a:r>
              <a:rPr lang="en-US" altLang="en-US" sz="4000"/>
              <a:t>š</a:t>
            </a:r>
            <a:r>
              <a:rPr lang="en-US" altLang="en-US" sz="4000"/>
              <a:t>to joj je dodijeljena plemi</a:t>
            </a:r>
            <a:r>
              <a:rPr lang="en-US" altLang="en-US" sz="4000"/>
              <a:t>ć</a:t>
            </a:r>
            <a:r>
              <a:rPr lang="en-US" altLang="en-US" sz="4000"/>
              <a:t>ka titula, ime nove obitelji upisivalo bi se u Zlatnu knjigu (Libro d'oro), a pokraj imena nacrtao bi se pripadaju</a:t>
            </a:r>
            <a:r>
              <a:rPr lang="en-US" altLang="en-US" sz="4000"/>
              <a:t>ć</a:t>
            </a:r>
            <a:r>
              <a:rPr lang="en-US" altLang="en-US" sz="4000"/>
              <a:t>i grb. Svaka obitelj smjela je imati samo jedan grb, koji je mogao biti sli</a:t>
            </a:r>
            <a:r>
              <a:rPr lang="en-US" altLang="en-US" sz="4000"/>
              <a:t>č</a:t>
            </a:r>
            <a:r>
              <a:rPr lang="en-US" altLang="en-US" sz="4000"/>
              <a:t>an, ali nikada potpuno identi</a:t>
            </a:r>
            <a:r>
              <a:rPr lang="en-US" altLang="en-US" sz="4000"/>
              <a:t>č</a:t>
            </a:r>
            <a:r>
              <a:rPr lang="en-US" altLang="en-US" sz="4000"/>
              <a:t>an nijednom drugom pore</a:t>
            </a:r>
            <a:r>
              <a:rPr lang="en-US" altLang="en-US" sz="4000"/>
              <a:t>č</a:t>
            </a:r>
            <a:r>
              <a:rPr lang="en-US" altLang="en-US" sz="4000"/>
              <a:t>kom grbu.</a:t>
            </a:r>
            <a:endParaRPr lang="en-US" altLang="en-US" sz="4000"/>
          </a:p>
          <a:p>
            <a:endParaRPr lang="en-US" altLang="en-US" sz="4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68655"/>
            <a:ext cx="10515600" cy="5790565"/>
          </a:xfrm>
        </p:spPr>
        <p:txBody>
          <a:bodyPr>
            <a:normAutofit fontScale="40000"/>
          </a:bodyPr>
          <a:p>
            <a:r>
              <a:rPr lang="en-US" altLang="en-US"/>
              <a:t>Barokna pala</a:t>
            </a:r>
            <a:r>
              <a:rPr lang="en-US" altLang="en-US"/>
              <a:t>č</a:t>
            </a:r>
            <a:r>
              <a:rPr lang="en-US" altLang="en-US"/>
              <a:t>a Sin</a:t>
            </a:r>
            <a:r>
              <a:rPr lang="en-US" altLang="en-US"/>
              <a:t>č</a:t>
            </a:r>
            <a:r>
              <a:rPr lang="en-US" altLang="en-US"/>
              <a:t>i</a:t>
            </a:r>
            <a:r>
              <a:rPr lang="en-US" altLang="en-US"/>
              <a:t>ć</a:t>
            </a:r>
            <a:r>
              <a:rPr lang="en-US" altLang="en-US"/>
              <a:t> izgra</a:t>
            </a:r>
            <a:r>
              <a:rPr lang="en-US" altLang="en-US"/>
              <a:t>đ</a:t>
            </a:r>
            <a:r>
              <a:rPr lang="en-US" altLang="en-US"/>
              <a:t>ena je krajem 17. i po</a:t>
            </a:r>
            <a:r>
              <a:rPr lang="en-US" altLang="en-US"/>
              <a:t>č</a:t>
            </a:r>
            <a:r>
              <a:rPr lang="en-US" altLang="en-US"/>
              <a:t>etkom 18. stolje</a:t>
            </a:r>
            <a:r>
              <a:rPr lang="en-US" altLang="en-US"/>
              <a:t>ć</a:t>
            </a:r>
            <a:r>
              <a:rPr lang="en-US" altLang="en-US"/>
              <a:t>a te se smatra najljep</a:t>
            </a:r>
            <a:r>
              <a:rPr lang="en-US" altLang="en-US"/>
              <a:t>š</a:t>
            </a:r>
            <a:r>
              <a:rPr lang="en-US" altLang="en-US"/>
              <a:t>om pala</a:t>
            </a:r>
            <a:r>
              <a:rPr lang="en-US" altLang="en-US"/>
              <a:t>č</a:t>
            </a:r>
            <a:r>
              <a:rPr lang="en-US" altLang="en-US"/>
              <a:t>om takvoga tipa u Pore</a:t>
            </a:r>
            <a:r>
              <a:rPr lang="en-US" altLang="en-US"/>
              <a:t>č</a:t>
            </a:r>
            <a:r>
              <a:rPr lang="en-US" altLang="en-US"/>
              <a:t>u. Za njezinu su gradnju djelomi</a:t>
            </a:r>
            <a:r>
              <a:rPr lang="en-US" altLang="en-US"/>
              <a:t>č</a:t>
            </a:r>
            <a:r>
              <a:rPr lang="en-US" altLang="en-US"/>
              <a:t>no iskori</a:t>
            </a:r>
            <a:r>
              <a:rPr lang="en-US" altLang="en-US"/>
              <a:t>š</a:t>
            </a:r>
            <a:r>
              <a:rPr lang="en-US" altLang="en-US"/>
              <a:t>teni objekti iz prethodnih razdoblja, </a:t>
            </a:r>
            <a:r>
              <a:rPr lang="en-US" altLang="en-US"/>
              <a:t>š</a:t>
            </a:r>
            <a:r>
              <a:rPr lang="en-US" altLang="en-US"/>
              <a:t>to potvr</a:t>
            </a:r>
            <a:r>
              <a:rPr lang="en-US" altLang="en-US"/>
              <a:t>đ</a:t>
            </a:r>
            <a:r>
              <a:rPr lang="en-US" altLang="en-US"/>
              <a:t>uju ostaci romani</a:t>
            </a:r>
            <a:r>
              <a:rPr lang="en-US" altLang="en-US"/>
              <a:t>č</a:t>
            </a:r>
            <a:r>
              <a:rPr lang="en-US" altLang="en-US"/>
              <a:t>kih zidova vidljivi na pro</a:t>
            </a:r>
            <a:r>
              <a:rPr lang="en-US" altLang="en-US"/>
              <a:t>č</a:t>
            </a:r>
            <a:r>
              <a:rPr lang="en-US" altLang="en-US"/>
              <a:t>elju i zapadnom zidu pala</a:t>
            </a:r>
            <a:r>
              <a:rPr lang="en-US" altLang="en-US"/>
              <a:t>č</a:t>
            </a:r>
            <a:r>
              <a:rPr lang="en-US" altLang="en-US"/>
              <a:t>e. Arhitektonski ju karakteriziraju zaobljene, mekane linije s balkonima, </a:t>
            </a:r>
            <a:r>
              <a:rPr lang="en-US" altLang="en-US"/>
              <a:t>š</a:t>
            </a:r>
            <a:r>
              <a:rPr lang="en-US" altLang="en-US"/>
              <a:t>to je </a:t>
            </a:r>
            <a:r>
              <a:rPr lang="en-US" altLang="en-US"/>
              <a:t>č</a:t>
            </a:r>
            <a:r>
              <a:rPr lang="en-US" altLang="en-US"/>
              <a:t>ini tipi</a:t>
            </a:r>
            <a:r>
              <a:rPr lang="en-US" altLang="en-US"/>
              <a:t>č</a:t>
            </a:r>
            <a:r>
              <a:rPr lang="en-US" altLang="en-US"/>
              <a:t>nim primjerom barokne gra</a:t>
            </a:r>
            <a:r>
              <a:rPr lang="en-US" altLang="en-US"/>
              <a:t>đ</a:t>
            </a:r>
            <a:r>
              <a:rPr lang="en-US" altLang="en-US"/>
              <a:t>evine tog perioda. Na ulaznom portalu uklesani su inicijali graditelja pala</a:t>
            </a:r>
            <a:r>
              <a:rPr lang="en-US" altLang="en-US"/>
              <a:t>č</a:t>
            </a:r>
            <a:r>
              <a:rPr lang="en-US" altLang="en-US"/>
              <a:t>e A S (Antonio Sin</a:t>
            </a:r>
            <a:r>
              <a:rPr lang="en-US" altLang="en-US"/>
              <a:t>č</a:t>
            </a:r>
            <a:r>
              <a:rPr lang="en-US" altLang="en-US"/>
              <a:t>i</a:t>
            </a:r>
            <a:r>
              <a:rPr lang="en-US" altLang="en-US"/>
              <a:t>ć</a:t>
            </a:r>
            <a:r>
              <a:rPr lang="en-US" altLang="en-US"/>
              <a:t>) i zvijezda repatica, koja je slu</a:t>
            </a:r>
            <a:r>
              <a:rPr lang="en-US" altLang="en-US"/>
              <a:t>ž</a:t>
            </a:r>
            <a:r>
              <a:rPr lang="en-US" altLang="en-US"/>
              <a:t>ila kao grb obitelji.</a:t>
            </a:r>
            <a:endParaRPr lang="en-US" altLang="en-US"/>
          </a:p>
          <a:p>
            <a:r>
              <a:rPr lang="en-US" altLang="en-US"/>
              <a:t>Ono </a:t>
            </a:r>
            <a:r>
              <a:rPr lang="en-US" altLang="en-US"/>
              <a:t>š</a:t>
            </a:r>
            <a:r>
              <a:rPr lang="en-US" altLang="en-US"/>
              <a:t>to ovu pala</a:t>
            </a:r>
            <a:r>
              <a:rPr lang="en-US" altLang="en-US"/>
              <a:t>č</a:t>
            </a:r>
            <a:r>
              <a:rPr lang="en-US" altLang="en-US"/>
              <a:t>u posebno karakterizira jest unutra</a:t>
            </a:r>
            <a:r>
              <a:rPr lang="en-US" altLang="en-US"/>
              <a:t>š</a:t>
            </a:r>
            <a:r>
              <a:rPr lang="en-US" altLang="en-US"/>
              <a:t>nji raspored prostorija – veliki sredi</a:t>
            </a:r>
            <a:r>
              <a:rPr lang="en-US" altLang="en-US"/>
              <a:t>š</a:t>
            </a:r>
            <a:r>
              <a:rPr lang="en-US" altLang="en-US"/>
              <a:t>nji salon i po </a:t>
            </a:r>
            <a:r>
              <a:rPr lang="en-US" altLang="en-US"/>
              <a:t>č</a:t>
            </a:r>
            <a:r>
              <a:rPr lang="en-US" altLang="en-US"/>
              <a:t>etiri manje prostorije sa svake strane, raspored koji se ponavlja na svim eta</a:t>
            </a:r>
            <a:r>
              <a:rPr lang="en-US" altLang="en-US"/>
              <a:t>ž</a:t>
            </a:r>
            <a:r>
              <a:rPr lang="en-US" altLang="en-US"/>
              <a:t>ama. Takav je tip pala</a:t>
            </a:r>
            <a:r>
              <a:rPr lang="en-US" altLang="en-US"/>
              <a:t>č</a:t>
            </a:r>
            <a:r>
              <a:rPr lang="en-US" altLang="en-US"/>
              <a:t>e bio toliko karakteristi</a:t>
            </a:r>
            <a:r>
              <a:rPr lang="en-US" altLang="en-US"/>
              <a:t>č</a:t>
            </a:r>
            <a:r>
              <a:rPr lang="en-US" altLang="en-US"/>
              <a:t>an za istarske plemi</a:t>
            </a:r>
            <a:r>
              <a:rPr lang="en-US" altLang="en-US"/>
              <a:t>ć</a:t>
            </a:r>
            <a:r>
              <a:rPr lang="en-US" altLang="en-US"/>
              <a:t>e toga vremena da je u Veneciji postojala uzre</a:t>
            </a:r>
            <a:r>
              <a:rPr lang="en-US" altLang="en-US"/>
              <a:t>č</a:t>
            </a:r>
            <a:r>
              <a:rPr lang="en-US" altLang="en-US"/>
              <a:t>ica: „Quattro stanze e un salon </a:t>
            </a:r>
            <a:r>
              <a:rPr lang="en-US" altLang="en-US"/>
              <a:t>ž</a:t>
            </a:r>
            <a:r>
              <a:rPr lang="en-US" altLang="en-US"/>
              <a:t>e la ca</a:t>
            </a:r>
            <a:r>
              <a:rPr lang="en-US" altLang="en-US"/>
              <a:t>ž</a:t>
            </a:r>
            <a:r>
              <a:rPr lang="en-US" altLang="en-US"/>
              <a:t>a de un s</a:t>
            </a:r>
            <a:r>
              <a:rPr lang="en-US" altLang="en-US"/>
              <a:t>č</a:t>
            </a:r>
            <a:r>
              <a:rPr lang="en-US" altLang="en-US"/>
              <a:t>avon“ („</a:t>
            </a:r>
            <a:r>
              <a:rPr lang="en-US" altLang="en-US"/>
              <a:t>Č</a:t>
            </a:r>
            <a:r>
              <a:rPr lang="en-US" altLang="en-US"/>
              <a:t>etiri sobe i jedan salon – to je ku</a:t>
            </a:r>
            <a:r>
              <a:rPr lang="en-US" altLang="en-US"/>
              <a:t>ć</a:t>
            </a:r>
            <a:r>
              <a:rPr lang="en-US" altLang="en-US"/>
              <a:t>a jednog Slavena (Istarskog plemi</a:t>
            </a:r>
            <a:r>
              <a:rPr lang="en-US" altLang="en-US"/>
              <a:t>ć</a:t>
            </a:r>
            <a:r>
              <a:rPr lang="en-US" altLang="en-US"/>
              <a:t>a)“).</a:t>
            </a:r>
            <a:endParaRPr lang="en-US" altLang="en-US"/>
          </a:p>
          <a:p>
            <a:r>
              <a:rPr lang="en-US" altLang="en-US"/>
              <a:t>Obitelj Sin</a:t>
            </a:r>
            <a:r>
              <a:rPr lang="en-US" altLang="en-US"/>
              <a:t>č</a:t>
            </a:r>
            <a:r>
              <a:rPr lang="en-US" altLang="en-US"/>
              <a:t>i</a:t>
            </a:r>
            <a:r>
              <a:rPr lang="en-US" altLang="en-US"/>
              <a:t>ć</a:t>
            </a:r>
            <a:r>
              <a:rPr lang="en-US" altLang="en-US"/>
              <a:t> potje</a:t>
            </a:r>
            <a:r>
              <a:rPr lang="en-US" altLang="en-US"/>
              <a:t>č</a:t>
            </a:r>
            <a:r>
              <a:rPr lang="en-US" altLang="en-US"/>
              <a:t>e iz Dalmacije, najvjerojatnije s otoka Bra</a:t>
            </a:r>
            <a:r>
              <a:rPr lang="en-US" altLang="en-US"/>
              <a:t>č</a:t>
            </a:r>
            <a:r>
              <a:rPr lang="en-US" altLang="en-US"/>
              <a:t>a, a na podru</a:t>
            </a:r>
            <a:r>
              <a:rPr lang="en-US" altLang="en-US"/>
              <a:t>č</a:t>
            </a:r>
            <a:r>
              <a:rPr lang="en-US" altLang="en-US"/>
              <a:t>je Pore</a:t>
            </a:r>
            <a:r>
              <a:rPr lang="en-US" altLang="en-US"/>
              <a:t>š</a:t>
            </a:r>
            <a:r>
              <a:rPr lang="en-US" altLang="en-US"/>
              <a:t>tine doselila se tijekom 16. stolje</a:t>
            </a:r>
            <a:r>
              <a:rPr lang="en-US" altLang="en-US"/>
              <a:t>ć</a:t>
            </a:r>
            <a:r>
              <a:rPr lang="en-US" altLang="en-US"/>
              <a:t>a. Prvo su </a:t>
            </a:r>
            <a:r>
              <a:rPr lang="en-US" altLang="en-US"/>
              <a:t>ž</a:t>
            </a:r>
            <a:r>
              <a:rPr lang="en-US" altLang="en-US"/>
              <a:t>ivjeli u Vi</a:t>
            </a:r>
            <a:r>
              <a:rPr lang="en-US" altLang="en-US"/>
              <a:t>š</a:t>
            </a:r>
            <a:r>
              <a:rPr lang="en-US" altLang="en-US"/>
              <a:t>njanu, gdje se i danas nalazi Pla</a:t>
            </a:r>
            <a:r>
              <a:rPr lang="en-US" altLang="en-US"/>
              <a:t>č</a:t>
            </a:r>
            <a:r>
              <a:rPr lang="en-US" altLang="en-US"/>
              <a:t>a Sin</a:t>
            </a:r>
            <a:r>
              <a:rPr lang="en-US" altLang="en-US"/>
              <a:t>č</a:t>
            </a:r>
            <a:r>
              <a:rPr lang="en-US" altLang="en-US"/>
              <a:t>i</a:t>
            </a:r>
            <a:r>
              <a:rPr lang="en-US" altLang="en-US"/>
              <a:t>ć</a:t>
            </a:r>
            <a:r>
              <a:rPr lang="en-US" altLang="en-US"/>
              <a:t>, da bi tijekom 17. stolje</a:t>
            </a:r>
            <a:r>
              <a:rPr lang="en-US" altLang="en-US"/>
              <a:t>ć</a:t>
            </a:r>
            <a:r>
              <a:rPr lang="en-US" altLang="en-US"/>
              <a:t>a stekli status gra</a:t>
            </a:r>
            <a:r>
              <a:rPr lang="en-US" altLang="en-US"/>
              <a:t>đ</a:t>
            </a:r>
            <a:r>
              <a:rPr lang="en-US" altLang="en-US"/>
              <a:t>ana, a potom i plemi</a:t>
            </a:r>
            <a:r>
              <a:rPr lang="en-US" altLang="en-US"/>
              <a:t>ć</a:t>
            </a:r>
            <a:r>
              <a:rPr lang="en-US" altLang="en-US"/>
              <a:t>a grada Pore</a:t>
            </a:r>
            <a:r>
              <a:rPr lang="en-US" altLang="en-US"/>
              <a:t>č</a:t>
            </a:r>
            <a:r>
              <a:rPr lang="en-US" altLang="en-US"/>
              <a:t>a. Od 1952. godine pala</a:t>
            </a:r>
            <a:r>
              <a:rPr lang="en-US" altLang="en-US"/>
              <a:t>č</a:t>
            </a:r>
            <a:r>
              <a:rPr lang="en-US" altLang="en-US"/>
              <a:t>a Sin</a:t>
            </a:r>
            <a:r>
              <a:rPr lang="en-US" altLang="en-US"/>
              <a:t>č</a:t>
            </a:r>
            <a:r>
              <a:rPr lang="en-US" altLang="en-US"/>
              <a:t>i</a:t>
            </a:r>
            <a:r>
              <a:rPr lang="en-US" altLang="en-US"/>
              <a:t>ć</a:t>
            </a:r>
            <a:r>
              <a:rPr lang="en-US" altLang="en-US"/>
              <a:t> postaje sjedi</a:t>
            </a:r>
            <a:r>
              <a:rPr lang="en-US" altLang="en-US"/>
              <a:t>š</a:t>
            </a:r>
            <a:r>
              <a:rPr lang="en-US" altLang="en-US"/>
              <a:t>te gradskog muzeja, dana</a:t>
            </a:r>
            <a:r>
              <a:rPr lang="en-US" altLang="en-US"/>
              <a:t>š</a:t>
            </a:r>
            <a:r>
              <a:rPr lang="en-US" altLang="en-US"/>
              <a:t>njeg Zavi</a:t>
            </a:r>
            <a:r>
              <a:rPr lang="en-US" altLang="en-US"/>
              <a:t>č</a:t>
            </a:r>
            <a:r>
              <a:rPr lang="en-US" altLang="en-US"/>
              <a:t>ajnog muzeja Pore</a:t>
            </a:r>
            <a:r>
              <a:rPr lang="en-US" altLang="en-US"/>
              <a:t>š</a:t>
            </a:r>
            <a:r>
              <a:rPr lang="en-US" altLang="en-US"/>
              <a:t>tine.</a:t>
            </a:r>
            <a:endParaRPr lang="en-US" altLang="en-US"/>
          </a:p>
          <a:p>
            <a:r>
              <a:rPr lang="en-US" altLang="en-US"/>
              <a:t>Oporuke – najva</a:t>
            </a:r>
            <a:r>
              <a:rPr lang="en-US" altLang="en-US"/>
              <a:t>ž</a:t>
            </a:r>
            <a:r>
              <a:rPr lang="en-US" altLang="en-US"/>
              <a:t>niji povijesni izvor o pore</a:t>
            </a:r>
            <a:r>
              <a:rPr lang="en-US" altLang="en-US"/>
              <a:t>č</a:t>
            </a:r>
            <a:r>
              <a:rPr lang="en-US" altLang="en-US"/>
              <a:t>kim plemi</a:t>
            </a:r>
            <a:r>
              <a:rPr lang="en-US" altLang="en-US"/>
              <a:t>ć</a:t>
            </a:r>
            <a:r>
              <a:rPr lang="en-US" altLang="en-US"/>
              <a:t>ima</a:t>
            </a:r>
            <a:endParaRPr lang="en-US" altLang="en-US"/>
          </a:p>
          <a:p>
            <a:r>
              <a:rPr lang="en-US" altLang="en-US"/>
              <a:t>Najva</a:t>
            </a:r>
            <a:r>
              <a:rPr lang="en-US" altLang="en-US"/>
              <a:t>ž</a:t>
            </a:r>
            <a:r>
              <a:rPr lang="en-US" altLang="en-US"/>
              <a:t>niji povijesni izvor za prou</a:t>
            </a:r>
            <a:r>
              <a:rPr lang="en-US" altLang="en-US"/>
              <a:t>č</a:t>
            </a:r>
            <a:r>
              <a:rPr lang="en-US" altLang="en-US"/>
              <a:t>avanje pore</a:t>
            </a:r>
            <a:r>
              <a:rPr lang="en-US" altLang="en-US"/>
              <a:t>č</a:t>
            </a:r>
            <a:r>
              <a:rPr lang="en-US" altLang="en-US"/>
              <a:t>kih plemi</a:t>
            </a:r>
            <a:r>
              <a:rPr lang="en-US" altLang="en-US"/>
              <a:t>ć</a:t>
            </a:r>
            <a:r>
              <a:rPr lang="en-US" altLang="en-US"/>
              <a:t>a zasigurno su oporuke ili testamenti. Na temelju njih mo</a:t>
            </a:r>
            <a:r>
              <a:rPr lang="en-US" altLang="en-US"/>
              <a:t>ž</a:t>
            </a:r>
            <a:r>
              <a:rPr lang="en-US" altLang="en-US"/>
              <a:t>emo ne samo rekonstruirati obiteljska stabla brojnih plemi</a:t>
            </a:r>
            <a:r>
              <a:rPr lang="en-US" altLang="en-US"/>
              <a:t>ć</a:t>
            </a:r>
            <a:r>
              <a:rPr lang="en-US" altLang="en-US"/>
              <a:t>kih obitelji, ve</a:t>
            </a:r>
            <a:r>
              <a:rPr lang="en-US" altLang="en-US"/>
              <a:t>ć</a:t>
            </a:r>
            <a:r>
              <a:rPr lang="en-US" altLang="en-US"/>
              <a:t> i ste</a:t>
            </a:r>
            <a:r>
              <a:rPr lang="en-US" altLang="en-US"/>
              <a:t>ć</a:t>
            </a:r>
            <a:r>
              <a:rPr lang="en-US" altLang="en-US"/>
              <a:t>i uvid u odnose unutar obitelji i mentalitet tada</a:t>
            </a:r>
            <a:r>
              <a:rPr lang="en-US" altLang="en-US"/>
              <a:t>š</a:t>
            </a:r>
            <a:r>
              <a:rPr lang="en-US" altLang="en-US"/>
              <a:t>njih plemi</a:t>
            </a:r>
            <a:r>
              <a:rPr lang="en-US" altLang="en-US"/>
              <a:t>ć</a:t>
            </a:r>
            <a:r>
              <a:rPr lang="en-US" altLang="en-US"/>
              <a:t>a.</a:t>
            </a:r>
            <a:endParaRPr lang="en-US" altLang="en-US"/>
          </a:p>
          <a:p>
            <a:r>
              <a:rPr lang="en-US" altLang="en-US"/>
              <a:t>Op</a:t>
            </a:r>
            <a:r>
              <a:rPr lang="en-US" altLang="en-US"/>
              <a:t>ć</a:t>
            </a:r>
            <a:r>
              <a:rPr lang="en-US" altLang="en-US"/>
              <a:t>enito, mu</a:t>
            </a:r>
            <a:r>
              <a:rPr lang="en-US" altLang="en-US"/>
              <a:t>š</a:t>
            </a:r>
            <a:r>
              <a:rPr lang="en-US" altLang="en-US"/>
              <a:t>ki potomci smatrani su znatno va</a:t>
            </a:r>
            <a:r>
              <a:rPr lang="en-US" altLang="en-US"/>
              <a:t>ž</a:t>
            </a:r>
            <a:r>
              <a:rPr lang="en-US" altLang="en-US"/>
              <a:t>nijima od </a:t>
            </a:r>
            <a:r>
              <a:rPr lang="en-US" altLang="en-US"/>
              <a:t>ž</a:t>
            </a:r>
            <a:r>
              <a:rPr lang="en-US" altLang="en-US"/>
              <a:t>enskih, a prvoro</a:t>
            </a:r>
            <a:r>
              <a:rPr lang="en-US" altLang="en-US"/>
              <a:t>đ</a:t>
            </a:r>
            <a:r>
              <a:rPr lang="en-US" altLang="en-US"/>
              <a:t>eni sin uvijek je imao poseban status u obitelji. Zanimljivo je primijetiti da je odnos izme</a:t>
            </a:r>
            <a:r>
              <a:rPr lang="en-US" altLang="en-US"/>
              <a:t>đ</a:t>
            </a:r>
            <a:r>
              <a:rPr lang="en-US" altLang="en-US"/>
              <a:t>u oca i sina (posebno prvog mu</a:t>
            </a:r>
            <a:r>
              <a:rPr lang="en-US" altLang="en-US"/>
              <a:t>š</a:t>
            </a:r>
            <a:r>
              <a:rPr lang="en-US" altLang="en-US"/>
              <a:t>kog potomka) bio va</a:t>
            </a:r>
            <a:r>
              <a:rPr lang="en-US" altLang="en-US"/>
              <a:t>ž</a:t>
            </a:r>
            <a:r>
              <a:rPr lang="en-US" altLang="en-US"/>
              <a:t>niji od odnosa izme</a:t>
            </a:r>
            <a:r>
              <a:rPr lang="en-US" altLang="en-US"/>
              <a:t>đ</a:t>
            </a:r>
            <a:r>
              <a:rPr lang="en-US" altLang="en-US"/>
              <a:t>u supru</a:t>
            </a:r>
            <a:r>
              <a:rPr lang="en-US" altLang="en-US"/>
              <a:t>ž</a:t>
            </a:r>
            <a:r>
              <a:rPr lang="en-US" altLang="en-US"/>
              <a:t>nika. Prvoro</a:t>
            </a:r>
            <a:r>
              <a:rPr lang="en-US" altLang="en-US"/>
              <a:t>đ</a:t>
            </a:r>
            <a:r>
              <a:rPr lang="en-US" altLang="en-US"/>
              <a:t>enac je naslje</a:t>
            </a:r>
            <a:r>
              <a:rPr lang="en-US" altLang="en-US"/>
              <a:t>đ</a:t>
            </a:r>
            <a:r>
              <a:rPr lang="en-US" altLang="en-US"/>
              <a:t>ivao najve</a:t>
            </a:r>
            <a:r>
              <a:rPr lang="en-US" altLang="en-US"/>
              <a:t>ć</a:t>
            </a:r>
            <a:r>
              <a:rPr lang="en-US" altLang="en-US"/>
              <a:t>i dio obiteljske imovine i postajao nositelj obiteljske loze, </a:t>
            </a:r>
            <a:r>
              <a:rPr lang="en-US" altLang="en-US"/>
              <a:t>š</a:t>
            </a:r>
            <a:r>
              <a:rPr lang="en-US" altLang="en-US"/>
              <a:t>to je </a:t>
            </a:r>
            <a:r>
              <a:rPr lang="en-US" altLang="en-US"/>
              <a:t>č</a:t>
            </a:r>
            <a:r>
              <a:rPr lang="en-US" altLang="en-US"/>
              <a:t>esto dovodilo do sukoba, animoziteta i naru</a:t>
            </a:r>
            <a:r>
              <a:rPr lang="en-US" altLang="en-US"/>
              <a:t>š</a:t>
            </a:r>
            <a:r>
              <a:rPr lang="en-US" altLang="en-US"/>
              <a:t>avanja obiteljske harmonije.</a:t>
            </a:r>
            <a:endParaRPr lang="en-US" altLang="en-US"/>
          </a:p>
          <a:p>
            <a:r>
              <a:rPr lang="en-US" altLang="en-US"/>
              <a:t>Roditelji su k</a:t>
            </a:r>
            <a:r>
              <a:rPr lang="en-US" altLang="en-US"/>
              <a:t>ć</a:t>
            </a:r>
            <a:r>
              <a:rPr lang="en-US" altLang="en-US"/>
              <a:t>eri nastojali udati </a:t>
            </a:r>
            <a:r>
              <a:rPr lang="en-US" altLang="en-US"/>
              <a:t>š</a:t>
            </a:r>
            <a:r>
              <a:rPr lang="en-US" altLang="en-US"/>
              <a:t>to prije, pri </a:t>
            </a:r>
            <a:r>
              <a:rPr lang="en-US" altLang="en-US"/>
              <a:t>č</a:t>
            </a:r>
            <a:r>
              <a:rPr lang="en-US" altLang="en-US"/>
              <a:t>emu su brakovi sklapani isklju</a:t>
            </a:r>
            <a:r>
              <a:rPr lang="en-US" altLang="en-US"/>
              <a:t>č</a:t>
            </a:r>
            <a:r>
              <a:rPr lang="en-US" altLang="en-US"/>
              <a:t>ivo iz interesa – kako bi se u</a:t>
            </a:r>
            <a:r>
              <a:rPr lang="en-US" altLang="en-US"/>
              <a:t>č</a:t>
            </a:r>
            <a:r>
              <a:rPr lang="en-US" altLang="en-US"/>
              <a:t>vrstile nove obiteljske veze me</a:t>
            </a:r>
            <a:r>
              <a:rPr lang="en-US" altLang="en-US"/>
              <a:t>đ</a:t>
            </a:r>
            <a:r>
              <a:rPr lang="en-US" altLang="en-US"/>
              <a:t>u plemi</a:t>
            </a:r>
            <a:r>
              <a:rPr lang="en-US" altLang="en-US"/>
              <a:t>ć</a:t>
            </a:r>
            <a:r>
              <a:rPr lang="en-US" altLang="en-US"/>
              <a:t>ima. Ljubav je pritom rijetko imala va</a:t>
            </a:r>
            <a:r>
              <a:rPr lang="en-US" altLang="en-US"/>
              <a:t>ž</a:t>
            </a:r>
            <a:r>
              <a:rPr lang="en-US" altLang="en-US"/>
              <a:t>nu ulogu. Me</a:t>
            </a:r>
            <a:r>
              <a:rPr lang="en-US" altLang="en-US"/>
              <a:t>đ</a:t>
            </a:r>
            <a:r>
              <a:rPr lang="en-US" altLang="en-US"/>
              <a:t>utim, iako se danas preljub i izvanbra</a:t>
            </a:r>
            <a:r>
              <a:rPr lang="en-US" altLang="en-US"/>
              <a:t>č</a:t>
            </a:r>
            <a:r>
              <a:rPr lang="en-US" altLang="en-US"/>
              <a:t>ne veze osu</a:t>
            </a:r>
            <a:r>
              <a:rPr lang="en-US" altLang="en-US"/>
              <a:t>đ</a:t>
            </a:r>
            <a:r>
              <a:rPr lang="en-US" altLang="en-US"/>
              <a:t>uju, tada</a:t>
            </a:r>
            <a:r>
              <a:rPr lang="en-US" altLang="en-US"/>
              <a:t>š</a:t>
            </a:r>
            <a:r>
              <a:rPr lang="en-US" altLang="en-US"/>
              <a:t>nji plemi</a:t>
            </a:r>
            <a:r>
              <a:rPr lang="en-US" altLang="en-US"/>
              <a:t>ć</a:t>
            </a:r>
            <a:r>
              <a:rPr lang="en-US" altLang="en-US"/>
              <a:t>i bili su znatno bla</a:t>
            </a:r>
            <a:r>
              <a:rPr lang="en-US" altLang="en-US"/>
              <a:t>ž</a:t>
            </a:r>
            <a:r>
              <a:rPr lang="en-US" altLang="en-US"/>
              <a:t>i prema tom fenomenu. Bilo je sasvim uobi</a:t>
            </a:r>
            <a:r>
              <a:rPr lang="en-US" altLang="en-US"/>
              <a:t>č</a:t>
            </a:r>
            <a:r>
              <a:rPr lang="en-US" altLang="en-US"/>
              <a:t>ajeno da se „prava ljubav“ potra</a:t>
            </a:r>
            <a:r>
              <a:rPr lang="en-US" altLang="en-US"/>
              <a:t>ž</a:t>
            </a:r>
            <a:r>
              <a:rPr lang="en-US" altLang="en-US"/>
              <a:t>i izvan bra</a:t>
            </a:r>
            <a:r>
              <a:rPr lang="en-US" altLang="en-US"/>
              <a:t>č</a:t>
            </a:r>
            <a:r>
              <a:rPr lang="en-US" altLang="en-US"/>
              <a:t>ne zajednice, pod uvjetom da pritom nisu bili ugro</a:t>
            </a:r>
            <a:r>
              <a:rPr lang="en-US" altLang="en-US"/>
              <a:t>ž</a:t>
            </a:r>
            <a:r>
              <a:rPr lang="en-US" altLang="en-US"/>
              <a:t>eni imovina, nasljedstvo i dru</a:t>
            </a:r>
            <a:r>
              <a:rPr lang="en-US" altLang="en-US"/>
              <a:t>š</a:t>
            </a:r>
            <a:r>
              <a:rPr lang="en-US" altLang="en-US"/>
              <a:t>tveni ugled obitelji. Vanbra</a:t>
            </a:r>
            <a:r>
              <a:rPr lang="en-US" altLang="en-US"/>
              <a:t>č</a:t>
            </a:r>
            <a:r>
              <a:rPr lang="en-US" altLang="en-US"/>
              <a:t>na djeca nisu smjela biti priznata.</a:t>
            </a:r>
            <a:endParaRPr lang="en-US" altLang="en-US"/>
          </a:p>
          <a:p>
            <a:r>
              <a:rPr lang="en-US" altLang="en-US"/>
              <a:t>Ako bi otac umro, brigu o maloljetnim sestrama preuzimali bi sinovi, odnosno bra</a:t>
            </a:r>
            <a:r>
              <a:rPr lang="en-US" altLang="en-US"/>
              <a:t>ć</a:t>
            </a:r>
            <a:r>
              <a:rPr lang="en-US" altLang="en-US"/>
              <a:t>a. Obiteljska imovina ostajala je mu</a:t>
            </a:r>
            <a:r>
              <a:rPr lang="en-US" altLang="en-US"/>
              <a:t>š</a:t>
            </a:r>
            <a:r>
              <a:rPr lang="en-US" altLang="en-US"/>
              <a:t>koj djeci, dok su se k</a:t>
            </a:r>
            <a:r>
              <a:rPr lang="en-US" altLang="en-US"/>
              <a:t>ć</a:t>
            </a:r>
            <a:r>
              <a:rPr lang="en-US" altLang="en-US"/>
              <a:t>eri „ispla</a:t>
            </a:r>
            <a:r>
              <a:rPr lang="en-US" altLang="en-US"/>
              <a:t>ć</a:t>
            </a:r>
            <a:r>
              <a:rPr lang="en-US" altLang="en-US"/>
              <a:t>ivale“ mirazom – u obliku novca ili imovine prilikom udaje. Nerijetko se doga</a:t>
            </a:r>
            <a:r>
              <a:rPr lang="en-US" altLang="en-US"/>
              <a:t>đ</a:t>
            </a:r>
            <a:r>
              <a:rPr lang="en-US" altLang="en-US"/>
              <a:t>alo da bi bra</a:t>
            </a:r>
            <a:r>
              <a:rPr lang="en-US" altLang="en-US"/>
              <a:t>ć</a:t>
            </a:r>
            <a:r>
              <a:rPr lang="en-US" altLang="en-US"/>
              <a:t>a, nakon smrti oca, „nagovorila“ sestru da se zaredi kako ne bi morali dijeliti nasljedstvo.</a:t>
            </a: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9490"/>
            <a:ext cx="10515600" cy="5177155"/>
          </a:xfrm>
        </p:spPr>
        <p:txBody>
          <a:bodyPr>
            <a:normAutofit fontScale="40000"/>
          </a:bodyPr>
          <a:p>
            <a:r>
              <a:rPr lang="en-US" altLang="en-US"/>
              <a:t>Najuglednija, najmo</a:t>
            </a:r>
            <a:r>
              <a:rPr lang="en-US" altLang="en-US"/>
              <a:t>ć</a:t>
            </a:r>
            <a:r>
              <a:rPr lang="en-US" altLang="en-US"/>
              <a:t>nija i vjerojatno najvoljenija pore</a:t>
            </a:r>
            <a:r>
              <a:rPr lang="en-US" altLang="en-US"/>
              <a:t>č</a:t>
            </a:r>
            <a:r>
              <a:rPr lang="en-US" altLang="en-US"/>
              <a:t>ka plemi</a:t>
            </a:r>
            <a:r>
              <a:rPr lang="en-US" altLang="en-US"/>
              <a:t>ć</a:t>
            </a:r>
            <a:r>
              <a:rPr lang="en-US" altLang="en-US"/>
              <a:t>ka obitelj bila je obitelj Polesini. Od sredine 18. stolje</a:t>
            </a:r>
            <a:r>
              <a:rPr lang="en-US" altLang="en-US"/>
              <a:t>ć</a:t>
            </a:r>
            <a:r>
              <a:rPr lang="en-US" altLang="en-US"/>
              <a:t>a pa sve do njihova odlaska iz Pore</a:t>
            </a:r>
            <a:r>
              <a:rPr lang="en-US" altLang="en-US"/>
              <a:t>č</a:t>
            </a:r>
            <a:r>
              <a:rPr lang="en-US" altLang="en-US"/>
              <a:t>a nakon Drugog svjetskog rata, duboko su utjecali na politi</a:t>
            </a:r>
            <a:r>
              <a:rPr lang="en-US" altLang="en-US"/>
              <a:t>č</a:t>
            </a:r>
            <a:r>
              <a:rPr lang="en-US" altLang="en-US"/>
              <a:t>ki, kulturni, vjerski i gospodarski razvoj na</a:t>
            </a:r>
            <a:r>
              <a:rPr lang="en-US" altLang="en-US"/>
              <a:t>š</a:t>
            </a:r>
            <a:r>
              <a:rPr lang="en-US" altLang="en-US"/>
              <a:t>ega grada.</a:t>
            </a:r>
            <a:endParaRPr lang="en-US" altLang="en-US"/>
          </a:p>
          <a:p>
            <a:r>
              <a:rPr lang="en-US" altLang="en-US"/>
              <a:t>Renomirana istarska plemi</a:t>
            </a:r>
            <a:r>
              <a:rPr lang="en-US" altLang="en-US"/>
              <a:t>ć</a:t>
            </a:r>
            <a:r>
              <a:rPr lang="en-US" altLang="en-US"/>
              <a:t>ka obitelj, podrijetlom iz Motovuna, dva je stolje</a:t>
            </a:r>
            <a:r>
              <a:rPr lang="en-US" altLang="en-US"/>
              <a:t>ć</a:t>
            </a:r>
            <a:r>
              <a:rPr lang="en-US" altLang="en-US"/>
              <a:t>a bila nastanjena u Pore</a:t>
            </a:r>
            <a:r>
              <a:rPr lang="en-US" altLang="en-US"/>
              <a:t>č</a:t>
            </a:r>
            <a:r>
              <a:rPr lang="en-US" altLang="en-US"/>
              <a:t>u. Polesinijevi su stekli plemstvo prije nego </a:t>
            </a:r>
            <a:r>
              <a:rPr lang="en-US" altLang="en-US"/>
              <a:t>š</a:t>
            </a:r>
            <a:r>
              <a:rPr lang="en-US" altLang="en-US"/>
              <a:t>to su se doselili u Pore</a:t>
            </a:r>
            <a:r>
              <a:rPr lang="en-US" altLang="en-US"/>
              <a:t>č</a:t>
            </a:r>
            <a:r>
              <a:rPr lang="en-US" altLang="en-US"/>
              <a:t>. Prvi poznati pripadnik te obitelji, koji se spominje u pisanim izvorima oko sredine 13. stolje</a:t>
            </a:r>
            <a:r>
              <a:rPr lang="en-US" altLang="en-US"/>
              <a:t>ć</a:t>
            </a:r>
            <a:r>
              <a:rPr lang="en-US" altLang="en-US"/>
              <a:t>a, jest Gastaldo de Polesini iz Motovuna.</a:t>
            </a:r>
            <a:endParaRPr lang="en-US" altLang="en-US"/>
          </a:p>
          <a:p>
            <a:r>
              <a:rPr lang="en-US" altLang="en-US"/>
              <a:t>Polesinijevi su bili gra</a:t>
            </a:r>
            <a:r>
              <a:rPr lang="en-US" altLang="en-US"/>
              <a:t>đ</a:t>
            </a:r>
            <a:r>
              <a:rPr lang="en-US" altLang="en-US"/>
              <a:t>ani Motovuna od 1378., plemi</a:t>
            </a:r>
            <a:r>
              <a:rPr lang="en-US" altLang="en-US"/>
              <a:t>ć</a:t>
            </a:r>
            <a:r>
              <a:rPr lang="en-US" altLang="en-US"/>
              <a:t>i Kopra od 1677., Pule od 1722. i Pore</a:t>
            </a:r>
            <a:r>
              <a:rPr lang="en-US" altLang="en-US"/>
              <a:t>č</a:t>
            </a:r>
            <a:r>
              <a:rPr lang="en-US" altLang="en-US"/>
              <a:t>a od 1788., kada su stekli titulu markiza, koju im je dodijelila Mleta</a:t>
            </a:r>
            <a:r>
              <a:rPr lang="en-US" altLang="en-US"/>
              <a:t>č</a:t>
            </a:r>
            <a:r>
              <a:rPr lang="en-US" altLang="en-US"/>
              <a:t>ka Republika. Bili su vlasnici brojnih imanja u Istri, uglavnom na podru</a:t>
            </a:r>
            <a:r>
              <a:rPr lang="en-US" altLang="en-US"/>
              <a:t>č</a:t>
            </a:r>
            <a:r>
              <a:rPr lang="en-US" altLang="en-US"/>
              <a:t>ju Motovuna i Pore</a:t>
            </a:r>
            <a:r>
              <a:rPr lang="en-US" altLang="en-US"/>
              <a:t>š</a:t>
            </a:r>
            <a:r>
              <a:rPr lang="en-US" altLang="en-US"/>
              <a:t>tine. Me</a:t>
            </a:r>
            <a:r>
              <a:rPr lang="en-US" altLang="en-US"/>
              <a:t>đ</a:t>
            </a:r>
            <a:r>
              <a:rPr lang="en-US" altLang="en-US"/>
              <a:t>u najva</a:t>
            </a:r>
            <a:r>
              <a:rPr lang="en-US" altLang="en-US"/>
              <a:t>ž</a:t>
            </a:r>
            <a:r>
              <a:rPr lang="en-US" altLang="en-US"/>
              <a:t>nijima na podru</a:t>
            </a:r>
            <a:r>
              <a:rPr lang="en-US" altLang="en-US"/>
              <a:t>č</a:t>
            </a:r>
            <a:r>
              <a:rPr lang="en-US" altLang="en-US"/>
              <a:t>ju Pore</a:t>
            </a:r>
            <a:r>
              <a:rPr lang="en-US" altLang="en-US"/>
              <a:t>š</a:t>
            </a:r>
            <a:r>
              <a:rPr lang="en-US" altLang="en-US"/>
              <a:t>tine isti</a:t>
            </a:r>
            <a:r>
              <a:rPr lang="en-US" altLang="en-US"/>
              <a:t>č</a:t>
            </a:r>
            <a:r>
              <a:rPr lang="en-US" altLang="en-US"/>
              <a:t>u se gospodarski kompleks Sv. Ivana kod </a:t>
            </a:r>
            <a:r>
              <a:rPr lang="en-US" altLang="en-US"/>
              <a:t>Š</a:t>
            </a:r>
            <a:r>
              <a:rPr lang="en-US" altLang="en-US"/>
              <a:t>terne i ka</a:t>
            </a:r>
            <a:r>
              <a:rPr lang="en-US" altLang="en-US"/>
              <a:t>š</a:t>
            </a:r>
            <a:r>
              <a:rPr lang="en-US" altLang="en-US"/>
              <a:t>tel u starom </a:t>
            </a:r>
            <a:r>
              <a:rPr lang="en-US" altLang="en-US"/>
              <a:t>Č</a:t>
            </a:r>
            <a:r>
              <a:rPr lang="en-US" altLang="en-US"/>
              <a:t>ervaru. Kao ugledni plemi</a:t>
            </a:r>
            <a:r>
              <a:rPr lang="en-US" altLang="en-US"/>
              <a:t>ć</a:t>
            </a:r>
            <a:r>
              <a:rPr lang="en-US" altLang="en-US"/>
              <a:t>i obna</a:t>
            </a:r>
            <a:r>
              <a:rPr lang="en-US" altLang="en-US"/>
              <a:t>š</a:t>
            </a:r>
            <a:r>
              <a:rPr lang="en-US" altLang="en-US"/>
              <a:t>ali su presti</a:t>
            </a:r>
            <a:r>
              <a:rPr lang="en-US" altLang="en-US"/>
              <a:t>ž</a:t>
            </a:r>
            <a:r>
              <a:rPr lang="en-US" altLang="en-US"/>
              <a:t>ne funkcije u na</a:t>
            </a:r>
            <a:r>
              <a:rPr lang="en-US" altLang="en-US"/>
              <a:t>š</a:t>
            </a:r>
            <a:r>
              <a:rPr lang="en-US" altLang="en-US"/>
              <a:t>em gradu te dali brojne istaknute intelektualce i sudionike politi</a:t>
            </a:r>
            <a:r>
              <a:rPr lang="en-US" altLang="en-US"/>
              <a:t>č</a:t>
            </a:r>
            <a:r>
              <a:rPr lang="en-US" altLang="en-US"/>
              <a:t>kog, dru</a:t>
            </a:r>
            <a:r>
              <a:rPr lang="en-US" altLang="en-US"/>
              <a:t>š</a:t>
            </a:r>
            <a:r>
              <a:rPr lang="en-US" altLang="en-US"/>
              <a:t>tvenog i kulturnog </a:t>
            </a:r>
            <a:r>
              <a:rPr lang="en-US" altLang="en-US"/>
              <a:t>ž</a:t>
            </a:r>
            <a:r>
              <a:rPr lang="en-US" altLang="en-US"/>
              <a:t>ivota u Istri. Tijekom srednjeg i novovjekovnog razdoblja u obitelji su se isticali suci, politi</a:t>
            </a:r>
            <a:r>
              <a:rPr lang="en-US" altLang="en-US"/>
              <a:t>č</a:t>
            </a:r>
            <a:r>
              <a:rPr lang="en-US" altLang="en-US"/>
              <a:t>ari, lije</a:t>
            </a:r>
            <a:r>
              <a:rPr lang="en-US" altLang="en-US"/>
              <a:t>č</a:t>
            </a:r>
            <a:r>
              <a:rPr lang="en-US" altLang="en-US"/>
              <a:t>nici, profesori, kanonici, pa </a:t>
            </a:r>
            <a:r>
              <a:rPr lang="en-US" altLang="en-US"/>
              <a:t>č</a:t>
            </a:r>
            <a:r>
              <a:rPr lang="en-US" altLang="en-US"/>
              <a:t>ak i carski savjetnici. Me</a:t>
            </a:r>
            <a:r>
              <a:rPr lang="en-US" altLang="en-US"/>
              <a:t>đ</a:t>
            </a:r>
            <a:r>
              <a:rPr lang="en-US" altLang="en-US"/>
              <a:t>u njima se posebno izdvaja Andrea Polesini, lije</a:t>
            </a:r>
            <a:r>
              <a:rPr lang="en-US" altLang="en-US"/>
              <a:t>č</a:t>
            </a:r>
            <a:r>
              <a:rPr lang="en-US" altLang="en-US"/>
              <a:t>nik i savjetnik austrijskog cara Fridrika III. Habsbur</a:t>
            </a:r>
            <a:r>
              <a:rPr lang="en-US" altLang="en-US"/>
              <a:t>š</a:t>
            </a:r>
            <a:r>
              <a:rPr lang="en-US" altLang="en-US"/>
              <a:t>kog u 15. stolje</a:t>
            </a:r>
            <a:r>
              <a:rPr lang="en-US" altLang="en-US"/>
              <a:t>ć</a:t>
            </a:r>
            <a:r>
              <a:rPr lang="en-US" altLang="en-US"/>
              <a:t>u.</a:t>
            </a:r>
            <a:endParaRPr lang="en-US" altLang="en-US"/>
          </a:p>
          <a:p>
            <a:r>
              <a:rPr lang="en-US" altLang="en-US"/>
              <a:t>Najistaknutiji </a:t>
            </a:r>
            <a:r>
              <a:rPr lang="en-US" altLang="en-US"/>
              <a:t>č</a:t>
            </a:r>
            <a:r>
              <a:rPr lang="en-US" altLang="en-US"/>
              <a:t>lanovi obitelji Polesini u Pore</a:t>
            </a:r>
            <a:r>
              <a:rPr lang="en-US" altLang="en-US"/>
              <a:t>č</a:t>
            </a:r>
            <a:r>
              <a:rPr lang="en-US" altLang="en-US"/>
              <a:t>u</a:t>
            </a:r>
            <a:endParaRPr lang="en-US" altLang="en-US"/>
          </a:p>
          <a:p>
            <a:r>
              <a:rPr lang="en-US" altLang="en-US"/>
              <a:t>Jedna od najistaknutijih li</a:t>
            </a:r>
            <a:r>
              <a:rPr lang="en-US" altLang="en-US"/>
              <a:t>č</a:t>
            </a:r>
            <a:r>
              <a:rPr lang="en-US" altLang="en-US"/>
              <a:t>nosti u povijesti Pore</a:t>
            </a:r>
            <a:r>
              <a:rPr lang="en-US" altLang="en-US"/>
              <a:t>č</a:t>
            </a:r>
            <a:r>
              <a:rPr lang="en-US" altLang="en-US"/>
              <a:t>a bio je biskup Francesco Polesini, koji je u Pore</a:t>
            </a:r>
            <a:r>
              <a:rPr lang="en-US" altLang="en-US"/>
              <a:t>č</a:t>
            </a:r>
            <a:r>
              <a:rPr lang="en-US" altLang="en-US"/>
              <a:t>u stolovao vi</a:t>
            </a:r>
            <a:r>
              <a:rPr lang="en-US" altLang="en-US"/>
              <a:t>š</a:t>
            </a:r>
            <a:r>
              <a:rPr lang="en-US" altLang="en-US"/>
              <a:t>e od 40 godina (1778.–1819.). Tijekom svojeg mandata pokrenuo je obnovu stare biskupske pala</a:t>
            </a:r>
            <a:r>
              <a:rPr lang="en-US" altLang="en-US"/>
              <a:t>č</a:t>
            </a:r>
            <a:r>
              <a:rPr lang="en-US" altLang="en-US"/>
              <a:t>e te dao izgraditi zapadno krilo, u kojem se danas nalazi Dijecezanski muzej. Biskup Polesini pokopan je ispred glavnog oltara u Eufrazijevoj bazilici. Zajedno sa svojim bratom Gianpaolom Serenom unaprijedio je dru</a:t>
            </a:r>
            <a:r>
              <a:rPr lang="en-US" altLang="en-US"/>
              <a:t>š</a:t>
            </a:r>
            <a:r>
              <a:rPr lang="en-US" altLang="en-US"/>
              <a:t>tveni i kulturni </a:t>
            </a:r>
            <a:r>
              <a:rPr lang="en-US" altLang="en-US"/>
              <a:t>ž</a:t>
            </a:r>
            <a:r>
              <a:rPr lang="en-US" altLang="en-US"/>
              <a:t>ivot grada te 1793. utemeljio lokalno plemi</a:t>
            </a:r>
            <a:r>
              <a:rPr lang="en-US" altLang="en-US"/>
              <a:t>ć</a:t>
            </a:r>
            <a:r>
              <a:rPr lang="en-US" altLang="en-US"/>
              <a:t>ko dru</a:t>
            </a:r>
            <a:r>
              <a:rPr lang="en-US" altLang="en-US"/>
              <a:t>š</a:t>
            </a:r>
            <a:r>
              <a:rPr lang="en-US" altLang="en-US"/>
              <a:t>tvo (Società del Casino dei Nobili). Gianpaolo Sereno bio je i prvi vlasnik otoka Sv. Nikole, koji je obitelj otkupila 1798. godine od plemi</a:t>
            </a:r>
            <a:r>
              <a:rPr lang="en-US" altLang="en-US"/>
              <a:t>ć</a:t>
            </a:r>
            <a:r>
              <a:rPr lang="en-US" altLang="en-US"/>
              <a:t>ke obitelji Coletti.</a:t>
            </a:r>
            <a:endParaRPr lang="en-US" altLang="en-US"/>
          </a:p>
          <a:p>
            <a:r>
              <a:rPr lang="en-US" altLang="en-US"/>
              <a:t>Na malim portretima uz biskupa Francesca Polesinija nalaze se njegova </a:t>
            </a:r>
            <a:r>
              <a:rPr lang="en-US" altLang="en-US"/>
              <a:t>č</a:t>
            </a:r>
            <a:r>
              <a:rPr lang="en-US" altLang="en-US"/>
              <a:t>etvorica bra</a:t>
            </a:r>
            <a:r>
              <a:rPr lang="en-US" altLang="en-US"/>
              <a:t>ć</a:t>
            </a:r>
            <a:r>
              <a:rPr lang="en-US" altLang="en-US"/>
              <a:t>e – Matteo, Giacomo, Marquardo i Gianpaolo Sereno (prvoro</a:t>
            </a:r>
            <a:r>
              <a:rPr lang="en-US" altLang="en-US"/>
              <a:t>đ</a:t>
            </a:r>
            <a:r>
              <a:rPr lang="en-US" altLang="en-US"/>
              <a:t>enac). Na donjim portretima prikazani su Benedetto Polesini (Gianpaolov sin) sa suprugom Marianom i njihovim sinom Gianpaolom. U plemi</a:t>
            </a:r>
            <a:r>
              <a:rPr lang="en-US" altLang="en-US"/>
              <a:t>ć</a:t>
            </a:r>
            <a:r>
              <a:rPr lang="en-US" altLang="en-US"/>
              <a:t>kim obiteljima prvi mu</a:t>
            </a:r>
            <a:r>
              <a:rPr lang="en-US" altLang="en-US"/>
              <a:t>š</a:t>
            </a:r>
            <a:r>
              <a:rPr lang="en-US" altLang="en-US"/>
              <a:t>ki potomak </a:t>
            </a:r>
            <a:r>
              <a:rPr lang="en-US" altLang="en-US"/>
              <a:t>č</a:t>
            </a:r>
            <a:r>
              <a:rPr lang="en-US" altLang="en-US"/>
              <a:t>esto je dobivao ime djeda.</a:t>
            </a:r>
            <a:endParaRPr lang="en-US" altLang="en-US"/>
          </a:p>
          <a:p>
            <a:r>
              <a:rPr lang="en-US" altLang="en-US"/>
              <a:t>Druga istaknuta li</a:t>
            </a:r>
            <a:r>
              <a:rPr lang="en-US" altLang="en-US"/>
              <a:t>č</a:t>
            </a:r>
            <a:r>
              <a:rPr lang="en-US" altLang="en-US"/>
              <a:t>nost pore</a:t>
            </a:r>
            <a:r>
              <a:rPr lang="en-US" altLang="en-US"/>
              <a:t>č</a:t>
            </a:r>
            <a:r>
              <a:rPr lang="en-US" altLang="en-US"/>
              <a:t>ke loze obitelji Polesini bio je Gianpaolo Polesini, prvi predsjednik Istarskog sabora (1861.). U to je vrijeme, od 1861. do kraja Prvog svjetskog rata, Pore</a:t>
            </a:r>
            <a:r>
              <a:rPr lang="en-US" altLang="en-US"/>
              <a:t>č</a:t>
            </a:r>
            <a:r>
              <a:rPr lang="en-US" altLang="en-US"/>
              <a:t> bio glavni grad Istre, odnosno Istarske markgrofovije unutar Austro-Ugarskog Carstva (</a:t>
            </a:r>
            <a:r>
              <a:rPr lang="en-US" altLang="en-US"/>
              <a:t>š</a:t>
            </a:r>
            <a:r>
              <a:rPr lang="en-US" altLang="en-US"/>
              <a:t>to bi danas vi</a:t>
            </a:r>
            <a:r>
              <a:rPr lang="en-US" altLang="en-US"/>
              <a:t>š</a:t>
            </a:r>
            <a:r>
              <a:rPr lang="en-US" altLang="en-US"/>
              <a:t>e-manje odgovaralo Istarskoj </a:t>
            </a:r>
            <a:r>
              <a:rPr lang="en-US" altLang="en-US"/>
              <a:t>ž</a:t>
            </a:r>
            <a:r>
              <a:rPr lang="en-US" altLang="en-US"/>
              <a:t>upaniji prema suvremenim teritorijalnim jedinicama). Osim toga, Gianpaolo Polesini neko je vrijeme obna</a:t>
            </a:r>
            <a:r>
              <a:rPr lang="en-US" altLang="en-US"/>
              <a:t>š</a:t>
            </a:r>
            <a:r>
              <a:rPr lang="en-US" altLang="en-US"/>
              <a:t>ao i du</a:t>
            </a:r>
            <a:r>
              <a:rPr lang="en-US" altLang="en-US"/>
              <a:t>ž</a:t>
            </a:r>
            <a:r>
              <a:rPr lang="en-US" altLang="en-US"/>
              <a:t>nost pore</a:t>
            </a:r>
            <a:r>
              <a:rPr lang="en-US" altLang="en-US"/>
              <a:t>č</a:t>
            </a:r>
            <a:r>
              <a:rPr lang="en-US" altLang="en-US"/>
              <a:t>kog podestata (gradona</a:t>
            </a:r>
            <a:r>
              <a:rPr lang="en-US" altLang="en-US"/>
              <a:t>č</a:t>
            </a:r>
            <a:r>
              <a:rPr lang="en-US" altLang="en-US"/>
              <a:t>elnika).</a:t>
            </a: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5875655"/>
          </a:xfrm>
        </p:spPr>
        <p:txBody>
          <a:bodyPr>
            <a:normAutofit fontScale="25000"/>
          </a:bodyPr>
          <a:p>
            <a:r>
              <a:rPr lang="en-US" altLang="en-US" sz="3600"/>
              <a:t>Zgrada koju danas nazivamo Sabornicom ili Istarskom sabornicom nekada</a:t>
            </a:r>
            <a:r>
              <a:rPr lang="en-US" altLang="en-US" sz="3600"/>
              <a:t>š</a:t>
            </a:r>
            <a:r>
              <a:rPr lang="en-US" altLang="en-US" sz="3600"/>
              <a:t>nja je crkva sv. Franje, izgra</a:t>
            </a:r>
            <a:r>
              <a:rPr lang="en-US" altLang="en-US" sz="3600"/>
              <a:t>đ</a:t>
            </a:r>
            <a:r>
              <a:rPr lang="en-US" altLang="en-US" sz="3600"/>
              <a:t>ena u romani</a:t>
            </a:r>
            <a:r>
              <a:rPr lang="en-US" altLang="en-US" sz="3600"/>
              <a:t>č</a:t>
            </a:r>
            <a:r>
              <a:rPr lang="en-US" altLang="en-US" sz="3600"/>
              <a:t>ko-goti</a:t>
            </a:r>
            <a:r>
              <a:rPr lang="en-US" altLang="en-US" sz="3600"/>
              <a:t>č</a:t>
            </a:r>
            <a:r>
              <a:rPr lang="en-US" altLang="en-US" sz="3600"/>
              <a:t>kom stilu. Ova crkva i franjeva</a:t>
            </a:r>
            <a:r>
              <a:rPr lang="en-US" altLang="en-US" sz="3600"/>
              <a:t>č</a:t>
            </a:r>
            <a:r>
              <a:rPr lang="en-US" altLang="en-US" sz="3600"/>
              <a:t>ki samostan, koji se uz nju nalazio, podignuti su krajem 13. stolje</a:t>
            </a:r>
            <a:r>
              <a:rPr lang="en-US" altLang="en-US" sz="3600"/>
              <a:t>ć</a:t>
            </a:r>
            <a:r>
              <a:rPr lang="en-US" altLang="en-US" sz="3600"/>
              <a:t>a. Ranije se na ovom mjestu nalazila ranosrednjovjekovna crkva sv. Tome Apostola iz 5. stolje</a:t>
            </a:r>
            <a:r>
              <a:rPr lang="en-US" altLang="en-US" sz="3600"/>
              <a:t>ć</a:t>
            </a:r>
            <a:r>
              <a:rPr lang="en-US" altLang="en-US" sz="3600"/>
              <a:t>a.</a:t>
            </a:r>
            <a:endParaRPr lang="en-US" altLang="en-US" sz="3600"/>
          </a:p>
          <a:p>
            <a:r>
              <a:rPr lang="en-US" altLang="en-US" sz="3600"/>
              <a:t>Kao i ostale sa</a:t>
            </a:r>
            <a:r>
              <a:rPr lang="en-US" altLang="en-US" sz="3600"/>
              <a:t>č</a:t>
            </a:r>
            <a:r>
              <a:rPr lang="en-US" altLang="en-US" sz="3600"/>
              <a:t>uvane propovjedni</a:t>
            </a:r>
            <a:r>
              <a:rPr lang="en-US" altLang="en-US" sz="3600"/>
              <a:t>č</a:t>
            </a:r>
            <a:r>
              <a:rPr lang="en-US" altLang="en-US" sz="3600"/>
              <a:t>ke crkve u Istri, franjeva</a:t>
            </a:r>
            <a:r>
              <a:rPr lang="en-US" altLang="en-US" sz="3600"/>
              <a:t>č</a:t>
            </a:r>
            <a:r>
              <a:rPr lang="en-US" altLang="en-US" sz="3600"/>
              <a:t>ka crkva u Pore</a:t>
            </a:r>
            <a:r>
              <a:rPr lang="en-US" altLang="en-US" sz="3600"/>
              <a:t>č</a:t>
            </a:r>
            <a:r>
              <a:rPr lang="en-US" altLang="en-US" sz="3600"/>
              <a:t>u tipolo</a:t>
            </a:r>
            <a:r>
              <a:rPr lang="en-US" altLang="en-US" sz="3600"/>
              <a:t>š</a:t>
            </a:r>
            <a:r>
              <a:rPr lang="en-US" altLang="en-US" sz="3600"/>
              <a:t>ki se isti</a:t>
            </a:r>
            <a:r>
              <a:rPr lang="en-US" altLang="en-US" sz="3600"/>
              <a:t>č</a:t>
            </a:r>
            <a:r>
              <a:rPr lang="en-US" altLang="en-US" sz="3600"/>
              <a:t>e krajnjom jednostavno</a:t>
            </a:r>
            <a:r>
              <a:rPr lang="en-US" altLang="en-US" sz="3600"/>
              <a:t>šć</a:t>
            </a:r>
            <a:r>
              <a:rPr lang="en-US" altLang="en-US" sz="3600"/>
              <a:t>u. Tlocrt se sastoji od pravokutnog jednobrodnog prostora s ne</a:t>
            </a:r>
            <a:r>
              <a:rPr lang="en-US" altLang="en-US" sz="3600"/>
              <a:t>š</a:t>
            </a:r>
            <a:r>
              <a:rPr lang="en-US" altLang="en-US" sz="3600"/>
              <a:t>to u</a:t>
            </a:r>
            <a:r>
              <a:rPr lang="en-US" altLang="en-US" sz="3600"/>
              <a:t>ž</a:t>
            </a:r>
            <a:r>
              <a:rPr lang="en-US" altLang="en-US" sz="3600"/>
              <a:t>om pravokutnom apsidom na isto</a:t>
            </a:r>
            <a:r>
              <a:rPr lang="en-US" altLang="en-US" sz="3600"/>
              <a:t>č</a:t>
            </a:r>
            <a:r>
              <a:rPr lang="en-US" altLang="en-US" sz="3600"/>
              <a:t>noj strani. Stilski pripada arhitekturi prvoga vala propovjedni</a:t>
            </a:r>
            <a:r>
              <a:rPr lang="en-US" altLang="en-US" sz="3600"/>
              <a:t>č</a:t>
            </a:r>
            <a:r>
              <a:rPr lang="en-US" altLang="en-US" sz="3600"/>
              <a:t>kih redova, koji su krajem 13. i tijekom 14. stolje</a:t>
            </a:r>
            <a:r>
              <a:rPr lang="en-US" altLang="en-US" sz="3600"/>
              <a:t>ć</a:t>
            </a:r>
            <a:r>
              <a:rPr lang="en-US" altLang="en-US" sz="3600"/>
              <a:t>a </a:t>
            </a:r>
            <a:r>
              <a:rPr lang="en-US" altLang="en-US" sz="3600"/>
              <a:t>š</a:t>
            </a:r>
            <a:r>
              <a:rPr lang="en-US" altLang="en-US" sz="3600"/>
              <a:t>irili Istrom koncepciju jedinstvenog dvoranskog prostora crkava.</a:t>
            </a:r>
            <a:endParaRPr lang="en-US" altLang="en-US" sz="3600"/>
          </a:p>
          <a:p>
            <a:r>
              <a:rPr lang="en-US" altLang="en-US" sz="3600"/>
              <a:t>Budu</a:t>
            </a:r>
            <a:r>
              <a:rPr lang="en-US" altLang="en-US" sz="3600"/>
              <a:t>ć</a:t>
            </a:r>
            <a:r>
              <a:rPr lang="en-US" altLang="en-US" sz="3600"/>
              <a:t>i da je samostan do temelja sru</a:t>
            </a:r>
            <a:r>
              <a:rPr lang="en-US" altLang="en-US" sz="3600"/>
              <a:t>š</a:t>
            </a:r>
            <a:r>
              <a:rPr lang="en-US" altLang="en-US" sz="3600"/>
              <a:t>en tijekom bombardiranja grada u Drugom svjetskom ratu, od </a:t>
            </a:r>
            <a:r>
              <a:rPr lang="en-US" altLang="en-US" sz="3600"/>
              <a:t>č</a:t>
            </a:r>
            <a:r>
              <a:rPr lang="en-US" altLang="en-US" sz="3600"/>
              <a:t>itavog kompleksa iz 13. stolje</a:t>
            </a:r>
            <a:r>
              <a:rPr lang="en-US" altLang="en-US" sz="3600"/>
              <a:t>ć</a:t>
            </a:r>
            <a:r>
              <a:rPr lang="en-US" altLang="en-US" sz="3600"/>
              <a:t>a preostala je samo crkva, i to u pone</a:t>
            </a:r>
            <a:r>
              <a:rPr lang="en-US" altLang="en-US" sz="3600"/>
              <a:t>š</a:t>
            </a:r>
            <a:r>
              <a:rPr lang="en-US" altLang="en-US" sz="3600"/>
              <a:t>to izmijenjenom obliku.</a:t>
            </a:r>
            <a:endParaRPr lang="en-US" altLang="en-US" sz="3600"/>
          </a:p>
          <a:p>
            <a:r>
              <a:rPr lang="en-US" altLang="en-US" sz="3600"/>
              <a:t>Tijekom obnove grada u 18. stolje</a:t>
            </a:r>
            <a:r>
              <a:rPr lang="en-US" altLang="en-US" sz="3600"/>
              <a:t>ć</a:t>
            </a:r>
            <a:r>
              <a:rPr lang="en-US" altLang="en-US" sz="3600"/>
              <a:t>u franjeva</a:t>
            </a:r>
            <a:r>
              <a:rPr lang="en-US" altLang="en-US" sz="3600"/>
              <a:t>č</a:t>
            </a:r>
            <a:r>
              <a:rPr lang="en-US" altLang="en-US" sz="3600"/>
              <a:t>ki kompleks do</a:t>
            </a:r>
            <a:r>
              <a:rPr lang="en-US" altLang="en-US" sz="3600"/>
              <a:t>ž</a:t>
            </a:r>
            <a:r>
              <a:rPr lang="en-US" altLang="en-US" sz="3600"/>
              <a:t>ivio je velike promjene. Zvonik uz apsidu, koji je sru</a:t>
            </a:r>
            <a:r>
              <a:rPr lang="en-US" altLang="en-US" sz="3600"/>
              <a:t>š</a:t>
            </a:r>
            <a:r>
              <a:rPr lang="en-US" altLang="en-US" sz="3600"/>
              <a:t>en 1686. godine, ponovno je sagra</a:t>
            </a:r>
            <a:r>
              <a:rPr lang="en-US" altLang="en-US" sz="3600"/>
              <a:t>đ</a:t>
            </a:r>
            <a:r>
              <a:rPr lang="en-US" altLang="en-US" sz="3600"/>
              <a:t>en u razdoblju od 1708. do 1731. godine u baroknom stilu. Godine 1751. bolonjski umjetnik Giuseppe Montevinti ukrasio je strop crkve rokoko </a:t>
            </a:r>
            <a:r>
              <a:rPr lang="en-US" altLang="en-US" sz="3600"/>
              <a:t>š</a:t>
            </a:r>
            <a:r>
              <a:rPr lang="en-US" altLang="en-US" sz="3600"/>
              <a:t>tukaturama nje</a:t>
            </a:r>
            <a:r>
              <a:rPr lang="en-US" altLang="en-US" sz="3600"/>
              <a:t>ž</a:t>
            </a:r>
            <a:r>
              <a:rPr lang="en-US" altLang="en-US" sz="3600"/>
              <a:t>nih oblika, dok je venecijanski slikar Angelo Venturini oslikao strop freskama (Bezgrje</a:t>
            </a:r>
            <a:r>
              <a:rPr lang="en-US" altLang="en-US" sz="3600"/>
              <a:t>š</a:t>
            </a:r>
            <a:r>
              <a:rPr lang="en-US" altLang="en-US" sz="3600"/>
              <a:t>no za</a:t>
            </a:r>
            <a:r>
              <a:rPr lang="en-US" altLang="en-US" sz="3600"/>
              <a:t>č</a:t>
            </a:r>
            <a:r>
              <a:rPr lang="en-US" altLang="en-US" sz="3600"/>
              <a:t>e</a:t>
            </a:r>
            <a:r>
              <a:rPr lang="en-US" altLang="en-US" sz="3600"/>
              <a:t>ć</a:t>
            </a:r>
            <a:r>
              <a:rPr lang="en-US" altLang="en-US" sz="3600"/>
              <a:t>e, Stigme sv. Franje i Vi</a:t>
            </a:r>
            <a:r>
              <a:rPr lang="en-US" altLang="en-US" sz="3600"/>
              <a:t>đ</a:t>
            </a:r>
            <a:r>
              <a:rPr lang="en-US" altLang="en-US" sz="3600"/>
              <a:t>enje sv. Antuna Padovanskog).</a:t>
            </a:r>
            <a:endParaRPr lang="en-US" altLang="en-US" sz="3600"/>
          </a:p>
          <a:p>
            <a:r>
              <a:rPr lang="en-US" altLang="en-US" sz="3600"/>
              <a:t>Napoleonov ukaz o ukidanju redovni</a:t>
            </a:r>
            <a:r>
              <a:rPr lang="en-US" altLang="en-US" sz="3600"/>
              <a:t>š</a:t>
            </a:r>
            <a:r>
              <a:rPr lang="en-US" altLang="en-US" sz="3600"/>
              <a:t>tva utjecao je i na djelovanje franjeva</a:t>
            </a:r>
            <a:r>
              <a:rPr lang="en-US" altLang="en-US" sz="3600"/>
              <a:t>č</a:t>
            </a:r>
            <a:r>
              <a:rPr lang="en-US" altLang="en-US" sz="3600"/>
              <a:t>kog samostana. Crkva je desakralizirana 1806. godine, a franjevci su tada napustili Pore</a:t>
            </a:r>
            <a:r>
              <a:rPr lang="en-US" altLang="en-US" sz="3600"/>
              <a:t>č</a:t>
            </a:r>
            <a:r>
              <a:rPr lang="en-US" altLang="en-US" sz="3600"/>
              <a:t>. Po</a:t>
            </a:r>
            <a:r>
              <a:rPr lang="en-US" altLang="en-US" sz="3600"/>
              <a:t>č</a:t>
            </a:r>
            <a:r>
              <a:rPr lang="en-US" altLang="en-US" sz="3600"/>
              <a:t>etkom 19. stolje</a:t>
            </a:r>
            <a:r>
              <a:rPr lang="en-US" altLang="en-US" sz="3600"/>
              <a:t>ć</a:t>
            </a:r>
            <a:r>
              <a:rPr lang="en-US" altLang="en-US" sz="3600"/>
              <a:t>a obitelj Polesini otkupila je crkvu od grada, a oko 1820. godine Francesco Polesini horizontalno ju je pregradio.</a:t>
            </a:r>
            <a:endParaRPr lang="en-US" altLang="en-US" sz="3600"/>
          </a:p>
          <a:p>
            <a:r>
              <a:rPr lang="en-US" altLang="en-US" sz="3600"/>
              <a:t>Dvorana na katu pretvorena je u Sabornicu – prostor u kojem su se od 1861. godine okupljali zastupnici Istarskog sabora – dok je donji dio iskori</a:t>
            </a:r>
            <a:r>
              <a:rPr lang="en-US" altLang="en-US" sz="3600"/>
              <a:t>š</a:t>
            </a:r>
            <a:r>
              <a:rPr lang="en-US" altLang="en-US" sz="3600"/>
              <a:t>ten kao vinski podrum.</a:t>
            </a:r>
            <a:endParaRPr lang="en-US" altLang="en-US" sz="3600"/>
          </a:p>
          <a:p>
            <a:r>
              <a:rPr lang="en-US" altLang="en-US" sz="3600"/>
              <a:t>Djelovanje Istarskog sabora (od 1861. godine do kraja Prvog svjetskog rata) u Pore</a:t>
            </a:r>
            <a:r>
              <a:rPr lang="en-US" altLang="en-US" sz="3600"/>
              <a:t>č</a:t>
            </a:r>
            <a:r>
              <a:rPr lang="en-US" altLang="en-US" sz="3600"/>
              <a:t>u obilje</a:t>
            </a:r>
            <a:r>
              <a:rPr lang="en-US" altLang="en-US" sz="3600"/>
              <a:t>ž</a:t>
            </a:r>
            <a:r>
              <a:rPr lang="en-US" altLang="en-US" sz="3600"/>
              <a:t>ile su zna</a:t>
            </a:r>
            <a:r>
              <a:rPr lang="en-US" altLang="en-US" sz="3600"/>
              <a:t>č</a:t>
            </a:r>
            <a:r>
              <a:rPr lang="en-US" altLang="en-US" sz="3600"/>
              <a:t>ajne li</a:t>
            </a:r>
            <a:r>
              <a:rPr lang="en-US" altLang="en-US" sz="3600"/>
              <a:t>č</a:t>
            </a:r>
            <a:r>
              <a:rPr lang="en-US" altLang="en-US" sz="3600"/>
              <a:t>nosti koje su svojim zalaganjem pridonijele razvoju hrvatskog narodnog preporoda u Istri. Me</a:t>
            </a:r>
            <a:r>
              <a:rPr lang="en-US" altLang="en-US" sz="3600"/>
              <a:t>đ</a:t>
            </a:r>
            <a:r>
              <a:rPr lang="en-US" altLang="en-US" sz="3600"/>
              <a:t>u njima su pore</a:t>
            </a:r>
            <a:r>
              <a:rPr lang="en-US" altLang="en-US" sz="3600"/>
              <a:t>č</a:t>
            </a:r>
            <a:r>
              <a:rPr lang="en-US" altLang="en-US" sz="3600"/>
              <a:t>ko-pulski biskup Juraj Dobrila, Vjekoslav Spin</a:t>
            </a:r>
            <a:r>
              <a:rPr lang="en-US" altLang="en-US" sz="3600"/>
              <a:t>č</a:t>
            </a:r>
            <a:r>
              <a:rPr lang="en-US" altLang="en-US" sz="3600"/>
              <a:t>i</a:t>
            </a:r>
            <a:r>
              <a:rPr lang="en-US" altLang="en-US" sz="3600"/>
              <a:t>ć</a:t>
            </a:r>
            <a:r>
              <a:rPr lang="en-US" altLang="en-US" sz="3600"/>
              <a:t>, Matko Mandi</a:t>
            </a:r>
            <a:r>
              <a:rPr lang="en-US" altLang="en-US" sz="3600"/>
              <a:t>ć</a:t>
            </a:r>
            <a:r>
              <a:rPr lang="en-US" altLang="en-US" sz="3600"/>
              <a:t> i drugi. U borbi za jezi</a:t>
            </a:r>
            <a:r>
              <a:rPr lang="en-US" altLang="en-US" sz="3600"/>
              <a:t>č</a:t>
            </a:r>
            <a:r>
              <a:rPr lang="en-US" altLang="en-US" sz="3600"/>
              <a:t>na prava posebice se istaknuo Matko Laginja, koji se 1883. godine zastupnicima u Istarskom saboru po prvi put obratio na hrvatskom jeziku.</a:t>
            </a:r>
            <a:endParaRPr lang="en-US" altLang="en-US" sz="3600"/>
          </a:p>
          <a:p>
            <a:r>
              <a:rPr lang="en-US" altLang="en-US" sz="3600"/>
              <a:t>Godine 1925., budu</a:t>
            </a:r>
            <a:r>
              <a:rPr lang="en-US" altLang="en-US" sz="3600"/>
              <a:t>ć</a:t>
            </a:r>
            <a:r>
              <a:rPr lang="en-US" altLang="en-US" sz="3600"/>
              <a:t>i da Pore</a:t>
            </a:r>
            <a:r>
              <a:rPr lang="en-US" altLang="en-US" sz="3600"/>
              <a:t>č</a:t>
            </a:r>
            <a:r>
              <a:rPr lang="en-US" altLang="en-US" sz="3600"/>
              <a:t> vi</a:t>
            </a:r>
            <a:r>
              <a:rPr lang="en-US" altLang="en-US" sz="3600"/>
              <a:t>š</a:t>
            </a:r>
            <a:r>
              <a:rPr lang="en-US" altLang="en-US" sz="3600"/>
              <a:t>e nije bio glavni grad Istre (tu je ulogu preuzela Pula), Benedetto Polesini – sin Gianpaola i graditelj dvorca Isabella na otoku Sv. Nikole – poklonio je Sabornicu gradu Pore</a:t>
            </a:r>
            <a:r>
              <a:rPr lang="en-US" altLang="en-US" sz="3600"/>
              <a:t>č</a:t>
            </a:r>
            <a:r>
              <a:rPr lang="en-US" altLang="en-US" sz="3600"/>
              <a:t>u kako bi se u njoj izlo</a:t>
            </a:r>
            <a:r>
              <a:rPr lang="en-US" altLang="en-US" sz="3600"/>
              <a:t>ž</a:t>
            </a:r>
            <a:r>
              <a:rPr lang="en-US" altLang="en-US" sz="3600"/>
              <a:t>ili predmeti koji svjedo</a:t>
            </a:r>
            <a:r>
              <a:rPr lang="en-US" altLang="en-US" sz="3600"/>
              <a:t>č</a:t>
            </a:r>
            <a:r>
              <a:rPr lang="en-US" altLang="en-US" sz="3600"/>
              <a:t>e o bogatoj pro</a:t>
            </a:r>
            <a:r>
              <a:rPr lang="en-US" altLang="en-US" sz="3600"/>
              <a:t>š</a:t>
            </a:r>
            <a:r>
              <a:rPr lang="en-US" altLang="en-US" sz="3600"/>
              <a:t>losti grada.</a:t>
            </a:r>
            <a:endParaRPr lang="en-US" altLang="en-US" sz="3600"/>
          </a:p>
          <a:p>
            <a:r>
              <a:rPr lang="en-US" altLang="en-US" sz="3600"/>
              <a:t>Osniva</a:t>
            </a:r>
            <a:r>
              <a:rPr lang="en-US" altLang="en-US" sz="3600"/>
              <a:t>č</a:t>
            </a:r>
            <a:r>
              <a:rPr lang="en-US" altLang="en-US" sz="3600"/>
              <a:t>ka zada</a:t>
            </a:r>
            <a:r>
              <a:rPr lang="en-US" altLang="en-US" sz="3600"/>
              <a:t>ć</a:t>
            </a:r>
            <a:r>
              <a:rPr lang="en-US" altLang="en-US" sz="3600"/>
              <a:t>a povjerena je profesoru Ranieriju Mariju Cossàru, koji je 1926. godine ovdje otvorio Gradski muzej za umjetnost i povijest (Civico Museo d'Arte e Storia). Ve</a:t>
            </a:r>
            <a:r>
              <a:rPr lang="en-US" altLang="en-US" sz="3600"/>
              <a:t>ć</a:t>
            </a:r>
            <a:r>
              <a:rPr lang="en-US" altLang="en-US" sz="3600"/>
              <a:t>ina predmeta iz tada</a:t>
            </a:r>
            <a:r>
              <a:rPr lang="en-US" altLang="en-US" sz="3600"/>
              <a:t>š</a:t>
            </a:r>
            <a:r>
              <a:rPr lang="en-US" altLang="en-US" sz="3600"/>
              <a:t>njeg muzeja danas se </a:t>
            </a:r>
            <a:r>
              <a:rPr lang="en-US" altLang="en-US" sz="3600"/>
              <a:t>č</a:t>
            </a:r>
            <a:r>
              <a:rPr lang="en-US" altLang="en-US" sz="3600"/>
              <a:t>uva u fundusu Zavi</a:t>
            </a:r>
            <a:r>
              <a:rPr lang="en-US" altLang="en-US" sz="3600"/>
              <a:t>č</a:t>
            </a:r>
            <a:r>
              <a:rPr lang="en-US" altLang="en-US" sz="3600"/>
              <a:t>ajnog muzeja Pore</a:t>
            </a:r>
            <a:r>
              <a:rPr lang="en-US" altLang="en-US" sz="3600"/>
              <a:t>š</a:t>
            </a:r>
            <a:r>
              <a:rPr lang="en-US" altLang="en-US" sz="3600"/>
              <a:t>tine.</a:t>
            </a:r>
            <a:endParaRPr lang="en-US" altLang="en-US" sz="3600"/>
          </a:p>
          <a:p>
            <a:r>
              <a:rPr lang="en-US" altLang="en-US" sz="3600"/>
              <a:t>Gianpaolo Polesini, prvi predsjednik Istarskog sabora, imao je petero djece: tri k</a:t>
            </a:r>
            <a:r>
              <a:rPr lang="en-US" altLang="en-US" sz="3600"/>
              <a:t>ć</a:t>
            </a:r>
            <a:r>
              <a:rPr lang="en-US" altLang="en-US" sz="3600"/>
              <a:t>eri i dva sina – starijeg (prvoro</a:t>
            </a:r>
            <a:r>
              <a:rPr lang="en-US" altLang="en-US" sz="3600"/>
              <a:t>đ</a:t>
            </a:r>
            <a:r>
              <a:rPr lang="en-US" altLang="en-US" sz="3600"/>
              <a:t>enca) Benedetta i mla</a:t>
            </a:r>
            <a:r>
              <a:rPr lang="en-US" altLang="en-US" sz="3600"/>
              <a:t>đ</a:t>
            </a:r>
            <a:r>
              <a:rPr lang="en-US" altLang="en-US" sz="3600"/>
              <a:t>eg Giorgia. Krajem 18. stolje</a:t>
            </a:r>
            <a:r>
              <a:rPr lang="en-US" altLang="en-US" sz="3600"/>
              <a:t>ć</a:t>
            </a:r>
            <a:r>
              <a:rPr lang="en-US" altLang="en-US" sz="3600"/>
              <a:t>a obitelj Pole-sini otkupila je otok Sv. Nikole od obitelji Coletti. Prvi vlasnik bio je Gianpaolo Polesini, zatim njegov sin Benedetto, potom ponovno Gianpaolo i tako redom.</a:t>
            </a:r>
            <a:endParaRPr lang="en-US" altLang="en-US" sz="3600"/>
          </a:p>
          <a:p>
            <a:r>
              <a:rPr lang="en-US" altLang="en-US" sz="3600"/>
              <a:t>Giorgio Polesini, mla</a:t>
            </a:r>
            <a:r>
              <a:rPr lang="en-US" altLang="en-US" sz="3600"/>
              <a:t>đ</a:t>
            </a:r>
            <a:r>
              <a:rPr lang="en-US" altLang="en-US" sz="3600"/>
              <a:t>i brat Benedetta i sin Gianpaola, krajem 19. stolje</a:t>
            </a:r>
            <a:r>
              <a:rPr lang="en-US" altLang="en-US" sz="3600"/>
              <a:t>ć</a:t>
            </a:r>
            <a:r>
              <a:rPr lang="en-US" altLang="en-US" sz="3600"/>
              <a:t>a (1885.–1886.) sagradio je obiteljsku pala</a:t>
            </a:r>
            <a:r>
              <a:rPr lang="en-US" altLang="en-US" sz="3600"/>
              <a:t>č</a:t>
            </a:r>
            <a:r>
              <a:rPr lang="en-US" altLang="en-US" sz="3600"/>
              <a:t>u na samom kraju pore</a:t>
            </a:r>
            <a:r>
              <a:rPr lang="en-US" altLang="en-US" sz="3600"/>
              <a:t>č</a:t>
            </a:r>
            <a:r>
              <a:rPr lang="en-US" altLang="en-US" sz="3600"/>
              <a:t>kog poluotoka. Otkupio je pala</a:t>
            </a:r>
            <a:r>
              <a:rPr lang="en-US" altLang="en-US" sz="3600"/>
              <a:t>č</a:t>
            </a:r>
            <a:r>
              <a:rPr lang="en-US" altLang="en-US" sz="3600"/>
              <a:t>u ple-mi</a:t>
            </a:r>
            <a:r>
              <a:rPr lang="en-US" altLang="en-US" sz="3600"/>
              <a:t>ć</a:t>
            </a:r>
            <a:r>
              <a:rPr lang="en-US" altLang="en-US" sz="3600"/>
              <a:t>ke obitelji Bullo i dogradio je. Za projektiranje i izgradnju anga</a:t>
            </a:r>
            <a:r>
              <a:rPr lang="en-US" altLang="en-US" sz="3600"/>
              <a:t>ž</a:t>
            </a:r>
            <a:r>
              <a:rPr lang="en-US" altLang="en-US" sz="3600"/>
              <a:t>irao je jednog od tada najpoznatijih talijanskih arhitekata, Ru</a:t>
            </a:r>
            <a:r>
              <a:rPr lang="en-US" altLang="en-US" sz="3600"/>
              <a:t>đ</a:t>
            </a:r>
            <a:r>
              <a:rPr lang="en-US" altLang="en-US" sz="3600"/>
              <a:t>era Berlama, koji je kasnije sa sinom Arduinom projektirao jo</a:t>
            </a:r>
            <a:r>
              <a:rPr lang="en-US" altLang="en-US" sz="3600"/>
              <a:t>š</a:t>
            </a:r>
            <a:r>
              <a:rPr lang="en-US" altLang="en-US" sz="3600"/>
              <a:t> 4 pala</a:t>
            </a:r>
            <a:r>
              <a:rPr lang="en-US" altLang="en-US" sz="3600"/>
              <a:t>č</a:t>
            </a:r>
            <a:r>
              <a:rPr lang="en-US" altLang="en-US" sz="3600"/>
              <a:t>e u Pore</a:t>
            </a:r>
            <a:r>
              <a:rPr lang="en-US" altLang="en-US" sz="3600"/>
              <a:t>č</a:t>
            </a:r>
            <a:r>
              <a:rPr lang="en-US" altLang="en-US" sz="3600"/>
              <a:t>u u sli</a:t>
            </a:r>
            <a:r>
              <a:rPr lang="en-US" altLang="en-US" sz="3600"/>
              <a:t>č</a:t>
            </a:r>
            <a:r>
              <a:rPr lang="en-US" altLang="en-US" sz="3600"/>
              <a:t>nom stilu. Pala</a:t>
            </a:r>
            <a:r>
              <a:rPr lang="en-US" altLang="en-US" sz="3600"/>
              <a:t>č</a:t>
            </a:r>
            <a:r>
              <a:rPr lang="en-US" altLang="en-US" sz="3600"/>
              <a:t>a je izgra</a:t>
            </a:r>
            <a:r>
              <a:rPr lang="en-US" altLang="en-US" sz="3600"/>
              <a:t>đ</a:t>
            </a:r>
            <a:r>
              <a:rPr lang="en-US" altLang="en-US" sz="3600"/>
              <a:t>ena u neohistoricisti</a:t>
            </a:r>
            <a:r>
              <a:rPr lang="en-US" altLang="en-US" sz="3600"/>
              <a:t>č</a:t>
            </a:r>
            <a:r>
              <a:rPr lang="en-US" altLang="en-US" sz="3600"/>
              <a:t>kom stilu i dovr</a:t>
            </a:r>
            <a:r>
              <a:rPr lang="en-US" altLang="en-US" sz="3600"/>
              <a:t>š</a:t>
            </a:r>
            <a:r>
              <a:rPr lang="en-US" altLang="en-US" sz="3600"/>
              <a:t>ena 1886. godine.</a:t>
            </a:r>
            <a:endParaRPr lang="en-US" altLang="en-US" sz="3600"/>
          </a:p>
          <a:p>
            <a:r>
              <a:rPr lang="en-US" altLang="en-US" sz="3600"/>
              <a:t>U isto vrijeme Benedetto je zapo</a:t>
            </a:r>
            <a:r>
              <a:rPr lang="en-US" altLang="en-US" sz="3600"/>
              <a:t>č</a:t>
            </a:r>
            <a:r>
              <a:rPr lang="en-US" altLang="en-US" sz="3600"/>
              <a:t>eo gradnju vlastite pala</a:t>
            </a:r>
            <a:r>
              <a:rPr lang="en-US" altLang="en-US" sz="3600"/>
              <a:t>č</a:t>
            </a:r>
            <a:r>
              <a:rPr lang="en-US" altLang="en-US" sz="3600"/>
              <a:t>e na otoku Sv. Nikole, koju je dovr</a:t>
            </a:r>
            <a:r>
              <a:rPr lang="en-US" altLang="en-US" sz="3600"/>
              <a:t>š</a:t>
            </a:r>
            <a:r>
              <a:rPr lang="en-US" altLang="en-US" sz="3600"/>
              <a:t>io 1888. godine u neoromanti</a:t>
            </a:r>
            <a:r>
              <a:rPr lang="en-US" altLang="en-US" sz="3600"/>
              <a:t>č</a:t>
            </a:r>
            <a:r>
              <a:rPr lang="en-US" altLang="en-US" sz="3600"/>
              <a:t>kom stilu. Nazvao ju je Dvorac Isabella, u </a:t>
            </a:r>
            <a:r>
              <a:rPr lang="en-US" altLang="en-US" sz="3600"/>
              <a:t>č</a:t>
            </a:r>
            <a:r>
              <a:rPr lang="en-US" altLang="en-US" sz="3600"/>
              <a:t>ast svojoj supruzi. Isprva je dvorac slu</a:t>
            </a:r>
            <a:r>
              <a:rPr lang="en-US" altLang="en-US" sz="3600"/>
              <a:t>ž</a:t>
            </a:r>
            <a:r>
              <a:rPr lang="en-US" altLang="en-US" sz="3600"/>
              <a:t>io kao ljetnikovac Benedetta i njegove obitelji, no 1919. godi-ne postao je njihova stalna rezidencija. Oko dvorca Benedetto je uredio prekrasan park. Giorgio je u to vrijeme izgradio botani</a:t>
            </a:r>
            <a:r>
              <a:rPr lang="en-US" altLang="en-US" sz="3600"/>
              <a:t>č</a:t>
            </a:r>
            <a:r>
              <a:rPr lang="en-US" altLang="en-US" sz="3600"/>
              <a:t>ki vrt ispred svoje pala</a:t>
            </a:r>
            <a:r>
              <a:rPr lang="en-US" altLang="en-US" sz="3600"/>
              <a:t>č</a:t>
            </a:r>
            <a:r>
              <a:rPr lang="en-US" altLang="en-US" sz="3600"/>
              <a:t>e, u kojem je posadio broj-ne rijetke i egzoti</a:t>
            </a:r>
            <a:r>
              <a:rPr lang="en-US" altLang="en-US" sz="3600"/>
              <a:t>č</a:t>
            </a:r>
            <a:r>
              <a:rPr lang="en-US" altLang="en-US" sz="3600"/>
              <a:t>ne biljke te uredio lapidarij unutar velikog hrama. Istodobno, Benedet-to je na otoku uredio </a:t>
            </a:r>
            <a:r>
              <a:rPr lang="en-US" altLang="en-US" sz="3600"/>
              <a:t>š</a:t>
            </a:r>
            <a:r>
              <a:rPr lang="en-US" altLang="en-US" sz="3600"/>
              <a:t>etnicu. Budu</a:t>
            </a:r>
            <a:r>
              <a:rPr lang="en-US" altLang="en-US" sz="3600"/>
              <a:t>ć</a:t>
            </a:r>
            <a:r>
              <a:rPr lang="en-US" altLang="en-US" sz="3600"/>
              <a:t>i da su pala</a:t>
            </a:r>
            <a:r>
              <a:rPr lang="en-US" altLang="en-US" sz="3600"/>
              <a:t>č</a:t>
            </a:r>
            <a:r>
              <a:rPr lang="en-US" altLang="en-US" sz="3600"/>
              <a:t>e bile smje</a:t>
            </a:r>
            <a:r>
              <a:rPr lang="en-US" altLang="en-US" sz="3600"/>
              <a:t>š</a:t>
            </a:r>
            <a:r>
              <a:rPr lang="en-US" altLang="en-US" sz="3600"/>
              <a:t>tene jedna nasuprot drugoj, bra</a:t>
            </a:r>
            <a:r>
              <a:rPr lang="en-US" altLang="en-US" sz="3600"/>
              <a:t>ć</a:t>
            </a:r>
            <a:r>
              <a:rPr lang="en-US" altLang="en-US" sz="3600"/>
              <a:t>a su se me</a:t>
            </a:r>
            <a:r>
              <a:rPr lang="en-US" altLang="en-US" sz="3600"/>
              <a:t>đ</a:t>
            </a:r>
            <a:r>
              <a:rPr lang="en-US" altLang="en-US" sz="3600"/>
              <a:t>usobno nadmetala u tome tko </a:t>
            </a:r>
            <a:r>
              <a:rPr lang="en-US" altLang="en-US" sz="3600"/>
              <a:t>ć</a:t>
            </a:r>
            <a:r>
              <a:rPr lang="en-US" altLang="en-US" sz="3600"/>
              <a:t>e imati luksuzniji i rasko</a:t>
            </a:r>
            <a:r>
              <a:rPr lang="en-US" altLang="en-US" sz="3600"/>
              <a:t>š</a:t>
            </a:r>
            <a:r>
              <a:rPr lang="en-US" altLang="en-US" sz="3600"/>
              <a:t>nije ure</a:t>
            </a:r>
            <a:r>
              <a:rPr lang="en-US" altLang="en-US" sz="3600"/>
              <a:t>đ</a:t>
            </a:r>
            <a:r>
              <a:rPr lang="en-US" altLang="en-US" sz="3600"/>
              <a:t>en dvor.</a:t>
            </a:r>
            <a:endParaRPr lang="en-US" altLang="en-US" sz="3600"/>
          </a:p>
          <a:p>
            <a:r>
              <a:rPr lang="en-US" altLang="en-US" sz="3600"/>
              <a:t>Na otoku Sv. Nikole 1895. godine ure</a:t>
            </a:r>
            <a:r>
              <a:rPr lang="en-US" altLang="en-US" sz="3600"/>
              <a:t>đ</a:t>
            </a:r>
            <a:r>
              <a:rPr lang="en-US" altLang="en-US" sz="3600"/>
              <a:t>eno je prvo javno kupali</a:t>
            </a:r>
            <a:r>
              <a:rPr lang="en-US" altLang="en-US" sz="3600"/>
              <a:t>š</a:t>
            </a:r>
            <a:r>
              <a:rPr lang="en-US" altLang="en-US" sz="3600"/>
              <a:t>te u Pore</a:t>
            </a:r>
            <a:r>
              <a:rPr lang="en-US" altLang="en-US" sz="3600"/>
              <a:t>č</a:t>
            </a:r>
            <a:r>
              <a:rPr lang="en-US" altLang="en-US" sz="3600"/>
              <a:t>u, tzv. Bagno Parentino, na prostoru koji je Op</a:t>
            </a:r>
            <a:r>
              <a:rPr lang="en-US" altLang="en-US" sz="3600"/>
              <a:t>ć</a:t>
            </a:r>
            <a:r>
              <a:rPr lang="en-US" altLang="en-US" sz="3600"/>
              <a:t>ina dobila koncesijom od obitelji Polesini.</a:t>
            </a:r>
            <a:endParaRPr lang="en-US" altLang="en-US" sz="3600"/>
          </a:p>
          <a:p>
            <a:r>
              <a:rPr lang="en-US" altLang="en-US" sz="3600"/>
              <a:t>Nakon Benedetta, otok je naslijedio njegov sin Gianpaolo, posljednji vlasnik otoka Sv. Ni-kole. Nakon Drugog svjetskog rata, zajedno sa sinom Benedettom i unukom Gian Paolom, zauvijek je napustio Pore</a:t>
            </a:r>
            <a:r>
              <a:rPr lang="en-US" altLang="en-US" sz="3600"/>
              <a:t>č</a:t>
            </a:r>
            <a:r>
              <a:rPr lang="en-US" altLang="en-US" sz="3600"/>
              <a:t>.</a:t>
            </a:r>
            <a:endParaRPr lang="en-US" altLang="en-US" sz="3600"/>
          </a:p>
          <a:p>
            <a:r>
              <a:rPr lang="en-US" altLang="en-US" sz="3600"/>
              <a:t>Posljednji </a:t>
            </a:r>
            <a:r>
              <a:rPr lang="en-US" altLang="en-US" sz="3600"/>
              <a:t>ž</a:t>
            </a:r>
            <a:r>
              <a:rPr lang="en-US" altLang="en-US" sz="3600"/>
              <a:t>ivu</a:t>
            </a:r>
            <a:r>
              <a:rPr lang="en-US" altLang="en-US" sz="3600"/>
              <a:t>ć</a:t>
            </a:r>
            <a:r>
              <a:rPr lang="en-US" altLang="en-US" sz="3600"/>
              <a:t>i </a:t>
            </a:r>
            <a:r>
              <a:rPr lang="en-US" altLang="en-US" sz="3600"/>
              <a:t>č</a:t>
            </a:r>
            <a:r>
              <a:rPr lang="en-US" altLang="en-US" sz="3600"/>
              <a:t>lan obitelji, Gian Paolo Polesini, danas </a:t>
            </a:r>
            <a:r>
              <a:rPr lang="en-US" altLang="en-US" sz="3600"/>
              <a:t>ž</a:t>
            </a:r>
            <a:r>
              <a:rPr lang="en-US" altLang="en-US" sz="3600"/>
              <a:t>ivi u Italiji (Udine). Budu</a:t>
            </a:r>
            <a:r>
              <a:rPr lang="en-US" altLang="en-US" sz="3600"/>
              <a:t>ć</a:t>
            </a:r>
            <a:r>
              <a:rPr lang="en-US" altLang="en-US" sz="3600"/>
              <a:t>i da nema djece, nakon njegove smrti obiteljska loza Polesinijevih, nakon vi</a:t>
            </a:r>
            <a:r>
              <a:rPr lang="en-US" altLang="en-US" sz="3600"/>
              <a:t>š</a:t>
            </a:r>
            <a:r>
              <a:rPr lang="en-US" altLang="en-US" sz="3600"/>
              <a:t>e od 700 godina slavne povijesti, zauvijek </a:t>
            </a:r>
            <a:r>
              <a:rPr lang="en-US" altLang="en-US" sz="3600"/>
              <a:t>ć</a:t>
            </a:r>
            <a:r>
              <a:rPr lang="en-US" altLang="en-US" sz="3600"/>
              <a:t>e izumrijeti.</a:t>
            </a:r>
            <a:endParaRPr lang="en-US" altLang="en-US" sz="3600"/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IZRADILI: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1844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cs typeface="Arial" panose="020B0604020202020204"/>
              </a:rPr>
              <a:t>Dora Hrvatin, Jan </a:t>
            </a:r>
            <a:r>
              <a:rPr lang="en-US" dirty="0" err="1">
                <a:cs typeface="Arial" panose="020B0604020202020204"/>
              </a:rPr>
              <a:t>Radojkovic</a:t>
            </a:r>
            <a:r>
              <a:rPr lang="en-US" dirty="0">
                <a:cs typeface="Arial" panose="020B0604020202020204"/>
              </a:rPr>
              <a:t>,</a:t>
            </a:r>
            <a:r>
              <a:rPr lang="hr-HR" altLang="en-US" dirty="0">
                <a:cs typeface="Arial" panose="020B0604020202020204"/>
              </a:rPr>
              <a:t> Aleksandar Šesto</a:t>
            </a:r>
            <a:endParaRPr lang="hr-HR" altLang="en-US" dirty="0">
              <a:cs typeface="Arial" panose="020B0604020202020204"/>
            </a:endParaRPr>
          </a:p>
          <a:p>
            <a:pPr marL="0" indent="0">
              <a:buNone/>
            </a:pPr>
            <a:r>
              <a:rPr lang="hr-HR" altLang="en-US" dirty="0">
                <a:cs typeface="Arial" panose="020B0604020202020204"/>
              </a:rPr>
              <a:t>Osnovna škola Finida, Poreč</a:t>
            </a:r>
            <a:endParaRPr lang="hr-HR" altLang="en-US" dirty="0"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hr-HR" altLang="en-US" sz="3600"/>
              <a:t>Grb obitelji Polesini (lijevo) i Sinčić (desno)</a:t>
            </a:r>
            <a:endParaRPr lang="hr-HR" altLang="en-US" sz="3600"/>
          </a:p>
        </p:txBody>
      </p:sp>
      <p:pic>
        <p:nvPicPr>
          <p:cNvPr id="4" name="Slika 3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024255" y="1691640"/>
            <a:ext cx="4295140" cy="460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2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91605" y="1598930"/>
            <a:ext cx="438531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hr-HR" altLang="en-US" sz="4000"/>
              <a:t>Grb obitelji Corsini (lijevo) i Barbo (desno)</a:t>
            </a:r>
            <a:endParaRPr lang="hr-HR" altLang="en-US" sz="4000"/>
          </a:p>
        </p:txBody>
      </p:sp>
      <p:pic>
        <p:nvPicPr>
          <p:cNvPr id="5" name="Slika 3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085850" y="1824990"/>
            <a:ext cx="3770630" cy="444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4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44615" y="1825625"/>
            <a:ext cx="3950970" cy="4446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hr-HR" altLang="en-US" sz="4000"/>
              <a:t>Grb obitelji Contarini (lijevo) i Tagliapietra (desno)</a:t>
            </a:r>
            <a:endParaRPr lang="hr-HR" altLang="en-US" sz="4000"/>
          </a:p>
        </p:txBody>
      </p:sp>
      <p:pic>
        <p:nvPicPr>
          <p:cNvPr id="5" name="Slika 5" descr="M:\Muzej\mmedia\2659.jpg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283335" y="1825625"/>
            <a:ext cx="4018280" cy="478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6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00140" y="1825625"/>
            <a:ext cx="5710555" cy="478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hr-HR" altLang="en-US" sz="4000"/>
              <a:t>Grb obitelji Manzin (lijevo) i Tiepolo (desno)</a:t>
            </a:r>
            <a:endParaRPr lang="hr-HR" altLang="en-US" sz="4000"/>
          </a:p>
        </p:txBody>
      </p:sp>
      <p:pic>
        <p:nvPicPr>
          <p:cNvPr id="7" name="Slika 7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096010" y="1691640"/>
            <a:ext cx="4221480" cy="46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8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41745" y="1825625"/>
            <a:ext cx="4140200" cy="435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hr-HR" altLang="en-US" sz="4000"/>
              <a:t>Grb obitelji Belgioiso (lijevo) i Semitecolo (desno)</a:t>
            </a:r>
            <a:endParaRPr lang="hr-HR" altLang="en-US" sz="4000"/>
          </a:p>
        </p:txBody>
      </p:sp>
      <p:pic>
        <p:nvPicPr>
          <p:cNvPr id="9" name="Slika 9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523365" y="1829435"/>
            <a:ext cx="4324350" cy="470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2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638925" y="1829435"/>
            <a:ext cx="4018280" cy="4700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hr-HR" altLang="en-US" sz="4000"/>
              <a:t>Grb obitelji Zuccato (lijevo) i Lion (desno)</a:t>
            </a:r>
            <a:endParaRPr lang="hr-HR" altLang="en-US" sz="4000"/>
          </a:p>
        </p:txBody>
      </p:sp>
      <p:pic>
        <p:nvPicPr>
          <p:cNvPr id="11" name="Slika 10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598295"/>
            <a:ext cx="4741545" cy="49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2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81090" y="1597660"/>
            <a:ext cx="4963795" cy="4950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Slika 11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01625" y="411480"/>
            <a:ext cx="5967730" cy="61931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 altLang="en-US"/>
              <a:t>Gornji dio Peterokutne kule. Grb krilatog lava (simbol sv. Marka, za</a:t>
            </a:r>
            <a:r>
              <a:rPr lang="en-US" altLang="en-US"/>
              <a:t>š</a:t>
            </a:r>
            <a:r>
              <a:rPr lang="en-US" altLang="en-US"/>
              <a:t>titnika Venecije i  Mleta</a:t>
            </a:r>
            <a:r>
              <a:rPr lang="en-US" altLang="en-US"/>
              <a:t>č</a:t>
            </a:r>
            <a:r>
              <a:rPr lang="en-US" altLang="en-US"/>
              <a:t>ke Republike), a ispod njega grb obitelji Lion s inicijalima podestata Nikolo Liona (N L) koji je dao izgraditi kulu 1447.godine. </a:t>
            </a:r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4" name="Slika 1"/>
          <p:cNvPicPr>
            <a:picLocks noChangeAspect="1"/>
          </p:cNvPicPr>
          <p:nvPr>
            <p:ph sz="half" idx="1"/>
          </p:nvPr>
        </p:nvPicPr>
        <p:blipFill>
          <a:blip r:embed="rId1"/>
          <a:srcRect l="14525" t="416" r="18670" b="438"/>
          <a:stretch>
            <a:fillRect/>
          </a:stretch>
        </p:blipFill>
        <p:spPr>
          <a:xfrm>
            <a:off x="495300" y="213995"/>
            <a:ext cx="5795645" cy="61169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 altLang="en-US"/>
              <a:t>Goti</a:t>
            </a:r>
            <a:r>
              <a:rPr lang="en-US" altLang="en-US"/>
              <a:t>č</a:t>
            </a:r>
            <a:r>
              <a:rPr lang="en-US" altLang="en-US"/>
              <a:t>ka pala</a:t>
            </a:r>
            <a:r>
              <a:rPr lang="en-US" altLang="en-US"/>
              <a:t>č</a:t>
            </a:r>
            <a:r>
              <a:rPr lang="en-US" altLang="en-US"/>
              <a:t>a Gonan-Parisi s grobom neidentificirane plemi</a:t>
            </a:r>
            <a:r>
              <a:rPr lang="en-US" altLang="en-US"/>
              <a:t>ć</a:t>
            </a:r>
            <a:r>
              <a:rPr lang="en-US" altLang="en-US"/>
              <a:t>ke obitelji, godinom gradnje (1473.) iznad grba i inicijalima graditelja A F (bo</a:t>
            </a:r>
            <a:r>
              <a:rPr lang="en-US" altLang="en-US"/>
              <a:t>č</a:t>
            </a:r>
            <a:r>
              <a:rPr lang="en-US" altLang="en-US"/>
              <a:t>no od grba).</a:t>
            </a:r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hr-HR" altLang="en-US"/>
              <a:t>I malo iz grada i muzeja.. mi.....</a:t>
            </a:r>
            <a:endParaRPr lang="hr-HR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691005"/>
            <a:ext cx="6506210" cy="40335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000" y="1426210"/>
            <a:ext cx="5008880" cy="47942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3" name="Content Placeholder 12" descr="IMG_188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1197610"/>
            <a:ext cx="3249930" cy="5407660"/>
          </a:xfrm>
          <a:prstGeom prst="rect">
            <a:avLst/>
          </a:prstGeom>
        </p:spPr>
      </p:pic>
      <p:pic>
        <p:nvPicPr>
          <p:cNvPr id="22" name="Content Placeholder 21" descr="IMG_187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46245" y="1535430"/>
            <a:ext cx="7809230" cy="47320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866"/>
            <a:ext cx="10515600" cy="1325563"/>
          </a:xfrm>
        </p:spPr>
        <p:txBody>
          <a:bodyPr/>
          <a:lstStyle/>
          <a:p>
            <a:r>
              <a:rPr lang="en-US" dirty="0" err="1"/>
              <a:t>Sadr</a:t>
            </a:r>
            <a:r>
              <a:rPr lang="hr-HR" altLang="en-US" dirty="0" err="1"/>
              <a:t>ž</a:t>
            </a:r>
            <a:r>
              <a:rPr lang="en-US" dirty="0" err="1"/>
              <a:t>aj</a:t>
            </a:r>
            <a:r>
              <a:rPr lang="en-US" dirty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7413"/>
            <a:ext cx="10515600" cy="4925079"/>
          </a:xfrm>
        </p:spPr>
        <p:txBody>
          <a:bodyPr vert="horz" lIns="91440" tIns="45720" rIns="91440" bIns="45720" rtlCol="0" anchor="t">
            <a:normAutofit fontScale="62500"/>
          </a:bodyPr>
          <a:lstStyle/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1. Uvod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hr-HR" altLang="en-US" dirty="0">
                <a:latin typeface="Sagona Book"/>
                <a:cs typeface="Arial" panose="020B0604020202020204"/>
              </a:rPr>
              <a:t>1.1. Plemićke obitelji Poreča 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2. </a:t>
            </a:r>
            <a:r>
              <a:rPr lang="en-US" dirty="0" err="1">
                <a:latin typeface="Sagona Book"/>
                <a:cs typeface="Arial" panose="020B0604020202020204"/>
              </a:rPr>
              <a:t>Dolazak</a:t>
            </a:r>
            <a:r>
              <a:rPr lang="en-US" dirty="0">
                <a:latin typeface="Sagona Book"/>
                <a:cs typeface="Arial" panose="020B0604020202020204"/>
              </a:rPr>
              <a:t>  </a:t>
            </a:r>
            <a:r>
              <a:rPr lang="en-US" dirty="0" err="1">
                <a:latin typeface="Sagona Book"/>
                <a:cs typeface="Arial" panose="020B0604020202020204"/>
              </a:rPr>
              <a:t>obitelji</a:t>
            </a:r>
            <a:r>
              <a:rPr lang="en-US" dirty="0">
                <a:latin typeface="Sagona Book"/>
                <a:cs typeface="Arial" panose="020B0604020202020204"/>
              </a:rPr>
              <a:t> u </a:t>
            </a:r>
            <a:r>
              <a:rPr lang="en-US" dirty="0" err="1">
                <a:latin typeface="Sagona Book"/>
                <a:cs typeface="Arial" panose="020B0604020202020204"/>
              </a:rPr>
              <a:t>Pore</a:t>
            </a:r>
            <a:r>
              <a:rPr lang="hr-HR" altLang="en-US" dirty="0" err="1">
                <a:latin typeface="Sagona Book"/>
                <a:cs typeface="Arial" panose="020B0604020202020204"/>
              </a:rPr>
              <a:t>č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3. </a:t>
            </a:r>
            <a:r>
              <a:rPr lang="en-US" dirty="0" err="1">
                <a:latin typeface="Sagona Book"/>
                <a:cs typeface="Arial" panose="020B0604020202020204"/>
              </a:rPr>
              <a:t>Uspon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obitelji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Vergottini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4. </a:t>
            </a:r>
            <a:r>
              <a:rPr lang="en-US" dirty="0" err="1">
                <a:latin typeface="Sagona Book"/>
                <a:cs typeface="Arial" panose="020B0604020202020204"/>
              </a:rPr>
              <a:t>Vergottini</a:t>
            </a:r>
            <a:r>
              <a:rPr lang="en-US" dirty="0">
                <a:latin typeface="Sagona Book"/>
                <a:cs typeface="Arial" panose="020B0604020202020204"/>
              </a:rPr>
              <a:t> (</a:t>
            </a:r>
            <a:r>
              <a:rPr lang="en-US" dirty="0" err="1">
                <a:latin typeface="Sagona Book"/>
                <a:cs typeface="Arial" panose="020B0604020202020204"/>
              </a:rPr>
              <a:t>op</a:t>
            </a:r>
            <a:r>
              <a:rPr lang="hr-HR" altLang="en-US" dirty="0" err="1">
                <a:latin typeface="Sagona Book"/>
                <a:cs typeface="Arial" panose="020B0604020202020204"/>
              </a:rPr>
              <a:t>ć</a:t>
            </a:r>
            <a:r>
              <a:rPr lang="en-US" dirty="0" err="1">
                <a:latin typeface="Sagona Book"/>
                <a:cs typeface="Arial" panose="020B0604020202020204"/>
              </a:rPr>
              <a:t>enito</a:t>
            </a:r>
            <a:r>
              <a:rPr lang="en-US" dirty="0">
                <a:latin typeface="Sagona Book"/>
                <a:cs typeface="Arial" panose="020B0604020202020204"/>
              </a:rPr>
              <a:t> o </a:t>
            </a:r>
            <a:r>
              <a:rPr lang="en-US" dirty="0" err="1">
                <a:latin typeface="Sagona Book"/>
                <a:cs typeface="Arial" panose="020B0604020202020204"/>
              </a:rPr>
              <a:t>obitelji</a:t>
            </a:r>
            <a:r>
              <a:rPr lang="en-US" dirty="0">
                <a:latin typeface="Sagona Book"/>
                <a:cs typeface="Arial" panose="020B0604020202020204"/>
              </a:rPr>
              <a:t>)</a:t>
            </a:r>
            <a:endParaRPr lang="en-US" dirty="0">
              <a:solidFill>
                <a:srgbClr val="000000"/>
              </a:solidFill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5. </a:t>
            </a:r>
            <a:r>
              <a:rPr lang="en-US" dirty="0" err="1">
                <a:latin typeface="Sagona Book"/>
                <a:cs typeface="Arial" panose="020B0604020202020204"/>
              </a:rPr>
              <a:t>Istra</a:t>
            </a:r>
            <a:r>
              <a:rPr lang="en-US" dirty="0">
                <a:latin typeface="Sagona Book"/>
                <a:cs typeface="Arial" panose="020B0604020202020204"/>
              </a:rPr>
              <a:t> pod </a:t>
            </a:r>
            <a:r>
              <a:rPr lang="en-US" dirty="0" err="1">
                <a:latin typeface="Sagona Book"/>
                <a:cs typeface="Arial" panose="020B0604020202020204"/>
              </a:rPr>
              <a:t>Napoelonom</a:t>
            </a:r>
            <a:endParaRPr lang="en-US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6. </a:t>
            </a:r>
            <a:r>
              <a:rPr lang="en-US" err="1">
                <a:latin typeface="Sagona Book"/>
                <a:cs typeface="Arial" panose="020B0604020202020204"/>
              </a:rPr>
              <a:t>Istra</a:t>
            </a:r>
            <a:r>
              <a:rPr lang="en-US" dirty="0">
                <a:latin typeface="Sagona Book"/>
                <a:cs typeface="Arial" panose="020B0604020202020204"/>
              </a:rPr>
              <a:t> pod Austo-</a:t>
            </a:r>
            <a:r>
              <a:rPr lang="en-US" err="1">
                <a:latin typeface="Sagona Book"/>
                <a:cs typeface="Arial" panose="020B0604020202020204"/>
              </a:rPr>
              <a:t>Ugarskom</a:t>
            </a:r>
            <a:endParaRPr lang="en-US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 6.1.  </a:t>
            </a:r>
            <a:r>
              <a:rPr lang="en-US" dirty="0" err="1">
                <a:latin typeface="Sagona Book"/>
                <a:cs typeface="Arial" panose="020B0604020202020204"/>
              </a:rPr>
              <a:t>Republika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Svetog</a:t>
            </a:r>
            <a:r>
              <a:rPr lang="en-US" dirty="0">
                <a:latin typeface="Sagona Book"/>
                <a:cs typeface="Arial" panose="020B0604020202020204"/>
              </a:rPr>
              <a:t> Marka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 6.1.  </a:t>
            </a:r>
            <a:r>
              <a:rPr lang="en-US" dirty="0" err="1">
                <a:latin typeface="Sagona Book"/>
                <a:cs typeface="Arial" panose="020B0604020202020204"/>
              </a:rPr>
              <a:t>Risorgimenta</a:t>
            </a:r>
            <a:endParaRPr lang="en-US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latin typeface="Sagona Book"/>
                <a:cs typeface="Arial" panose="020B0604020202020204"/>
              </a:rPr>
              <a:t> 6.3.  </a:t>
            </a:r>
            <a:r>
              <a:rPr lang="en-US" dirty="0" err="1">
                <a:latin typeface="Sagona Book"/>
                <a:cs typeface="Arial" panose="020B0604020202020204"/>
              </a:rPr>
              <a:t>Gradolna</a:t>
            </a:r>
            <a:r>
              <a:rPr lang="hr-HR" altLang="en-US" dirty="0" err="1">
                <a:latin typeface="Sagona Book"/>
                <a:cs typeface="Arial" panose="020B0604020202020204"/>
              </a:rPr>
              <a:t>č</a:t>
            </a:r>
            <a:r>
              <a:rPr lang="en-US" dirty="0" err="1">
                <a:latin typeface="Sagona Book"/>
                <a:cs typeface="Arial" panose="020B0604020202020204"/>
              </a:rPr>
              <a:t>elnik</a:t>
            </a:r>
            <a:r>
              <a:rPr lang="en-US" dirty="0">
                <a:latin typeface="Sagona Book"/>
                <a:cs typeface="Arial" panose="020B0604020202020204"/>
              </a:rPr>
              <a:t> </a:t>
            </a:r>
            <a:r>
              <a:rPr lang="en-US" dirty="0" err="1">
                <a:latin typeface="Sagona Book"/>
                <a:cs typeface="Arial" panose="020B0604020202020204"/>
              </a:rPr>
              <a:t>Poreca</a:t>
            </a:r>
            <a:endParaRPr lang="en-US" dirty="0" err="1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hr-HR" altLang="en-US" dirty="0" err="1">
                <a:latin typeface="Sagona Book"/>
                <a:cs typeface="Arial" panose="020B0604020202020204"/>
              </a:rPr>
              <a:t>7. Polesini</a:t>
            </a:r>
            <a:endParaRPr lang="hr-HR" altLang="en-US" dirty="0" err="1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endParaRPr lang="hr-HR" altLang="en-US" dirty="0">
              <a:latin typeface="Sagona Book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101590" y="3291840"/>
            <a:ext cx="4431665" cy="3423285"/>
          </a:xfrm>
          <a:prstGeom prst="rect">
            <a:avLst/>
          </a:prstGeom>
        </p:spPr>
      </p:pic>
      <p:pic>
        <p:nvPicPr>
          <p:cNvPr id="8" name="Content Placeholder 7" descr="IMG_174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2165" y="320675"/>
            <a:ext cx="5390515" cy="2885440"/>
          </a:xfrm>
          <a:prstGeom prst="rect">
            <a:avLst/>
          </a:prstGeom>
        </p:spPr>
      </p:pic>
      <p:pic>
        <p:nvPicPr>
          <p:cNvPr id="10" name="Picture 9" descr="IMG_18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" y="521335"/>
            <a:ext cx="3861435" cy="54717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76250" y="116840"/>
            <a:ext cx="5181600" cy="348742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6145" y="317500"/>
            <a:ext cx="5836285" cy="328676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601470" y="3717290"/>
            <a:ext cx="8988425" cy="29381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'I de </a:t>
            </a:r>
            <a:r>
              <a:rPr lang="en-US" sz="1800" dirty="0" err="1">
                <a:ea typeface="+mn-lt"/>
                <a:cs typeface="+mn-lt"/>
              </a:rPr>
              <a:t>Vergottini</a:t>
            </a:r>
            <a:r>
              <a:rPr lang="en-US" sz="1800" dirty="0">
                <a:ea typeface="+mn-lt"/>
                <a:cs typeface="+mn-lt"/>
              </a:rPr>
              <a:t> - il </a:t>
            </a:r>
            <a:r>
              <a:rPr lang="en-US" sz="1800" dirty="0" err="1">
                <a:ea typeface="+mn-lt"/>
                <a:cs typeface="+mn-lt"/>
              </a:rPr>
              <a:t>divenire</a:t>
            </a:r>
            <a:r>
              <a:rPr lang="en-US" sz="1800" dirty="0">
                <a:ea typeface="+mn-lt"/>
                <a:cs typeface="+mn-lt"/>
              </a:rPr>
              <a:t> di </a:t>
            </a:r>
            <a:r>
              <a:rPr lang="en-US" sz="1800" dirty="0" err="1">
                <a:ea typeface="+mn-lt"/>
                <a:cs typeface="+mn-lt"/>
              </a:rPr>
              <a:t>una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famiglia</a:t>
            </a:r>
            <a:r>
              <a:rPr lang="en-US" sz="1800" dirty="0">
                <a:ea typeface="+mn-lt"/>
                <a:cs typeface="+mn-lt"/>
              </a:rPr>
              <a:t>', Tiziana Carraro,2021.g.</a:t>
            </a:r>
            <a:endParaRPr lang="en-US" dirty="0"/>
          </a:p>
          <a:p>
            <a:pPr marL="0" indent="0">
              <a:buNone/>
            </a:pPr>
            <a:endParaRPr lang="en-US" sz="1800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  <a:hlinkClick r:id="rId1"/>
              </a:rPr>
              <a:t>https://www.muzejporec.hr/hr/naslovna/</a:t>
            </a:r>
            <a:endParaRPr lang="en-US"/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cs typeface="Arial" panose="020B0604020202020204"/>
                <a:hlinkClick r:id="rId2"/>
              </a:rPr>
              <a:t>https://search.app/M6hkjgGR9PwQbjPS9</a:t>
            </a:r>
            <a:endParaRPr lang="en-US"/>
          </a:p>
          <a:p>
            <a:pPr marL="0" indent="0">
              <a:buNone/>
            </a:pPr>
            <a:endParaRPr lang="en-US" sz="1800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  <a:hlinkClick r:id="rId3"/>
              </a:rPr>
              <a:t>https://porestina.info/elena-uljani-veki-povijest-palae-vergottin/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cs typeface="Arial" panose="020B0604020202020204"/>
            </a:endParaRPr>
          </a:p>
          <a:p>
            <a:pPr marL="0" indent="0">
              <a:buNone/>
            </a:pPr>
            <a:endParaRPr lang="en-US" sz="1800" dirty="0"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HE 10 BEST Bellano Tours &amp; Excursions (2025) - Tripadvisor"/>
          <p:cNvPicPr>
            <a:picLocks noChangeAspect="1"/>
          </p:cNvPicPr>
          <p:nvPr/>
        </p:nvPicPr>
        <p:blipFill>
          <a:blip r:embed="rId1">
            <a:alphaModFix amt="60000"/>
          </a:blip>
          <a:srcRect t="20468" r="-1" b="9216"/>
          <a:stretch>
            <a:fillRect/>
          </a:stretch>
        </p:blipFill>
        <p:spPr>
          <a:xfrm>
            <a:off x="8984" y="-8955"/>
            <a:ext cx="12188932" cy="6856614"/>
          </a:xfrm>
          <a:prstGeom prst="rect">
            <a:avLst/>
          </a:prstGeom>
        </p:spPr>
      </p:pic>
      <p:grpSp>
        <p:nvGrpSpPr>
          <p:cNvPr id="17" name="Top Left"/>
          <p:cNvGrpSpPr>
            <a:grpSpLocks noGrp="1" noRot="1" noChangeAspect="1" noMove="1" noResize="1" noUngrp="1"/>
          </p:cNvGrpSpPr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/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1. </a:t>
            </a:r>
            <a:r>
              <a:rPr lang="en-US" err="1">
                <a:solidFill>
                  <a:srgbClr val="FFFFFF"/>
                </a:solidFill>
                <a:latin typeface="Sagona Book"/>
                <a:cs typeface="Arial" panose="020B0604020202020204"/>
              </a:rPr>
              <a:t>Uvod</a:t>
            </a:r>
            <a:endParaRPr lang="en-US">
              <a:solidFill>
                <a:srgbClr val="FFFFFF"/>
              </a:solidFill>
              <a:latin typeface="Sagona Book"/>
              <a:cs typeface="Arial" panose="020B0604020202020204"/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6" name="Bottom Right"/>
          <p:cNvGrpSpPr>
            <a:grpSpLocks noGrp="1" noRot="1" noChangeAspect="1" noMove="1" noResize="1" noUngrp="1"/>
          </p:cNvGrpSpPr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7" name="Graphic 157"/>
            <p:cNvGrpSpPr/>
            <p:nvPr/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/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/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04337" y="1161681"/>
            <a:ext cx="4977905" cy="366552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Tokom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17.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stolje</a:t>
            </a:r>
            <a:r>
              <a:rPr lang="hr-HR" alt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ć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u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Istri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je 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vladala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epidemija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kuge</a:t>
            </a:r>
            <a:r>
              <a:rPr lang="hr-HR" alt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. V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e</a:t>
            </a:r>
            <a:r>
              <a:rPr lang="hr-HR" alt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ć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ina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stanovni</a:t>
            </a:r>
            <a:r>
              <a:rPr lang="hr-HR" alt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š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tva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je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podlegla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bolesti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.</a:t>
            </a:r>
            <a:endParaRPr lang="en-US" sz="2400" dirty="0">
              <a:solidFill>
                <a:srgbClr val="FFFFFF"/>
              </a:solidFill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Mletačka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republika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je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zbog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toga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naseljavala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ljude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u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Istru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radi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popunjavanja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radne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snage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.    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Jedan od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tih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imigranata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 bio je Bartolomeo </a:t>
            </a:r>
            <a:r>
              <a:rPr lang="en-US" sz="2400" dirty="0" err="1">
                <a:solidFill>
                  <a:srgbClr val="FFFFFF"/>
                </a:solidFill>
                <a:latin typeface="Sagona Book"/>
                <a:cs typeface="Arial" panose="020B0604020202020204"/>
              </a:rPr>
              <a:t>Vergottini</a:t>
            </a:r>
            <a:r>
              <a:rPr lang="en-US" sz="2400" dirty="0">
                <a:solidFill>
                  <a:srgbClr val="FFFFFF"/>
                </a:solidFill>
                <a:latin typeface="Sagona Book"/>
                <a:cs typeface="Arial" panose="020B0604020202020204"/>
              </a:rPr>
              <a:t>. </a:t>
            </a:r>
            <a:endParaRPr lang="en-US" sz="2400" dirty="0">
              <a:solidFill>
                <a:srgbClr val="FFFFFF"/>
              </a:solidFill>
              <a:latin typeface="Sagona Book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hr-HR" altLang="en-US" dirty="0">
                <a:latin typeface="Sagona Book"/>
                <a:cs typeface="Arial" panose="020B0604020202020204"/>
                <a:sym typeface="+mn-ea"/>
              </a:rPr>
              <a:t>1.1. Plemićke obitelji Poreča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+mj-lt"/>
                <a:cs typeface="+mj-lt"/>
                <a:sym typeface="+mn-ea"/>
              </a:rPr>
              <a:t>U </a:t>
            </a:r>
            <a:r>
              <a:rPr lang="en-US" dirty="0" err="1">
                <a:latin typeface="+mj-lt"/>
                <a:cs typeface="+mj-lt"/>
                <a:sym typeface="+mn-ea"/>
              </a:rPr>
              <a:t>Poreču</a:t>
            </a:r>
            <a:r>
              <a:rPr lang="en-US" dirty="0">
                <a:latin typeface="+mj-lt"/>
                <a:cs typeface="+mj-lt"/>
                <a:sym typeface="+mn-ea"/>
              </a:rPr>
              <a:t> je </a:t>
            </a:r>
            <a:r>
              <a:rPr lang="en-US" dirty="0" err="1">
                <a:latin typeface="+mj-lt"/>
                <a:cs typeface="+mj-lt"/>
                <a:sym typeface="+mn-ea"/>
              </a:rPr>
              <a:t>živjelo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oko</a:t>
            </a:r>
            <a:r>
              <a:rPr lang="en-US" dirty="0">
                <a:latin typeface="+mj-lt"/>
                <a:cs typeface="+mj-lt"/>
                <a:sym typeface="+mn-ea"/>
              </a:rPr>
              <a:t> 15 </a:t>
            </a:r>
            <a:r>
              <a:rPr lang="en-US" dirty="0" err="1">
                <a:latin typeface="+mj-lt"/>
                <a:cs typeface="+mj-lt"/>
                <a:sym typeface="+mn-ea"/>
              </a:rPr>
              <a:t>plemićkih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obitelji</a:t>
            </a:r>
            <a:r>
              <a:rPr lang="en-US" dirty="0">
                <a:latin typeface="+mj-lt"/>
                <a:cs typeface="+mj-lt"/>
                <a:sym typeface="+mn-ea"/>
              </a:rPr>
              <a:t> .</a:t>
            </a:r>
            <a:endParaRPr lang="en-US" dirty="0">
              <a:latin typeface="+mj-lt"/>
              <a:cs typeface="+mj-lt"/>
            </a:endParaRPr>
          </a:p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dirty="0" err="1">
                <a:latin typeface="+mj-lt"/>
                <a:cs typeface="+mj-lt"/>
                <a:sym typeface="+mn-ea"/>
              </a:rPr>
              <a:t>Znamo</a:t>
            </a:r>
            <a:r>
              <a:rPr lang="en-US" dirty="0">
                <a:latin typeface="+mj-lt"/>
                <a:cs typeface="+mj-lt"/>
                <a:sym typeface="+mn-ea"/>
              </a:rPr>
              <a:t> za par </a:t>
            </a:r>
            <a:r>
              <a:rPr lang="en-US" dirty="0" err="1">
                <a:latin typeface="+mj-lt"/>
                <a:cs typeface="+mj-lt"/>
                <a:sym typeface="+mn-ea"/>
              </a:rPr>
              <a:t>njih</a:t>
            </a:r>
            <a:r>
              <a:rPr lang="hr-HR" altLang="en-US" dirty="0" err="1">
                <a:latin typeface="+mj-lt"/>
                <a:cs typeface="+mj-lt"/>
                <a:sym typeface="+mn-ea"/>
              </a:rPr>
              <a:t>,</a:t>
            </a:r>
            <a:r>
              <a:rPr lang="en-US" dirty="0">
                <a:latin typeface="+mj-lt"/>
                <a:cs typeface="+mj-lt"/>
                <a:sym typeface="+mn-ea"/>
              </a:rPr>
              <a:t> a </a:t>
            </a:r>
            <a:r>
              <a:rPr lang="en-US" dirty="0" err="1">
                <a:latin typeface="+mj-lt"/>
                <a:cs typeface="+mj-lt"/>
                <a:sym typeface="+mn-ea"/>
              </a:rPr>
              <a:t>većini</a:t>
            </a:r>
            <a:r>
              <a:rPr lang="en-US" dirty="0">
                <a:latin typeface="+mj-lt"/>
                <a:cs typeface="+mj-lt"/>
                <a:sym typeface="+mn-ea"/>
              </a:rPr>
              <a:t> je </a:t>
            </a:r>
            <a:r>
              <a:rPr lang="en-US" dirty="0" err="1">
                <a:latin typeface="+mj-lt"/>
                <a:cs typeface="+mj-lt"/>
                <a:sym typeface="+mn-ea"/>
              </a:rPr>
              <a:t>nepoznato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ime</a:t>
            </a:r>
            <a:r>
              <a:rPr lang="en-US" dirty="0">
                <a:latin typeface="+mj-lt"/>
                <a:cs typeface="+mj-lt"/>
                <a:sym typeface="+mn-ea"/>
              </a:rPr>
              <a:t> .</a:t>
            </a:r>
            <a:endParaRPr lang="en-US" dirty="0">
              <a:latin typeface="+mj-lt"/>
              <a:cs typeface="+mj-lt"/>
            </a:endParaRPr>
          </a:p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hr-HR" dirty="0">
                <a:latin typeface="+mj-lt"/>
                <a:cs typeface="+mj-lt"/>
                <a:sym typeface="+mn-ea"/>
              </a:rPr>
              <a:t>Neke od plemićkih obitelji Poreča </a:t>
            </a:r>
            <a:r>
              <a:rPr lang="en-US" dirty="0">
                <a:latin typeface="+mj-lt"/>
                <a:cs typeface="+mj-lt"/>
                <a:sym typeface="+mn-ea"/>
              </a:rPr>
              <a:t> : </a:t>
            </a:r>
            <a:r>
              <a:rPr lang="en-US" dirty="0" err="1">
                <a:latin typeface="+mj-lt"/>
                <a:cs typeface="+mj-lt"/>
                <a:sym typeface="+mn-ea"/>
              </a:rPr>
              <a:t>Lione,Monfalcon,Parenzan,</a:t>
            </a:r>
            <a:r>
              <a:rPr lang="hr-HR" altLang="en-US" dirty="0" err="1">
                <a:latin typeface="+mj-lt"/>
                <a:cs typeface="+mj-lt"/>
                <a:sym typeface="+mn-ea"/>
              </a:rPr>
              <a:t>Vergottini,</a:t>
            </a:r>
            <a:r>
              <a:rPr lang="en-US" dirty="0" err="1">
                <a:latin typeface="+mj-lt"/>
                <a:cs typeface="+mj-lt"/>
                <a:sym typeface="+mn-ea"/>
              </a:rPr>
              <a:t>Sinčić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i</a:t>
            </a:r>
            <a:r>
              <a:rPr lang="en-US" dirty="0">
                <a:latin typeface="+mj-lt"/>
                <a:cs typeface="+mj-lt"/>
                <a:sym typeface="+mn-ea"/>
              </a:rPr>
              <a:t> </a:t>
            </a:r>
            <a:r>
              <a:rPr lang="en-US" dirty="0" err="1">
                <a:latin typeface="+mj-lt"/>
                <a:cs typeface="+mj-lt"/>
                <a:sym typeface="+mn-ea"/>
              </a:rPr>
              <a:t>Polesini</a:t>
            </a:r>
            <a:r>
              <a:rPr lang="en-US" dirty="0">
                <a:latin typeface="+mj-lt"/>
                <a:cs typeface="+mj-lt"/>
                <a:sym typeface="+mn-ea"/>
              </a:rPr>
              <a:t> .</a:t>
            </a:r>
            <a:endParaRPr lang="en-US" dirty="0">
              <a:latin typeface="+mj-lt"/>
              <a:cs typeface="+mj-lt"/>
            </a:endParaRPr>
          </a:p>
          <a:p>
            <a:endParaRPr lang="en-US"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/>
          <p:cNvGrpSpPr>
            <a:grpSpLocks noGrp="1" noRot="1" noChangeAspect="1" noMove="1" noResize="1" noUngrp="1"/>
          </p:cNvGrpSpPr>
          <p:nvPr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3" name="Freeform: Shape 42"/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2" y="559813"/>
            <a:ext cx="10246090" cy="1471193"/>
          </a:xfrm>
        </p:spPr>
        <p:txBody>
          <a:bodyPr>
            <a:normAutofit/>
          </a:bodyPr>
          <a:lstStyle/>
          <a:p>
            <a:r>
              <a:rPr lang="en-US" dirty="0"/>
              <a:t>2. </a:t>
            </a:r>
            <a:r>
              <a:rPr lang="en-US" dirty="0" err="1"/>
              <a:t>Dolazak</a:t>
            </a:r>
            <a:r>
              <a:rPr lang="en-US" dirty="0"/>
              <a:t> </a:t>
            </a:r>
            <a:r>
              <a:rPr lang="en-US" dirty="0" err="1"/>
              <a:t>obitelji</a:t>
            </a:r>
            <a:r>
              <a:rPr lang="en-US" dirty="0"/>
              <a:t> u </a:t>
            </a:r>
            <a:r>
              <a:rPr lang="en-US" dirty="0" err="1"/>
              <a:t>Pore</a:t>
            </a:r>
            <a:r>
              <a:rPr lang="hr-HR" altLang="en-US" dirty="0" err="1"/>
              <a:t>č</a:t>
            </a:r>
            <a:endParaRPr lang="en-US" dirty="0" err="1"/>
          </a:p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756" y="2384474"/>
            <a:ext cx="4814102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agona Book"/>
                <a:cs typeface="Arial" panose="020B0604020202020204"/>
              </a:rPr>
              <a:t>Prvi </a:t>
            </a:r>
            <a:r>
              <a:rPr lang="en-US" sz="2400" dirty="0" err="1">
                <a:latin typeface="Sagona Book"/>
                <a:cs typeface="Arial" panose="020B0604020202020204"/>
              </a:rPr>
              <a:t>tragovi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obitelji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Vergottini</a:t>
            </a:r>
            <a:r>
              <a:rPr lang="en-US" sz="2400" dirty="0">
                <a:latin typeface="Sagona Book"/>
                <a:cs typeface="Arial" panose="020B0604020202020204"/>
              </a:rPr>
              <a:t> u </a:t>
            </a:r>
            <a:r>
              <a:rPr lang="en-US" sz="2400" dirty="0" err="1">
                <a:latin typeface="Sagona Book"/>
                <a:cs typeface="Arial" panose="020B0604020202020204"/>
              </a:rPr>
              <a:t>Istri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se</a:t>
            </a:r>
            <a:r>
              <a:rPr lang="hr-HR" altLang="en-US" sz="2400" dirty="0" err="1">
                <a:latin typeface="Sagona Book"/>
                <a:cs typeface="Arial" panose="020B0604020202020204"/>
              </a:rPr>
              <a:t>ž</a:t>
            </a:r>
            <a:r>
              <a:rPr lang="en-US" sz="2400" dirty="0" err="1">
                <a:latin typeface="Sagona Book"/>
                <a:cs typeface="Arial" panose="020B0604020202020204"/>
              </a:rPr>
              <a:t>u</a:t>
            </a:r>
            <a:r>
              <a:rPr lang="en-US" sz="2400" dirty="0">
                <a:latin typeface="Sagona Book"/>
                <a:cs typeface="Arial" panose="020B0604020202020204"/>
              </a:rPr>
              <a:t> u 17. </a:t>
            </a:r>
            <a:r>
              <a:rPr lang="en-US" sz="2400" dirty="0" err="1">
                <a:latin typeface="Sagona Book"/>
                <a:cs typeface="Arial" panose="020B0604020202020204"/>
              </a:rPr>
              <a:t>stoljecu</a:t>
            </a:r>
            <a:r>
              <a:rPr lang="en-US" sz="2400" dirty="0">
                <a:latin typeface="Sagona Book"/>
                <a:cs typeface="Arial" panose="020B0604020202020204"/>
              </a:rPr>
              <a:t>, </a:t>
            </a:r>
            <a:r>
              <a:rPr lang="en-US" sz="2400" dirty="0" err="1">
                <a:latin typeface="Sagona Book"/>
                <a:cs typeface="Arial" panose="020B0604020202020204"/>
              </a:rPr>
              <a:t>gdje</a:t>
            </a:r>
            <a:r>
              <a:rPr lang="en-US" sz="2400" dirty="0">
                <a:latin typeface="Sagona Book"/>
                <a:cs typeface="Arial" panose="020B0604020202020204"/>
              </a:rPr>
              <a:t> se </a:t>
            </a:r>
            <a:r>
              <a:rPr lang="en-US" sz="2400" dirty="0" err="1">
                <a:latin typeface="Sagona Book"/>
                <a:cs typeface="Arial" panose="020B0604020202020204"/>
              </a:rPr>
              <a:t>pojavljuju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kao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trgovci</a:t>
            </a:r>
            <a:r>
              <a:rPr lang="en-US" sz="2400" dirty="0">
                <a:latin typeface="Sagona Book"/>
                <a:cs typeface="Arial" panose="020B0604020202020204"/>
              </a:rPr>
              <a:t>.</a:t>
            </a:r>
            <a:endParaRPr lang="en-US" sz="24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400" dirty="0" err="1">
                <a:latin typeface="Sagona Book"/>
                <a:cs typeface="Arial" panose="020B0604020202020204"/>
              </a:rPr>
              <a:t>Uskoro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su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pripali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skupini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gradana</a:t>
            </a:r>
            <a:r>
              <a:rPr lang="en-US" sz="2400" dirty="0">
                <a:latin typeface="Sagona Book"/>
                <a:cs typeface="Arial" panose="020B0604020202020204"/>
              </a:rPr>
              <a:t> koji </a:t>
            </a:r>
            <a:r>
              <a:rPr lang="en-US" sz="2400" dirty="0" err="1">
                <a:latin typeface="Sagona Book"/>
                <a:cs typeface="Arial" panose="020B0604020202020204"/>
              </a:rPr>
              <a:t>su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posjedovali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zna</a:t>
            </a:r>
            <a:r>
              <a:rPr lang="hr-HR" altLang="en-US" sz="2400" dirty="0" err="1">
                <a:latin typeface="Sagona Book"/>
                <a:cs typeface="Arial" panose="020B0604020202020204"/>
              </a:rPr>
              <a:t>č</a:t>
            </a:r>
            <a:r>
              <a:rPr lang="en-US" sz="2400" dirty="0" err="1">
                <a:latin typeface="Sagona Book"/>
                <a:cs typeface="Arial" panose="020B0604020202020204"/>
              </a:rPr>
              <a:t>ajnu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koli</a:t>
            </a:r>
            <a:r>
              <a:rPr lang="hr-HR" altLang="en-US" sz="2400" dirty="0" err="1">
                <a:latin typeface="Sagona Book"/>
                <a:cs typeface="Arial" panose="020B0604020202020204"/>
              </a:rPr>
              <a:t>č</a:t>
            </a:r>
            <a:r>
              <a:rPr lang="en-US" sz="2400" dirty="0" err="1">
                <a:latin typeface="Sagona Book"/>
                <a:cs typeface="Arial" panose="020B0604020202020204"/>
              </a:rPr>
              <a:t>inu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zemlje</a:t>
            </a:r>
            <a:r>
              <a:rPr lang="en-US" sz="2400" dirty="0">
                <a:latin typeface="Sagona Book"/>
                <a:cs typeface="Arial" panose="020B0604020202020204"/>
              </a:rPr>
              <a:t>.</a:t>
            </a:r>
            <a:endParaRPr lang="en-US" sz="24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endParaRPr lang="en-US" sz="2400" dirty="0">
              <a:latin typeface="Sagona Book"/>
              <a:cs typeface="Arial" panose="020B0604020202020204"/>
            </a:endParaRPr>
          </a:p>
        </p:txBody>
      </p:sp>
      <p:grpSp>
        <p:nvGrpSpPr>
          <p:cNvPr id="52" name="Bottom Right"/>
          <p:cNvGrpSpPr>
            <a:grpSpLocks noGrp="1" noRot="1" noChangeAspect="1" noMove="1" noResize="1" noUngrp="1"/>
          </p:cNvGrpSpPr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3" name="Freeform: Shape 52"/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4" name="Graphic 157"/>
            <p:cNvGrpSpPr/>
            <p:nvPr/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6" name="Freeform: Shape 55"/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/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/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5" name="Freeform: Shape 54"/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3. </a:t>
            </a:r>
            <a:r>
              <a:rPr lang="en-US" sz="4000" dirty="0" err="1"/>
              <a:t>Uspon</a:t>
            </a:r>
            <a:r>
              <a:rPr lang="en-US" sz="4000" dirty="0"/>
              <a:t> </a:t>
            </a:r>
            <a:r>
              <a:rPr lang="en-US" sz="4000" dirty="0" err="1"/>
              <a:t>obitelji</a:t>
            </a:r>
            <a:r>
              <a:rPr lang="en-US" sz="4000" dirty="0"/>
              <a:t> </a:t>
            </a:r>
            <a:r>
              <a:rPr lang="en-US" sz="4000" dirty="0" err="1"/>
              <a:t>Vergottini</a:t>
            </a:r>
            <a:endParaRPr lang="en-US" sz="4000" dirty="0">
              <a:solidFill>
                <a:srgbClr val="000000"/>
              </a:solidFill>
            </a:endParaRPr>
          </a:p>
          <a:p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Sagona Book"/>
                <a:cs typeface="Arial" panose="020B0604020202020204"/>
              </a:rPr>
              <a:t>Do </a:t>
            </a:r>
            <a:r>
              <a:rPr lang="en-US" sz="2000" dirty="0" err="1">
                <a:latin typeface="Sagona Book"/>
                <a:cs typeface="Arial" panose="020B0604020202020204"/>
              </a:rPr>
              <a:t>sredine</a:t>
            </a:r>
            <a:r>
              <a:rPr lang="en-US" sz="2000" dirty="0">
                <a:latin typeface="Sagona Book"/>
                <a:cs typeface="Arial" panose="020B0604020202020204"/>
              </a:rPr>
              <a:t> 18. </a:t>
            </a:r>
            <a:r>
              <a:rPr lang="en-US" sz="2000" dirty="0" err="1">
                <a:latin typeface="Sagona Book"/>
                <a:cs typeface="Arial" panose="020B0604020202020204"/>
              </a:rPr>
              <a:t>stolje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ć</a:t>
            </a:r>
            <a:r>
              <a:rPr lang="en-US" sz="2000" dirty="0" err="1">
                <a:latin typeface="Sagona Book"/>
                <a:cs typeface="Arial" panose="020B0604020202020204"/>
              </a:rPr>
              <a:t>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obitelj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Vergottini</a:t>
            </a:r>
            <a:r>
              <a:rPr lang="en-US" sz="2000" dirty="0">
                <a:latin typeface="Sagona Book"/>
                <a:cs typeface="Arial" panose="020B0604020202020204"/>
              </a:rPr>
              <a:t> je </a:t>
            </a:r>
            <a:r>
              <a:rPr lang="en-US" sz="2000" dirty="0" err="1">
                <a:latin typeface="Sagona Book"/>
                <a:cs typeface="Arial" panose="020B0604020202020204"/>
              </a:rPr>
              <a:t>imala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zna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č</a:t>
            </a:r>
            <a:r>
              <a:rPr lang="en-US" sz="2000" dirty="0" err="1">
                <a:latin typeface="Sagona Book"/>
                <a:cs typeface="Arial" panose="020B0604020202020204"/>
              </a:rPr>
              <a:t>ajno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bogatstvo</a:t>
            </a:r>
            <a:r>
              <a:rPr lang="en-US" sz="2000" dirty="0">
                <a:latin typeface="Sagona Book"/>
                <a:cs typeface="Arial" panose="020B0604020202020204"/>
              </a:rPr>
              <a:t>,</a:t>
            </a:r>
            <a:r>
              <a:rPr lang="hr-HR" altLang="en-US" sz="2000" dirty="0">
                <a:latin typeface="Sagona Book"/>
                <a:cs typeface="Arial" panose="020B0604020202020204"/>
              </a:rPr>
              <a:t> 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potkraj</a:t>
            </a:r>
            <a:r>
              <a:rPr lang="en-US" sz="2000" dirty="0">
                <a:latin typeface="Sagona Book"/>
                <a:cs typeface="Arial" panose="020B0604020202020204"/>
              </a:rPr>
              <a:t> 18. </a:t>
            </a:r>
            <a:r>
              <a:rPr lang="en-US" sz="2000" dirty="0" err="1">
                <a:latin typeface="Sagona Book"/>
                <a:cs typeface="Arial" panose="020B0604020202020204"/>
              </a:rPr>
              <a:t>stolje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ć</a:t>
            </a:r>
            <a:r>
              <a:rPr lang="en-US" sz="2000" dirty="0" err="1">
                <a:latin typeface="Sagona Book"/>
                <a:cs typeface="Arial" panose="020B0604020202020204"/>
              </a:rPr>
              <a:t>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bili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su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me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đ</a:t>
            </a:r>
            <a:r>
              <a:rPr lang="en-US" sz="2000" dirty="0" err="1">
                <a:latin typeface="Sagona Book"/>
                <a:cs typeface="Arial" panose="020B0604020202020204"/>
              </a:rPr>
              <a:t>u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najmo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ć</a:t>
            </a:r>
            <a:r>
              <a:rPr lang="en-US" sz="2000" dirty="0" err="1">
                <a:latin typeface="Sagona Book"/>
                <a:cs typeface="Arial" panose="020B0604020202020204"/>
              </a:rPr>
              <a:t>nijim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posjednicima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zemlji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š</a:t>
            </a:r>
            <a:r>
              <a:rPr lang="en-US" sz="2000" dirty="0" err="1">
                <a:latin typeface="Sagona Book"/>
                <a:cs typeface="Arial" panose="020B0604020202020204"/>
              </a:rPr>
              <a:t>ta</a:t>
            </a:r>
            <a:r>
              <a:rPr lang="en-US" sz="2000" dirty="0">
                <a:latin typeface="Sagona Book"/>
                <a:cs typeface="Arial" panose="020B0604020202020204"/>
              </a:rPr>
              <a:t>  u </a:t>
            </a:r>
            <a:r>
              <a:rPr lang="en-US" sz="2000" dirty="0" err="1">
                <a:latin typeface="Sagona Book"/>
                <a:cs typeface="Arial" panose="020B0604020202020204"/>
              </a:rPr>
              <a:t>Pore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č</a:t>
            </a:r>
            <a:r>
              <a:rPr lang="en-US" sz="2000" dirty="0" err="1">
                <a:latin typeface="Sagona Book"/>
                <a:cs typeface="Arial" panose="020B0604020202020204"/>
              </a:rPr>
              <a:t>kom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kraju</a:t>
            </a:r>
            <a:r>
              <a:rPr lang="en-US" sz="2000" dirty="0">
                <a:latin typeface="Sagona Book"/>
                <a:cs typeface="Arial" panose="020B0604020202020204"/>
              </a:rPr>
              <a:t>.</a:t>
            </a:r>
            <a:endParaRPr lang="en-US" sz="20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000" dirty="0">
                <a:latin typeface="Sagona Book"/>
                <a:cs typeface="Arial" panose="020B0604020202020204"/>
              </a:rPr>
              <a:t>Antonio </a:t>
            </a:r>
            <a:r>
              <a:rPr lang="en-US" sz="2000" err="1">
                <a:latin typeface="Sagona Book"/>
                <a:cs typeface="Arial" panose="020B0604020202020204"/>
              </a:rPr>
              <a:t>Vergottini</a:t>
            </a:r>
            <a:r>
              <a:rPr lang="en-US" sz="2000" dirty="0">
                <a:latin typeface="Sagona Book"/>
                <a:cs typeface="Arial" panose="020B0604020202020204"/>
              </a:rPr>
              <a:t> (1716.-1798.): </a:t>
            </a:r>
            <a:endParaRPr lang="en-US" sz="20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000" dirty="0" err="1">
                <a:latin typeface="Sagona Book"/>
                <a:cs typeface="Arial" panose="020B0604020202020204"/>
              </a:rPr>
              <a:t>Studirao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na</a:t>
            </a:r>
            <a:r>
              <a:rPr lang="en-US" sz="2000" dirty="0">
                <a:latin typeface="Sagona Book"/>
                <a:cs typeface="Arial" panose="020B0604020202020204"/>
              </a:rPr>
              <a:t> </a:t>
            </a:r>
            <a:r>
              <a:rPr lang="en-US" sz="2000" dirty="0" err="1">
                <a:latin typeface="Sagona Book"/>
                <a:cs typeface="Arial" panose="020B0604020202020204"/>
              </a:rPr>
              <a:t>sveu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č</a:t>
            </a:r>
            <a:r>
              <a:rPr lang="en-US" sz="2000" dirty="0" err="1">
                <a:latin typeface="Sagona Book"/>
                <a:cs typeface="Arial" panose="020B0604020202020204"/>
              </a:rPr>
              <a:t>ilištu</a:t>
            </a:r>
            <a:r>
              <a:rPr lang="en-US" sz="2000" dirty="0">
                <a:latin typeface="Sagona Book"/>
                <a:cs typeface="Arial" panose="020B0604020202020204"/>
              </a:rPr>
              <a:t> u </a:t>
            </a:r>
            <a:r>
              <a:rPr lang="en-US" sz="2000" dirty="0" err="1">
                <a:latin typeface="Sagona Book"/>
                <a:cs typeface="Arial" panose="020B0604020202020204"/>
              </a:rPr>
              <a:t>Padovi</a:t>
            </a:r>
            <a:r>
              <a:rPr lang="en-US" sz="2000" dirty="0">
                <a:latin typeface="Sagona Book"/>
                <a:cs typeface="Arial" panose="020B0604020202020204"/>
              </a:rPr>
              <a:t>, </a:t>
            </a:r>
            <a:r>
              <a:rPr lang="en-US" sz="2000" dirty="0" err="1">
                <a:latin typeface="Sagona Book"/>
                <a:cs typeface="Arial" panose="020B0604020202020204"/>
              </a:rPr>
              <a:t>gdje</a:t>
            </a:r>
            <a:r>
              <a:rPr lang="en-US" sz="2000" dirty="0">
                <a:latin typeface="Sagona Book"/>
                <a:cs typeface="Arial" panose="020B0604020202020204"/>
              </a:rPr>
              <a:t> je </a:t>
            </a:r>
            <a:r>
              <a:rPr lang="en-US" sz="2000" dirty="0" err="1">
                <a:latin typeface="Sagona Book"/>
                <a:cs typeface="Arial" panose="020B0604020202020204"/>
              </a:rPr>
              <a:t>diplomirao</a:t>
            </a:r>
            <a:r>
              <a:rPr lang="en-US" sz="2000" dirty="0">
                <a:latin typeface="Sagona Book"/>
                <a:cs typeface="Arial" panose="020B0604020202020204"/>
              </a:rPr>
              <a:t>  </a:t>
            </a:r>
            <a:r>
              <a:rPr lang="en-US" sz="2000" dirty="0" err="1">
                <a:latin typeface="Sagona Book"/>
                <a:cs typeface="Arial" panose="020B0604020202020204"/>
              </a:rPr>
              <a:t>teologiju</a:t>
            </a:r>
            <a:r>
              <a:rPr lang="en-US" sz="2000" dirty="0">
                <a:latin typeface="Sagona Book"/>
                <a:cs typeface="Arial" panose="020B0604020202020204"/>
              </a:rPr>
              <a:t> 1742. </a:t>
            </a:r>
            <a:r>
              <a:rPr lang="en-US" sz="2000" dirty="0" err="1">
                <a:latin typeface="Sagona Book"/>
                <a:cs typeface="Arial" panose="020B0604020202020204"/>
              </a:rPr>
              <a:t>godine</a:t>
            </a:r>
            <a:r>
              <a:rPr lang="en-US" sz="2000" dirty="0">
                <a:latin typeface="Sagona Book"/>
                <a:cs typeface="Arial" panose="020B0604020202020204"/>
              </a:rPr>
              <a:t>.</a:t>
            </a:r>
            <a:endParaRPr lang="en-US" sz="20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000" dirty="0" err="1">
                <a:latin typeface="Sagona Book"/>
                <a:cs typeface="Arial" panose="020B0604020202020204"/>
              </a:rPr>
              <a:t>Kasnije</a:t>
            </a:r>
            <a:r>
              <a:rPr lang="en-US" sz="2000" dirty="0">
                <a:latin typeface="Sagona Book"/>
                <a:cs typeface="Arial" panose="020B0604020202020204"/>
              </a:rPr>
              <a:t> je </a:t>
            </a:r>
            <a:r>
              <a:rPr lang="en-US" sz="2000" dirty="0" err="1">
                <a:latin typeface="Sagona Book"/>
                <a:cs typeface="Arial" panose="020B0604020202020204"/>
              </a:rPr>
              <a:t>pripadao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vije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ć</a:t>
            </a:r>
            <a:r>
              <a:rPr lang="en-US" sz="2000" dirty="0" err="1">
                <a:latin typeface="Sagona Book"/>
                <a:cs typeface="Arial" panose="020B0604020202020204"/>
              </a:rPr>
              <a:t>u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porečke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vlastele</a:t>
            </a:r>
            <a:r>
              <a:rPr lang="en-US" sz="2000" dirty="0">
                <a:latin typeface="Sagona Book"/>
                <a:cs typeface="Arial" panose="020B0604020202020204"/>
              </a:rPr>
              <a:t>, a </a:t>
            </a:r>
            <a:r>
              <a:rPr lang="en-US" sz="2000" dirty="0" err="1">
                <a:latin typeface="Sagona Book"/>
                <a:cs typeface="Arial" panose="020B0604020202020204"/>
              </a:rPr>
              <a:t>njegov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rodak</a:t>
            </a:r>
            <a:r>
              <a:rPr lang="en-US" sz="2000" dirty="0">
                <a:latin typeface="Sagona Book"/>
                <a:cs typeface="Arial" panose="020B0604020202020204"/>
              </a:rPr>
              <a:t> Nicolo </a:t>
            </a:r>
            <a:r>
              <a:rPr lang="en-US" sz="2000" dirty="0" err="1">
                <a:latin typeface="Sagona Book"/>
                <a:cs typeface="Arial" panose="020B0604020202020204"/>
              </a:rPr>
              <a:t>Vergottini</a:t>
            </a:r>
            <a:r>
              <a:rPr lang="en-US" sz="2000" dirty="0">
                <a:latin typeface="Sagona Book"/>
                <a:cs typeface="Arial" panose="020B0604020202020204"/>
              </a:rPr>
              <a:t> je </a:t>
            </a:r>
            <a:r>
              <a:rPr lang="en-US" sz="2000" dirty="0" err="1">
                <a:latin typeface="Sagona Book"/>
                <a:cs typeface="Arial" panose="020B0604020202020204"/>
              </a:rPr>
              <a:t>postao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dio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pulskog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plemi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ć</a:t>
            </a:r>
            <a:r>
              <a:rPr lang="en-US" sz="2000" dirty="0" err="1">
                <a:latin typeface="Sagona Book"/>
                <a:cs typeface="Arial" panose="020B0604020202020204"/>
              </a:rPr>
              <a:t>kog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vije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ć</a:t>
            </a:r>
            <a:r>
              <a:rPr lang="en-US" sz="2000" dirty="0" err="1">
                <a:latin typeface="Sagona Book"/>
                <a:cs typeface="Arial" panose="020B0604020202020204"/>
              </a:rPr>
              <a:t>a</a:t>
            </a:r>
            <a:r>
              <a:rPr lang="en-US" sz="2000" dirty="0">
                <a:latin typeface="Sagona Book"/>
                <a:cs typeface="Arial" panose="020B0604020202020204"/>
              </a:rPr>
              <a:t>.</a:t>
            </a:r>
            <a:endParaRPr lang="en-US" sz="20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endParaRPr lang="en-US" sz="20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4. </a:t>
            </a:r>
            <a:r>
              <a:rPr lang="en-US" sz="4000" dirty="0" err="1"/>
              <a:t>Vergottini</a:t>
            </a:r>
            <a:r>
              <a:rPr lang="en-US" sz="4000" dirty="0"/>
              <a:t> (</a:t>
            </a:r>
            <a:r>
              <a:rPr lang="en-US" sz="4000" dirty="0" err="1"/>
              <a:t>op</a:t>
            </a:r>
            <a:r>
              <a:rPr lang="hr-HR" altLang="en-US" sz="4000" dirty="0" err="1"/>
              <a:t>ć</a:t>
            </a:r>
            <a:r>
              <a:rPr lang="en-US" sz="4000" dirty="0" err="1"/>
              <a:t>enito</a:t>
            </a:r>
            <a:r>
              <a:rPr lang="en-US" sz="4000" dirty="0"/>
              <a:t> o </a:t>
            </a:r>
            <a:r>
              <a:rPr lang="en-US" sz="4000" dirty="0" err="1"/>
              <a:t>obitelji</a:t>
            </a:r>
            <a:r>
              <a:rPr lang="en-US" sz="4000" dirty="0"/>
              <a:t>)</a:t>
            </a:r>
            <a:endParaRPr lang="en-US" sz="400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agona Book"/>
                <a:cs typeface="Arial" panose="020B0604020202020204"/>
              </a:rPr>
              <a:t>Od 18. </a:t>
            </a:r>
            <a:r>
              <a:rPr lang="en-US" sz="2400" dirty="0" err="1">
                <a:latin typeface="Sagona Book"/>
                <a:cs typeface="Arial" panose="020B0604020202020204"/>
              </a:rPr>
              <a:t>stolje</a:t>
            </a:r>
            <a:r>
              <a:rPr lang="hr-HR" altLang="en-US" sz="2400" dirty="0" err="1">
                <a:latin typeface="Sagona Book"/>
                <a:cs typeface="Arial" panose="020B0604020202020204"/>
              </a:rPr>
              <a:t>ć</a:t>
            </a:r>
            <a:r>
              <a:rPr lang="en-US" sz="2400" dirty="0" err="1">
                <a:latin typeface="Sagona Book"/>
                <a:cs typeface="Arial" panose="020B0604020202020204"/>
              </a:rPr>
              <a:t>a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sva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su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djeca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imala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privilegiju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studiranja</a:t>
            </a:r>
            <a:r>
              <a:rPr lang="en-US" sz="2400" dirty="0">
                <a:latin typeface="Sagona Book"/>
                <a:cs typeface="Arial" panose="020B0604020202020204"/>
              </a:rPr>
              <a:t>.</a:t>
            </a:r>
            <a:endParaRPr lang="en-US" sz="24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400" dirty="0">
                <a:latin typeface="Sagona Book"/>
                <a:cs typeface="Arial" panose="020B0604020202020204"/>
              </a:rPr>
              <a:t>Nicolo </a:t>
            </a:r>
            <a:r>
              <a:rPr lang="en-US" sz="2400" err="1">
                <a:latin typeface="Sagona Book"/>
                <a:cs typeface="Arial" panose="020B0604020202020204"/>
              </a:rPr>
              <a:t>Vergottini</a:t>
            </a:r>
            <a:r>
              <a:rPr lang="en-US" sz="2400" dirty="0">
                <a:latin typeface="Sagona Book"/>
                <a:cs typeface="Arial" panose="020B0604020202020204"/>
              </a:rPr>
              <a:t> (1716.-1798.)</a:t>
            </a:r>
            <a:endParaRPr lang="en-US" sz="24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400" dirty="0">
                <a:latin typeface="Sagona Book"/>
                <a:cs typeface="Arial" panose="020B0604020202020204"/>
              </a:rPr>
              <a:t>Bartolomeo </a:t>
            </a:r>
            <a:r>
              <a:rPr lang="en-US" sz="2400" err="1">
                <a:latin typeface="Sagona Book"/>
                <a:cs typeface="Arial" panose="020B0604020202020204"/>
              </a:rPr>
              <a:t>Vergottini</a:t>
            </a:r>
            <a:r>
              <a:rPr lang="en-US" sz="2400" dirty="0">
                <a:latin typeface="Sagona Book"/>
                <a:cs typeface="Arial" panose="020B0604020202020204"/>
              </a:rPr>
              <a:t> (1759.-1801)</a:t>
            </a:r>
            <a:endParaRPr lang="en-US" sz="24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400" dirty="0">
                <a:latin typeface="Sagona Book"/>
                <a:cs typeface="Arial" panose="020B0604020202020204"/>
              </a:rPr>
              <a:t>Giuseppe </a:t>
            </a:r>
            <a:r>
              <a:rPr lang="en-US" sz="2400" err="1">
                <a:latin typeface="Sagona Book"/>
                <a:cs typeface="Arial" panose="020B0604020202020204"/>
              </a:rPr>
              <a:t>Vergottini</a:t>
            </a:r>
            <a:r>
              <a:rPr lang="en-US" sz="2400" dirty="0">
                <a:latin typeface="Sagona Book"/>
                <a:cs typeface="Arial" panose="020B0604020202020204"/>
              </a:rPr>
              <a:t> (1760.-1835.)</a:t>
            </a:r>
            <a:endParaRPr lang="en-US" sz="2400" dirty="0">
              <a:latin typeface="Sagona Book"/>
              <a:cs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7872" y="2567354"/>
            <a:ext cx="3501292" cy="1014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sz="2000" dirty="0" err="1">
                <a:latin typeface="Sagona Book"/>
                <a:cs typeface="Arial" panose="020B0604020202020204"/>
              </a:rPr>
              <a:t>Sva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trojca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su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zavr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š</a:t>
            </a:r>
            <a:r>
              <a:rPr lang="en-US" sz="2000" dirty="0" err="1">
                <a:latin typeface="Sagona Book"/>
                <a:cs typeface="Arial" panose="020B0604020202020204"/>
              </a:rPr>
              <a:t>ila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pravni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studij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na</a:t>
            </a:r>
            <a:r>
              <a:rPr lang="en-US" sz="2000" dirty="0">
                <a:latin typeface="Sagona Book"/>
                <a:cs typeface="Arial" panose="020B0604020202020204"/>
              </a:rPr>
              <a:t> </a:t>
            </a:r>
            <a:r>
              <a:rPr lang="en-US" sz="2000" dirty="0" err="1">
                <a:latin typeface="Sagona Book"/>
                <a:cs typeface="Arial" panose="020B0604020202020204"/>
              </a:rPr>
              <a:t>sveu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č</a:t>
            </a:r>
            <a:r>
              <a:rPr lang="en-US" sz="2000" dirty="0" err="1">
                <a:latin typeface="Sagona Book"/>
                <a:cs typeface="Arial" panose="020B0604020202020204"/>
              </a:rPr>
              <a:t>ili</a:t>
            </a:r>
            <a:r>
              <a:rPr lang="hr-HR" altLang="en-US" sz="2000" dirty="0" err="1">
                <a:latin typeface="Sagona Book"/>
                <a:cs typeface="Arial" panose="020B0604020202020204"/>
              </a:rPr>
              <a:t>š</a:t>
            </a:r>
            <a:r>
              <a:rPr lang="en-US" sz="2000" dirty="0" err="1">
                <a:latin typeface="Sagona Book"/>
                <a:cs typeface="Arial" panose="020B0604020202020204"/>
              </a:rPr>
              <a:t>tu</a:t>
            </a:r>
            <a:r>
              <a:rPr lang="en-US" sz="2000" dirty="0">
                <a:latin typeface="Sagona Book"/>
                <a:cs typeface="Arial" panose="020B0604020202020204"/>
              </a:rPr>
              <a:t> u </a:t>
            </a:r>
            <a:r>
              <a:rPr lang="en-US" sz="2000" dirty="0" err="1">
                <a:latin typeface="Sagona Book"/>
                <a:cs typeface="Arial" panose="020B0604020202020204"/>
              </a:rPr>
              <a:t>Padovi</a:t>
            </a:r>
            <a:endParaRPr lang="en-US" sz="2000" dirty="0">
              <a:latin typeface="Sagona Boo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/>
          <p:cNvGrpSpPr>
            <a:grpSpLocks noGrp="1" noRot="1" noChangeAspect="1" noMove="1" noResize="1" noUngrp="1"/>
          </p:cNvGrpSpPr>
          <p:nvPr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/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2" y="559813"/>
            <a:ext cx="10246090" cy="1471193"/>
          </a:xfrm>
        </p:spPr>
        <p:txBody>
          <a:bodyPr>
            <a:normAutofit/>
          </a:bodyPr>
          <a:lstStyle/>
          <a:p>
            <a:r>
              <a:rPr lang="en-US" dirty="0"/>
              <a:t>5. </a:t>
            </a:r>
            <a:r>
              <a:rPr lang="en-US" dirty="0" err="1"/>
              <a:t>Istra</a:t>
            </a:r>
            <a:r>
              <a:rPr lang="en-US" dirty="0"/>
              <a:t> pod </a:t>
            </a:r>
            <a:r>
              <a:rPr lang="en-US" dirty="0" err="1"/>
              <a:t>Napoelonom</a:t>
            </a:r>
            <a:endParaRPr lang="en-US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294" y="2384474"/>
            <a:ext cx="4967180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latin typeface="Sagona Book"/>
                <a:cs typeface="Arial" panose="020B0604020202020204"/>
              </a:rPr>
              <a:t>Istra</a:t>
            </a:r>
            <a:r>
              <a:rPr lang="en-US" sz="2400" dirty="0">
                <a:latin typeface="Sagona Book"/>
                <a:cs typeface="Arial" panose="020B0604020202020204"/>
              </a:rPr>
              <a:t> je </a:t>
            </a:r>
            <a:r>
              <a:rPr lang="en-US" sz="2400" dirty="0" err="1">
                <a:latin typeface="Sagona Book"/>
                <a:cs typeface="Arial" panose="020B0604020202020204"/>
              </a:rPr>
              <a:t>bila</a:t>
            </a:r>
            <a:r>
              <a:rPr lang="en-US" sz="2400" dirty="0">
                <a:latin typeface="Sagona Book"/>
                <a:cs typeface="Arial" panose="020B0604020202020204"/>
              </a:rPr>
              <a:t> pod </a:t>
            </a:r>
            <a:r>
              <a:rPr lang="en-US" sz="2400" dirty="0" err="1">
                <a:latin typeface="Sagona Book"/>
                <a:cs typeface="Arial" panose="020B0604020202020204"/>
              </a:rPr>
              <a:t>Napoleonovom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vla</a:t>
            </a:r>
            <a:r>
              <a:rPr lang="hr-HR" altLang="en-US" sz="2400" dirty="0" err="1">
                <a:latin typeface="Sagona Book"/>
                <a:cs typeface="Arial" panose="020B0604020202020204"/>
              </a:rPr>
              <a:t>šć</a:t>
            </a:r>
            <a:r>
              <a:rPr lang="en-US" sz="2400" dirty="0" err="1">
                <a:latin typeface="Sagona Book"/>
                <a:cs typeface="Arial" panose="020B0604020202020204"/>
              </a:rPr>
              <a:t>u</a:t>
            </a:r>
            <a:r>
              <a:rPr lang="en-US" sz="2400" dirty="0">
                <a:latin typeface="Sagona Book"/>
                <a:cs typeface="Arial" panose="020B0604020202020204"/>
              </a:rPr>
              <a:t> 9 </a:t>
            </a:r>
            <a:r>
              <a:rPr lang="en-US" sz="2400" dirty="0" err="1">
                <a:latin typeface="Sagona Book"/>
                <a:cs typeface="Arial" panose="020B0604020202020204"/>
              </a:rPr>
              <a:t>godina</a:t>
            </a:r>
            <a:r>
              <a:rPr lang="en-US" sz="2400" dirty="0">
                <a:latin typeface="Sagona Book"/>
                <a:cs typeface="Arial" panose="020B0604020202020204"/>
              </a:rPr>
              <a:t>.</a:t>
            </a:r>
            <a:endParaRPr lang="en-US" sz="2400" dirty="0">
              <a:latin typeface="Sagona Book"/>
              <a:cs typeface="Arial" panose="020B0604020202020204"/>
            </a:endParaRPr>
          </a:p>
          <a:p>
            <a:pPr marL="0" indent="0">
              <a:buNone/>
            </a:pPr>
            <a:r>
              <a:rPr lang="en-US" sz="2400" dirty="0" err="1">
                <a:latin typeface="Sagona Book"/>
                <a:cs typeface="Arial" panose="020B0604020202020204"/>
              </a:rPr>
              <a:t>Giusseppe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Vergottini</a:t>
            </a:r>
            <a:r>
              <a:rPr lang="en-US" sz="2400" dirty="0">
                <a:latin typeface="Sagona Book"/>
                <a:cs typeface="Arial" panose="020B0604020202020204"/>
              </a:rPr>
              <a:t> je </a:t>
            </a:r>
            <a:r>
              <a:rPr lang="en-US" sz="2400" dirty="0" err="1">
                <a:latin typeface="Sagona Book"/>
                <a:cs typeface="Arial" panose="020B0604020202020204"/>
              </a:rPr>
              <a:t>blisko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sura</a:t>
            </a:r>
            <a:r>
              <a:rPr lang="hr-HR" altLang="en-US" sz="2400" dirty="0" err="1">
                <a:latin typeface="Sagona Book"/>
                <a:cs typeface="Arial" panose="020B0604020202020204"/>
              </a:rPr>
              <a:t>đ</a:t>
            </a:r>
            <a:r>
              <a:rPr lang="en-US" sz="2400" dirty="0" err="1">
                <a:latin typeface="Sagona Book"/>
                <a:cs typeface="Arial" panose="020B0604020202020204"/>
              </a:rPr>
              <a:t>ivao</a:t>
            </a:r>
            <a:r>
              <a:rPr lang="en-US" sz="2400" dirty="0">
                <a:latin typeface="Sagona Book"/>
                <a:cs typeface="Arial" panose="020B0604020202020204"/>
              </a:rPr>
              <a:t> s </a:t>
            </a:r>
            <a:r>
              <a:rPr lang="en-US" sz="2400" dirty="0" err="1">
                <a:latin typeface="Sagona Book"/>
                <a:cs typeface="Arial" panose="020B0604020202020204"/>
              </a:rPr>
              <a:t>Angelom</a:t>
            </a:r>
            <a:r>
              <a:rPr lang="en-US" sz="2400" dirty="0">
                <a:latin typeface="Sagona Book"/>
                <a:cs typeface="Arial" panose="020B0604020202020204"/>
              </a:rPr>
              <a:t> </a:t>
            </a:r>
            <a:r>
              <a:rPr lang="en-US" sz="2400" dirty="0" err="1">
                <a:latin typeface="Sagona Book"/>
                <a:cs typeface="Arial" panose="020B0604020202020204"/>
              </a:rPr>
              <a:t>Calafatiem</a:t>
            </a:r>
            <a:endParaRPr lang="en-US" sz="2400" dirty="0">
              <a:latin typeface="Sagona Book"/>
              <a:cs typeface="Arial" panose="020B0604020202020204"/>
            </a:endParaRPr>
          </a:p>
        </p:txBody>
      </p:sp>
      <p:pic>
        <p:nvPicPr>
          <p:cNvPr id="4" name="Picture 3" descr="Angelo Calafat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2059" y="2304938"/>
            <a:ext cx="3117155" cy="3808150"/>
          </a:xfrm>
          <a:prstGeom prst="rect">
            <a:avLst/>
          </a:prstGeom>
        </p:spPr>
      </p:pic>
      <p:grpSp>
        <p:nvGrpSpPr>
          <p:cNvPr id="23" name="Bottom Right"/>
          <p:cNvGrpSpPr>
            <a:grpSpLocks noGrp="1" noRot="1" noChangeAspect="1" noMove="1" noResize="1" noUngrp="1"/>
          </p:cNvGrpSpPr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/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" name="Graphic 157"/>
            <p:cNvGrpSpPr/>
            <p:nvPr/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/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/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/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LightSeedLeftStep">
      <a:dk1>
        <a:srgbClr val="000000"/>
      </a:dk1>
      <a:lt1>
        <a:srgbClr val="FFFFFF"/>
      </a:lt1>
      <a:dk2>
        <a:srgbClr val="203922"/>
      </a:dk2>
      <a:lt2>
        <a:srgbClr val="E8E4E2"/>
      </a:lt2>
      <a:accent1>
        <a:srgbClr val="80A7BA"/>
      </a:accent1>
      <a:accent2>
        <a:srgbClr val="76ACA7"/>
      </a:accent2>
      <a:accent3>
        <a:srgbClr val="81AA95"/>
      </a:accent3>
      <a:accent4>
        <a:srgbClr val="78B07C"/>
      </a:accent4>
      <a:accent5>
        <a:srgbClr val="8EA980"/>
      </a:accent5>
      <a:accent6>
        <a:srgbClr val="9AA772"/>
      </a:accent6>
      <a:hlink>
        <a:srgbClr val="A8765E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DD9703C964144CA689D318B95F1429" ma:contentTypeVersion="12" ma:contentTypeDescription="Stvaranje novog dokumenta." ma:contentTypeScope="" ma:versionID="2a84197c18ca0e1edc61b2a8785970e6">
  <xsd:schema xmlns:xsd="http://www.w3.org/2001/XMLSchema" xmlns:xs="http://www.w3.org/2001/XMLSchema" xmlns:p="http://schemas.microsoft.com/office/2006/metadata/properties" xmlns:ns2="0dcae5f1-b1a7-4de9-b22f-3a753f08c0f2" xmlns:ns3="b9e4c3d8-f87b-40ba-b897-faed6fa3f517" targetNamespace="http://schemas.microsoft.com/office/2006/metadata/properties" ma:root="true" ma:fieldsID="d52e8f5010ce9b59be88976d845bfd44" ns2:_="" ns3:_="">
    <xsd:import namespace="0dcae5f1-b1a7-4de9-b22f-3a753f08c0f2"/>
    <xsd:import namespace="b9e4c3d8-f87b-40ba-b897-faed6fa3f5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cae5f1-b1a7-4de9-b22f-3a753f08c0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4c3d8-f87b-40ba-b897-faed6fa3f5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a869c18-e9da-4402-9a9a-dd83df077b3e}" ma:internalName="TaxCatchAll" ma:showField="CatchAllData" ma:web="b9e4c3d8-f87b-40ba-b897-faed6fa3f5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cae5f1-b1a7-4de9-b22f-3a753f08c0f2">
      <Terms xmlns="http://schemas.microsoft.com/office/infopath/2007/PartnerControls"/>
    </lcf76f155ced4ddcb4097134ff3c332f>
    <TaxCatchAll xmlns="b9e4c3d8-f87b-40ba-b897-faed6fa3f517" xsi:nil="true"/>
  </documentManagement>
</p:properties>
</file>

<file path=customXml/itemProps1.xml><?xml version="1.0" encoding="utf-8"?>
<ds:datastoreItem xmlns:ds="http://schemas.openxmlformats.org/officeDocument/2006/customXml" ds:itemID="{70034A07-1021-4C02-9AE2-807DC0A63F7C}">
  <ds:schemaRefs/>
</ds:datastoreItem>
</file>

<file path=customXml/itemProps2.xml><?xml version="1.0" encoding="utf-8"?>
<ds:datastoreItem xmlns:ds="http://schemas.openxmlformats.org/officeDocument/2006/customXml" ds:itemID="{07B203A2-B588-4092-B85E-E114C8377D4A}">
  <ds:schemaRefs/>
</ds:datastoreItem>
</file>

<file path=customXml/itemProps3.xml><?xml version="1.0" encoding="utf-8"?>
<ds:datastoreItem xmlns:ds="http://schemas.openxmlformats.org/officeDocument/2006/customXml" ds:itemID="{D32A866D-ACAC-4B41-A4C8-6ED550CB45D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19205</Words>
  <Application>WPS Slides</Application>
  <PresentationFormat>Widescreen</PresentationFormat>
  <Paragraphs>202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Arial</vt:lpstr>
      <vt:lpstr>SimSun</vt:lpstr>
      <vt:lpstr>Wingdings</vt:lpstr>
      <vt:lpstr>AvenirNext LT Pro Medium</vt:lpstr>
      <vt:lpstr>Segoe UI Semilight</vt:lpstr>
      <vt:lpstr>Avenir Next LT Pro</vt:lpstr>
      <vt:lpstr>Yu Gothic UI</vt:lpstr>
      <vt:lpstr>Sagona Book</vt:lpstr>
      <vt:lpstr>Segoe Print</vt:lpstr>
      <vt:lpstr>Arial</vt:lpstr>
      <vt:lpstr>Microsoft YaHei</vt:lpstr>
      <vt:lpstr>Arial Unicode MS</vt:lpstr>
      <vt:lpstr>Calibri</vt:lpstr>
      <vt:lpstr>Corbel</vt:lpstr>
      <vt:lpstr>Sagona Book</vt:lpstr>
      <vt:lpstr>ExploreVTI</vt:lpstr>
      <vt:lpstr>PowerPoint 演示文稿</vt:lpstr>
      <vt:lpstr>IZRADILI:</vt:lpstr>
      <vt:lpstr>Sadržaj:</vt:lpstr>
      <vt:lpstr>1. Uvod</vt:lpstr>
      <vt:lpstr>1.1. Plemićke obitelji Poreča </vt:lpstr>
      <vt:lpstr>2. Dolazak obitelji u Poreč</vt:lpstr>
      <vt:lpstr>3. Uspon obitelji Vergottini</vt:lpstr>
      <vt:lpstr>4. Vergottini (općenito o obitelji)</vt:lpstr>
      <vt:lpstr>5. Istra pod Napoelonom</vt:lpstr>
      <vt:lpstr>6. Istra pod Austo-Ugarskom</vt:lpstr>
      <vt:lpstr>6.1. Republika Svetog Marka</vt:lpstr>
      <vt:lpstr>6.2. Risorgimenta</vt:lpstr>
      <vt:lpstr>6.3.  Gradolnačelnik Poreča</vt:lpstr>
      <vt:lpstr>7. Polesini</vt:lpstr>
      <vt:lpstr>Posjet u Zavičajni muzej Poreštine</vt:lpstr>
      <vt:lpstr>Podaci iz muzeja (sastavio gdin. D. Munda)...............</vt:lpstr>
      <vt:lpstr>PowerPoint 演示文稿</vt:lpstr>
      <vt:lpstr>PowerPoint 演示文稿</vt:lpstr>
      <vt:lpstr>PowerPoint 演示文稿</vt:lpstr>
      <vt:lpstr>Grb obitelji Polesini (lijevo) i Sinčić (desno)</vt:lpstr>
      <vt:lpstr>Grb obitelji Corsini (lijevo) i Barbo (desno)</vt:lpstr>
      <vt:lpstr>Grb obitelji Contarini (lijevo) i Tagliapietra (desno)</vt:lpstr>
      <vt:lpstr>Grb obitelji Manzin (lijevo) i Tiepolo (desno)</vt:lpstr>
      <vt:lpstr>Grb obitelji Belgioiso (lijevo) i Semitecolo (desno)</vt:lpstr>
      <vt:lpstr>Grb obitelji Zuccato (lijevo) i Lion (desno)</vt:lpstr>
      <vt:lpstr>PowerPoint 演示文稿</vt:lpstr>
      <vt:lpstr>PowerPoint 演示文稿</vt:lpstr>
      <vt:lpstr>I malo iz grada i muzeja.. mi.....</vt:lpstr>
      <vt:lpstr>PowerPoint 演示文稿</vt:lpstr>
      <vt:lpstr>PowerPoint 演示文稿</vt:lpstr>
      <vt:lpstr>PowerPoint 演示文稿</vt:lpstr>
      <vt:lpstr>LITERATURA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Korisnik</cp:lastModifiedBy>
  <cp:revision>686</cp:revision>
  <dcterms:created xsi:type="dcterms:W3CDTF">2025-02-08T09:46:00Z</dcterms:created>
  <dcterms:modified xsi:type="dcterms:W3CDTF">2025-05-14T12:10:40Z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0x01010068DD9703C964144CA689D318B95F1429</vt:lpwstr>
  </property>
  <property fmtid="{D5CDD505-2E9C-101B-9397-08002B2CF9AE}" pid="3" name="ICV">
    <vt:lpwstr>E25D4C261EBA40F288693BEA12996EAA_13</vt:lpwstr>
  </property>
  <property fmtid="{D5CDD505-2E9C-101B-9397-08002B2CF9AE}" pid="4" name="KSOProductBuildVer">
    <vt:lpwstr>1033-12.2.0.20795</vt:lpwstr>
  </property>
</Properties>
</file>