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60" r:id="rId6"/>
    <p:sldId id="261" r:id="rId7"/>
    <p:sldId id="275" r:id="rId8"/>
    <p:sldId id="287" r:id="rId9"/>
    <p:sldId id="262" r:id="rId10"/>
    <p:sldId id="289" r:id="rId11"/>
    <p:sldId id="291" r:id="rId12"/>
    <p:sldId id="297" r:id="rId13"/>
    <p:sldId id="263" r:id="rId14"/>
    <p:sldId id="264" r:id="rId15"/>
    <p:sldId id="301" r:id="rId16"/>
    <p:sldId id="276" r:id="rId17"/>
    <p:sldId id="265" r:id="rId18"/>
    <p:sldId id="282" r:id="rId19"/>
    <p:sldId id="285" r:id="rId20"/>
    <p:sldId id="273" r:id="rId21"/>
    <p:sldId id="274" r:id="rId22"/>
    <p:sldId id="299" r:id="rId23"/>
    <p:sldId id="277" r:id="rId24"/>
    <p:sldId id="278" r:id="rId25"/>
  </p:sldIdLst>
  <p:sldSz cx="12192000" cy="6858000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v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088-CD1D-4D01-A328-8AE7C6DE6A87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F340-188F-43D9-98DA-63EED308B53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A7D84-2D33-465C-A926-83B2F50032F0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E92C5-C9AD-40CA-80A4-FD34BD4570C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79C8-EB90-4BD4-9402-46613B7B2811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A1FC-F23C-4BDA-8495-E5E94C13197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1B41-C5B4-483C-997E-6985CDF3772C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D190A-DB96-40B9-80C3-EEB952BEDB1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5F80E-3AE6-4399-96BD-535F906C7E41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CEF6F-5780-4213-BD41-3475923D12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B2502-7F71-45BF-8291-649221244F35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CC144-423E-421E-9CC4-451985A41DC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A0C3-5AF4-4566-BEE8-5E1EB637584D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8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DFC39-A0CA-4424-A240-DB5FC92821C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9FB04-A045-434A-9BD1-F6C1F7C7A550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4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444E-AE7F-4B4E-AF62-ED841C653C7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6EFC-F766-42ED-91D9-C804D39318AA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3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EBB21-713F-4200-9A12-B0A85EAAC44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A9364-7C8E-4E48-9F68-990AB14E7D3A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84B3A-5D67-4C85-A14F-629E913F2F1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3E499-D8CB-40F0-81B2-087889E0C00B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D846C-3E9C-46FF-B554-CDC010E16BA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alpha val="61000"/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1027" name="Rezervirano mjesto teksta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BB76B8-0EEC-43B2-966F-0094FBC4D2D3}" type="datetimeFigureOut">
              <a:rPr lang="hr-HR"/>
              <a:pPr>
                <a:defRPr/>
              </a:pPr>
              <a:t>15.5.2022.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FBB146-741A-4BDF-8A0D-C3535CFEEB1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jecji.vrtic.labin@pu.htnet.h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slov 1"/>
          <p:cNvSpPr>
            <a:spLocks noGrp="1"/>
          </p:cNvSpPr>
          <p:nvPr>
            <p:ph type="ctrTitle"/>
          </p:nvPr>
        </p:nvSpPr>
        <p:spPr>
          <a:xfrm>
            <a:off x="390525" y="195263"/>
            <a:ext cx="4989513" cy="2111375"/>
          </a:xfrm>
        </p:spPr>
        <p:txBody>
          <a:bodyPr/>
          <a:lstStyle/>
          <a:p>
            <a:r>
              <a:rPr lang="hr-HR" sz="1600"/>
              <a:t>Dječji vrtić „Pjerina Verbanac” Labin</a:t>
            </a:r>
            <a:br>
              <a:rPr lang="hr-HR" sz="1600"/>
            </a:br>
            <a:r>
              <a:rPr lang="hr-HR" sz="1600"/>
              <a:t>Prilaz Kršin 2, 52220 Labin </a:t>
            </a:r>
            <a:br>
              <a:rPr lang="hr-HR" sz="1600"/>
            </a:br>
            <a:r>
              <a:rPr lang="hr-HR" sz="1600"/>
              <a:t>Telefon: 052/856 550</a:t>
            </a:r>
            <a:br>
              <a:rPr lang="hr-HR" sz="1600"/>
            </a:br>
            <a:r>
              <a:rPr lang="hr-HR" sz="1600"/>
              <a:t>    e-mail: </a:t>
            </a:r>
            <a:r>
              <a:rPr lang="hr-HR" sz="1600">
                <a:hlinkClick r:id="rId2"/>
              </a:rPr>
              <a:t>djecji.vrtic.labin@pu.htnet.hr</a:t>
            </a:r>
            <a:br>
              <a:rPr lang="hr-HR" sz="1600"/>
            </a:br>
            <a:br>
              <a:rPr lang="hr-HR" sz="1600"/>
            </a:br>
            <a:r>
              <a:rPr lang="hr-HR" sz="1800" b="1"/>
              <a:t>FESTIVAL ZAVIČAJNOSTI – Pazin, 26.svibanj 2022.</a:t>
            </a:r>
            <a:r>
              <a:rPr lang="hr-HR" sz="1600"/>
              <a:t>	</a:t>
            </a:r>
            <a:br>
              <a:rPr lang="hr-HR" sz="1600"/>
            </a:br>
            <a:endParaRPr lang="hr-HR" sz="160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71725" y="2200275"/>
            <a:ext cx="7169150" cy="844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3600" b="1" dirty="0">
                <a:solidFill>
                  <a:schemeClr val="accent5">
                    <a:lumMod val="75000"/>
                  </a:schemeClr>
                </a:solidFill>
              </a:rPr>
              <a:t>MEDVJEDIĆI I RIBICE</a:t>
            </a:r>
          </a:p>
        </p:txBody>
      </p:sp>
      <p:pic>
        <p:nvPicPr>
          <p:cNvPr id="13315" name="Sl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8563" y="2749971"/>
            <a:ext cx="5814874" cy="391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038" y="355600"/>
            <a:ext cx="10363200" cy="6334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Prodaja glinenih ribica povodom blagdana </a:t>
            </a:r>
            <a:r>
              <a:rPr lang="hr-HR" sz="1800" b="1" cap="all" dirty="0" err="1">
                <a:solidFill>
                  <a:srgbClr val="0070C0"/>
                </a:solidFill>
                <a:latin typeface="+mn-lt"/>
              </a:rPr>
              <a:t>Sv.Nikole</a:t>
            </a: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 (zaštitnik pomoraca, ribara, djece)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210419" y="2381275"/>
            <a:ext cx="3842097" cy="25968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81038" y="1154113"/>
            <a:ext cx="11285537" cy="1127125"/>
          </a:xfrm>
        </p:spPr>
        <p:txBody>
          <a:bodyPr/>
          <a:lstStyle/>
          <a:p>
            <a:r>
              <a:rPr lang="hr-HR"/>
              <a:t>Nazvali smo ih "Ribice koje ispunjavaju želje", inspirirani pričom: " Bajka o ribaru i ribici".</a:t>
            </a:r>
          </a:p>
          <a:p>
            <a:r>
              <a:rPr lang="hr-HR"/>
              <a:t>Ponudili smo ih roditeljima i djeci vrtića u zamjenu za simboličan dobrovoljan prilog (poticaj na štednju i ekonomiju).</a:t>
            </a:r>
          </a:p>
          <a:p>
            <a:r>
              <a:rPr lang="hr-HR"/>
              <a:t>Prikupljeni novac iskoristili smo za izlet – posjet Akvariumu u Puli.</a:t>
            </a:r>
          </a:p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83" y="3198948"/>
            <a:ext cx="4329344" cy="324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94" y="2359134"/>
            <a:ext cx="3284424" cy="246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629150" cy="2889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Posjet </a:t>
            </a:r>
            <a:r>
              <a:rPr lang="hr-HR" sz="1800" b="1" cap="all" dirty="0" err="1">
                <a:solidFill>
                  <a:srgbClr val="0070C0"/>
                </a:solidFill>
                <a:latin typeface="+mn-lt"/>
              </a:rPr>
              <a:t>Akvariumu</a:t>
            </a: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 u Puli</a:t>
            </a:r>
          </a:p>
        </p:txBody>
      </p:sp>
      <p:sp>
        <p:nvSpPr>
          <p:cNvPr id="2355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71525" y="881063"/>
            <a:ext cx="10307638" cy="3811587"/>
          </a:xfrm>
        </p:spPr>
        <p:txBody>
          <a:bodyPr/>
          <a:lstStyle/>
          <a:p>
            <a:pPr algn="just"/>
            <a:r>
              <a:rPr lang="hr-HR" dirty="0"/>
              <a:t>Djeca su posjetom vizualno doživjela sve bogatstvo morskog svijeta i proširila svoje spoznaje o morskim životinjama.</a:t>
            </a:r>
          </a:p>
          <a:p>
            <a:pPr algn="just"/>
            <a:r>
              <a:rPr lang="hr-HR" dirty="0"/>
              <a:t>Kroz ponuđene igre taktilno su doživjeli životinjski svijet podmorja.</a:t>
            </a:r>
          </a:p>
          <a:p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4" y="2786856"/>
            <a:ext cx="3121677" cy="286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534" y="2786856"/>
            <a:ext cx="3260342" cy="288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3C5AA28-FD9C-4B5A-9C8D-CF3DAA62E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09" y="2165350"/>
            <a:ext cx="5082116" cy="381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138" y="457200"/>
            <a:ext cx="4052887" cy="3413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Maškare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613855" y="2272279"/>
            <a:ext cx="5357858" cy="42306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19138" y="992188"/>
            <a:ext cx="10387012" cy="1262062"/>
          </a:xfrm>
        </p:spPr>
        <p:txBody>
          <a:bodyPr/>
          <a:lstStyle/>
          <a:p>
            <a:r>
              <a:rPr lang="hr-HR"/>
              <a:t>Maskirani mimohod kao ribari ( kostim ribarskog broda).</a:t>
            </a:r>
          </a:p>
          <a:p>
            <a:r>
              <a:rPr lang="hr-HR"/>
              <a:t>Roditelji su zajedno sa djecom kod kuće izradili kreativne kostime ribarskog broda.</a:t>
            </a:r>
          </a:p>
          <a:p>
            <a:r>
              <a:rPr lang="hr-HR"/>
              <a:t>U vrtiću su djeca izradila veliki ribarski brod od kartonskih kutija i pecaljke od kartonskih rola.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289" y="2254928"/>
            <a:ext cx="5480481" cy="423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888" y="288925"/>
            <a:ext cx="4360862" cy="4841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rgbClr val="0070C0"/>
                </a:solidFill>
                <a:latin typeface="+mn-lt"/>
              </a:rPr>
              <a:t>2.RIBARI I RIBARSTVO – novi pravac projekta nastao pitanjem </a:t>
            </a:r>
            <a:r>
              <a:rPr lang="hr-HR" sz="1800" b="1" i="1" dirty="0">
                <a:solidFill>
                  <a:srgbClr val="0070C0"/>
                </a:solidFill>
                <a:latin typeface="+mn-lt"/>
              </a:rPr>
              <a:t>Kako se love ribe?</a:t>
            </a:r>
            <a:endParaRPr lang="hr-HR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602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96888" y="869950"/>
            <a:ext cx="4275137" cy="5699125"/>
          </a:xfrm>
        </p:spPr>
        <p:txBody>
          <a:bodyPr/>
          <a:lstStyle/>
          <a:p>
            <a:pPr algn="just"/>
            <a:r>
              <a:rPr lang="hr-HR" dirty="0"/>
              <a:t>Posjet Plomin Luci – luka je bila prepuna ribarskih brodova koji su upravo iskrcavali ribu i ukrcavali je u kamione hladnjače. Djeca su postavljala pitanja ribarima na brodu: </a:t>
            </a:r>
          </a:p>
          <a:p>
            <a:pPr algn="just"/>
            <a:r>
              <a:rPr lang="hr-HR" dirty="0"/>
              <a:t>"Kako se zovu te ribe? "</a:t>
            </a:r>
          </a:p>
          <a:p>
            <a:pPr algn="just"/>
            <a:r>
              <a:rPr lang="hr-HR" dirty="0"/>
              <a:t>"Kako ste hi </a:t>
            </a:r>
            <a:r>
              <a:rPr lang="hr-HR" dirty="0" err="1"/>
              <a:t>ćapali</a:t>
            </a:r>
            <a:r>
              <a:rPr lang="hr-HR" dirty="0"/>
              <a:t>? "</a:t>
            </a:r>
          </a:p>
          <a:p>
            <a:pPr algn="just"/>
            <a:r>
              <a:rPr lang="hr-HR" dirty="0"/>
              <a:t>"Što su one dizalice i reflektori?"</a:t>
            </a:r>
          </a:p>
          <a:p>
            <a:pPr algn="just"/>
            <a:r>
              <a:rPr lang="hr-HR" dirty="0"/>
              <a:t>"</a:t>
            </a:r>
            <a:r>
              <a:rPr lang="hr-HR" dirty="0" err="1"/>
              <a:t>Zoš</a:t>
            </a:r>
            <a:r>
              <a:rPr lang="hr-HR" dirty="0"/>
              <a:t> ste na ribu stavili led?"</a:t>
            </a:r>
          </a:p>
          <a:p>
            <a:pPr algn="just"/>
            <a:r>
              <a:rPr lang="hr-HR" dirty="0"/>
              <a:t>"Kamo oni kamioni voze ribu?"</a:t>
            </a:r>
          </a:p>
          <a:p>
            <a:pPr algn="just"/>
            <a:r>
              <a:rPr lang="hr-HR" dirty="0"/>
              <a:t>Ribari su djeci odgovorili na pitanja koja su ih zanimala. Djeca su saznala da se ribe zovu srdele, ulovili su ih mrežama pomoću reflektora koji mame ribu u ranojutarnjim satima. Dizalice služe za istovar ribe, led služi da se riba ne pokvari. Ribarski se brodovi zovu koče i </a:t>
            </a:r>
            <a:r>
              <a:rPr lang="hr-HR" dirty="0" err="1"/>
              <a:t>plivarice</a:t>
            </a:r>
            <a:r>
              <a:rPr lang="hr-HR" dirty="0"/>
              <a:t>, a kamioni voze ribu u tvornicu za preradu ribe.</a:t>
            </a:r>
          </a:p>
          <a:p>
            <a:pPr algn="just"/>
            <a:r>
              <a:rPr lang="hr-HR" dirty="0"/>
              <a:t>Nakon posjeta luci, ribari su djeci poklonili kašetu srdela.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790" y="4219113"/>
            <a:ext cx="3339375" cy="2504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8773" y="1049584"/>
            <a:ext cx="3442938" cy="2582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zervirano mjesto slike 11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508" r="2508"/>
          <a:stretch>
            <a:fillRect/>
          </a:stretch>
        </p:blipFill>
        <p:spPr>
          <a:xfrm>
            <a:off x="7688459" y="619217"/>
            <a:ext cx="4360307" cy="34429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88" y="592138"/>
            <a:ext cx="4554537" cy="3952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Susret s ribičem na plaži u Plomin Luci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4912169" y="790112"/>
            <a:ext cx="7026951" cy="55485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7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88975" y="1019175"/>
            <a:ext cx="3932238" cy="3811588"/>
          </a:xfrm>
        </p:spPr>
        <p:txBody>
          <a:bodyPr/>
          <a:lstStyle/>
          <a:p>
            <a:pPr algn="just"/>
            <a:r>
              <a:rPr lang="hr-HR"/>
              <a:t>Djeca su postavljala pitanja: </a:t>
            </a:r>
          </a:p>
          <a:p>
            <a:pPr algn="just"/>
            <a:r>
              <a:rPr lang="hr-HR"/>
              <a:t>" Kako se zovu te ribe i čime su ulovljene? "</a:t>
            </a:r>
          </a:p>
          <a:p>
            <a:pPr algn="just"/>
            <a:r>
              <a:rPr lang="hr-HR"/>
              <a:t>" Da li su žive i šta će s njima napraviti? "</a:t>
            </a:r>
          </a:p>
          <a:p>
            <a:pPr algn="just"/>
            <a:r>
              <a:rPr lang="hr-HR"/>
              <a:t>Saznali su da se ribe zovu strelke i da imaju oštre zube. Ulovio ih je štapom za pecanje, a mamac je bila srdela. </a:t>
            </a:r>
          </a:p>
          <a:p>
            <a:pPr algn="just"/>
            <a:r>
              <a:rPr lang="hr-HR"/>
              <a:t>Ribe su zdrava hrana pa će ih pripremiti za ručak.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6" y="3500779"/>
            <a:ext cx="3781888" cy="2836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0375" y="222250"/>
            <a:ext cx="4208463" cy="50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chemeClr val="accent5">
                    <a:lumMod val="75000"/>
                  </a:schemeClr>
                </a:solidFill>
              </a:rPr>
              <a:t>Susret s ribarima – krpanje ribarskih mreža</a:t>
            </a:r>
            <a:endParaRPr lang="hr-HR" sz="18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6158144" y="222250"/>
            <a:ext cx="4509972" cy="298258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90525" y="763588"/>
            <a:ext cx="4208463" cy="1701800"/>
          </a:xfrm>
        </p:spPr>
        <p:txBody>
          <a:bodyPr/>
          <a:lstStyle/>
          <a:p>
            <a:pPr algn="just"/>
            <a:r>
              <a:rPr lang="hr-HR" dirty="0"/>
              <a:t>-Dječji spontani razgovori s ribarom: </a:t>
            </a:r>
          </a:p>
          <a:p>
            <a:r>
              <a:rPr lang="hr-HR" dirty="0"/>
              <a:t>      "Kako se ulovi riba u mrežu? "</a:t>
            </a:r>
          </a:p>
          <a:p>
            <a:r>
              <a:rPr lang="hr-HR" dirty="0"/>
              <a:t>      "Riba pliva, uđe u mrežu i više ne može izaći i    </a:t>
            </a:r>
          </a:p>
          <a:p>
            <a:r>
              <a:rPr lang="hr-HR" dirty="0"/>
              <a:t>        zapetlja se. Na dnu je olovo, a mrežu drži   </a:t>
            </a:r>
          </a:p>
          <a:p>
            <a:r>
              <a:rPr lang="hr-HR" dirty="0"/>
              <a:t>        pluto."</a:t>
            </a:r>
          </a:p>
          <a:p>
            <a:pPr algn="just"/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33" y="2621362"/>
            <a:ext cx="3404305" cy="384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C8BFAAF-6E58-4DF4-812B-45E869C23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44" y="3393268"/>
            <a:ext cx="4509972" cy="338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rgbClr val="0070C0"/>
                </a:solidFill>
                <a:latin typeface="+mn-lt"/>
              </a:rPr>
              <a:t>RIBARSKI ALAT</a:t>
            </a:r>
          </a:p>
        </p:txBody>
      </p:sp>
      <p:sp>
        <p:nvSpPr>
          <p:cNvPr id="2867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1171575"/>
            <a:ext cx="4940300" cy="4697413"/>
          </a:xfrm>
        </p:spPr>
        <p:txBody>
          <a:bodyPr/>
          <a:lstStyle/>
          <a:p>
            <a:r>
              <a:rPr lang="hr-HR"/>
              <a:t>Dječja znatiželja – upoznavanje ribarskog alata i za šta se koristi (mreža, ribički štap, osti, vrša…)</a:t>
            </a:r>
          </a:p>
        </p:txBody>
      </p:sp>
      <p:pic>
        <p:nvPicPr>
          <p:cNvPr id="18" name="Rezervirano mjesto slike 1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951501" y="2182100"/>
            <a:ext cx="5461138" cy="431216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2" y="457200"/>
            <a:ext cx="4527798" cy="6037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10515600" cy="18653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3. Važnost ribe u prehrani – </a:t>
            </a:r>
            <a:r>
              <a:rPr lang="hr-HR" sz="1800" b="1" i="1" cap="all" dirty="0">
                <a:solidFill>
                  <a:srgbClr val="0070C0"/>
                </a:solidFill>
                <a:latin typeface="+mn-lt"/>
              </a:rPr>
              <a:t>„a šta ćemo sad s tom kašetom riba”?</a:t>
            </a:r>
            <a:br>
              <a:rPr lang="hr-HR" sz="1800" b="1" i="1" cap="all" dirty="0">
                <a:solidFill>
                  <a:srgbClr val="0070C0"/>
                </a:solidFill>
                <a:latin typeface="+mn-lt"/>
              </a:rPr>
            </a:br>
            <a:br>
              <a:rPr lang="hr-HR" sz="1800" b="1" i="1" cap="all" dirty="0">
                <a:solidFill>
                  <a:srgbClr val="0070C0"/>
                </a:solidFill>
                <a:latin typeface="+mn-lt"/>
              </a:rPr>
            </a:b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 AKTIVNOST S NAŠOM KUHARICOM U VRTIĆU:</a:t>
            </a:r>
            <a:br>
              <a:rPr lang="hr-HR" sz="1800" b="1" cap="all" dirty="0">
                <a:solidFill>
                  <a:srgbClr val="0070C0"/>
                </a:solidFill>
                <a:latin typeface="+mn-lt"/>
              </a:rPr>
            </a:b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- Zajedničko čišćenje riba (odvažilo se par djece, dok su ostali promatrali postupak).</a:t>
            </a:r>
            <a:br>
              <a:rPr lang="hr-HR" sz="1800" b="1" cap="all" dirty="0">
                <a:solidFill>
                  <a:srgbClr val="0070C0"/>
                </a:solidFill>
                <a:latin typeface="+mn-lt"/>
              </a:rPr>
            </a:b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- Prisustvovali su postupku prženja srdela, a onda ih slasno pojela (djeca su sama čistila ribu i pazila na kosti).</a:t>
            </a:r>
            <a:br>
              <a:rPr lang="hr-HR" sz="1800" b="1" cap="all" dirty="0">
                <a:solidFill>
                  <a:srgbClr val="0070C0"/>
                </a:solidFill>
                <a:latin typeface="+mn-lt"/>
              </a:rPr>
            </a:br>
            <a:endParaRPr lang="hr-HR" sz="1800" b="1" cap="al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4294967295"/>
          </p:nvPr>
        </p:nvSpPr>
        <p:spPr>
          <a:xfrm>
            <a:off x="0" y="2849563"/>
            <a:ext cx="10496550" cy="2060575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AKTIVNOST S NAŠOM KUHARICOM U VRTIĆU: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Zajedničko čišćenje riba (odvažilo se par djece, dok su ostali promatrali postupak).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Prisustvovali su postupku prženja srdela, a onda ih slasno pojela (djeca su sama čistila ribu i pazila na kosti).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6" y="2503500"/>
            <a:ext cx="3985315" cy="284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14" y="2503500"/>
            <a:ext cx="3795770" cy="2846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404" y="2503501"/>
            <a:ext cx="3795770" cy="284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2" name="Grafika 4" descr="Rib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70360">
            <a:off x="2498725" y="5391150"/>
            <a:ext cx="1376363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Grafika 8" descr="Rib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157680">
            <a:off x="4356100" y="5375275"/>
            <a:ext cx="137636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Grafika 10" descr="Rib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70360">
            <a:off x="6234113" y="5456238"/>
            <a:ext cx="13779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Grafika 11" descr="Rib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07849">
            <a:off x="8304213" y="5422900"/>
            <a:ext cx="13779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3588" y="457200"/>
            <a:ext cx="4008437" cy="2619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rgbClr val="0070C0"/>
                </a:solidFill>
                <a:latin typeface="+mn-lt"/>
              </a:rPr>
              <a:t>VAŽNOST RIBE U PREHRANI</a:t>
            </a:r>
          </a:p>
        </p:txBody>
      </p:sp>
      <p:sp>
        <p:nvSpPr>
          <p:cNvPr id="30722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96925" y="876300"/>
            <a:ext cx="11196638" cy="3811588"/>
          </a:xfrm>
        </p:spPr>
        <p:txBody>
          <a:bodyPr/>
          <a:lstStyle/>
          <a:p>
            <a:r>
              <a:rPr lang="hr-HR"/>
              <a:t>Aktivnost sa zdravstvenom voditeljicom na temu "Zašto je važno jesti ribu?"</a:t>
            </a:r>
          </a:p>
          <a:p>
            <a:r>
              <a:rPr lang="hr-HR"/>
              <a:t>Djeca su saznala da su ribe bogate omega 3 masnom kiselinom, sadrže vitamin D. Ribu bi trebalo jesti barem dva puta tjedno, jer je jako zdrava, od nje se bolje razvijamo i rastemo, imamo bolji vid, zdravo srce i bolje pamtimo i učimo.</a:t>
            </a:r>
          </a:p>
          <a:p>
            <a:r>
              <a:rPr lang="hr-HR"/>
              <a:t>U suradnji s roditeljima skupljali smo recepte i formirali centar "Riblja kuharica."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2"/>
          <a:srcRect l="-335" t="19353" b="2119"/>
          <a:stretch/>
        </p:blipFill>
        <p:spPr>
          <a:xfrm>
            <a:off x="7832056" y="1907762"/>
            <a:ext cx="3693617" cy="2335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/>
          <a:srcRect t="17546"/>
          <a:stretch/>
        </p:blipFill>
        <p:spPr>
          <a:xfrm>
            <a:off x="7832056" y="4409949"/>
            <a:ext cx="3693617" cy="225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zervirano mjesto slike 6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508" r="2508"/>
          <a:stretch>
            <a:fillRect/>
          </a:stretch>
        </p:blipFill>
        <p:spPr>
          <a:xfrm>
            <a:off x="1719277" y="2324855"/>
            <a:ext cx="5281335" cy="417018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2150" y="457200"/>
            <a:ext cx="4883150" cy="3508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600" b="1" dirty="0"/>
              <a:t>  </a:t>
            </a:r>
            <a:r>
              <a:rPr lang="hr-HR" sz="2000" b="1" cap="all" dirty="0">
                <a:solidFill>
                  <a:srgbClr val="0070C0"/>
                </a:solidFill>
                <a:latin typeface="+mn-lt"/>
              </a:rPr>
              <a:t>Posjet labinskoj ribarnici pred Božić</a:t>
            </a:r>
            <a:endParaRPr lang="hr-HR" sz="1600" b="1" cap="all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153032" y="2920597"/>
            <a:ext cx="3752667" cy="29226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7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11213" y="1201738"/>
            <a:ext cx="11120437" cy="3811587"/>
          </a:xfrm>
        </p:spPr>
        <p:txBody>
          <a:bodyPr/>
          <a:lstStyle/>
          <a:p>
            <a:pPr algn="just"/>
            <a:r>
              <a:rPr lang="hr-HR"/>
              <a:t>Djeca su upoznala razne vrste riba (orada, brancin, raža, lignje, sipe i sušeni bakalar).</a:t>
            </a:r>
          </a:p>
          <a:p>
            <a:pPr algn="just"/>
            <a:r>
              <a:rPr lang="hr-HR"/>
              <a:t>Aktivnost sa kuharicom u vrtiću: izrada paštete od tune i degustacija bakalara.</a:t>
            </a:r>
          </a:p>
          <a:p>
            <a:pPr algn="just"/>
            <a:r>
              <a:rPr lang="hr-HR"/>
              <a:t>Djeca su od tijesta mijesila pasutice koje idu uz bakalar ( pasutice i bakalar – tradicionalno istarsko jelo).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709" y="2923427"/>
            <a:ext cx="3938128" cy="2953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640" y="2920597"/>
            <a:ext cx="3938128" cy="2953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17513" y="168275"/>
            <a:ext cx="10936287" cy="600868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800" b="1" cap="all" dirty="0">
                <a:solidFill>
                  <a:schemeClr val="accent5">
                    <a:lumMod val="75000"/>
                  </a:schemeClr>
                </a:solidFill>
              </a:rPr>
              <a:t>SUDIONICI projekta</a:t>
            </a:r>
            <a:r>
              <a:rPr lang="hr-HR" sz="1600" b="1" cap="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Odgojiteljice</a:t>
            </a:r>
            <a:r>
              <a:rPr lang="hr-HR" sz="1600"/>
              <a:t>: Nives Kamenar </a:t>
            </a:r>
            <a:r>
              <a:rPr lang="hr-HR" sz="1600" dirty="0"/>
              <a:t>i Katarina Filipović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Djeca : odgojno obrazovna skupina  "Medvjedići" – 18 djece u dobi od četiri godine do polaska u školu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Trajanje projekta: pedagoška godina: 2021. – 2022. ( od listopada 2021. do travnja 2022. godine)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24" y="1776339"/>
            <a:ext cx="6856141" cy="47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0375" y="222250"/>
            <a:ext cx="4208463" cy="50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rgbClr val="0070C0"/>
                </a:solidFill>
                <a:latin typeface="+mn-lt"/>
              </a:rPr>
              <a:t>4. ONEČIŠĆENJE MORA</a:t>
            </a:r>
          </a:p>
        </p:txBody>
      </p:sp>
      <p:sp>
        <p:nvSpPr>
          <p:cNvPr id="32771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90525" y="914400"/>
            <a:ext cx="3948393" cy="5721350"/>
          </a:xfrm>
        </p:spPr>
        <p:txBody>
          <a:bodyPr/>
          <a:lstStyle/>
          <a:p>
            <a:pPr algn="just"/>
            <a:r>
              <a:rPr lang="hr-HR" dirty="0"/>
              <a:t>-</a:t>
            </a:r>
            <a:r>
              <a:rPr lang="hr-HR" sz="1800" dirty="0"/>
              <a:t>Povodom Svjetskog dana voda - skupljanje članaka o onečišćenju mora i izrada plakata.</a:t>
            </a:r>
          </a:p>
          <a:p>
            <a:pPr algn="just"/>
            <a:r>
              <a:rPr lang="hr-HR" sz="1800" dirty="0"/>
              <a:t>-Spoznaje o onečišćenju Jadranskog mora – najviše onečišćeno </a:t>
            </a:r>
            <a:r>
              <a:rPr lang="hr-HR" sz="1800" dirty="0" err="1"/>
              <a:t>mikroplastikom</a:t>
            </a:r>
            <a:endParaRPr lang="hr-HR" sz="1800" dirty="0"/>
          </a:p>
          <a:p>
            <a:pPr algn="just"/>
            <a:r>
              <a:rPr lang="hr-HR" sz="1800" dirty="0"/>
              <a:t>-Igra "Očistimo naše more"</a:t>
            </a:r>
          </a:p>
          <a:p>
            <a:pPr algn="just"/>
            <a:r>
              <a:rPr lang="hr-HR" sz="1800" dirty="0"/>
              <a:t>-Posjet ribarsko-turističkom mjestu Rabac – s ciljem promatranja ekološke situacije našeg priobalja      </a:t>
            </a:r>
          </a:p>
          <a:p>
            <a:pPr algn="just"/>
            <a:r>
              <a:rPr lang="hr-HR" sz="1800" dirty="0"/>
              <a:t> "Da li u moru ima smeća?”</a:t>
            </a:r>
          </a:p>
          <a:p>
            <a:pPr algn="just"/>
            <a:r>
              <a:rPr lang="hr-HR" sz="1800" dirty="0"/>
              <a:t> "Ima dosta smeća, starih guma, plastičnih boca i vrećica koje ljudi bacaju, a to šteti morskim životinjama"</a:t>
            </a:r>
          </a:p>
          <a:p>
            <a:r>
              <a:rPr lang="hr-HR" sz="1800" dirty="0"/>
              <a:t>"Kako se te smeti vino </a:t>
            </a:r>
            <a:r>
              <a:rPr lang="hr-HR" sz="1800" dirty="0" err="1"/>
              <a:t>vonka</a:t>
            </a:r>
            <a:r>
              <a:rPr lang="hr-HR" sz="1800" dirty="0"/>
              <a:t> od mora? "</a:t>
            </a:r>
          </a:p>
          <a:p>
            <a:r>
              <a:rPr lang="hr-HR" sz="1800" dirty="0"/>
              <a:t>"To rade ronioci koji čiste morsko dno."</a:t>
            </a:r>
          </a:p>
          <a:p>
            <a:pPr algn="just"/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680698C-087A-40CA-90A9-1E84C9193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6" y="208886"/>
            <a:ext cx="3256785" cy="3154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78142A1-6E0F-4D5D-A26A-5F823943E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34" y="3565340"/>
            <a:ext cx="4394447" cy="296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92163" y="436563"/>
            <a:ext cx="4232275" cy="5227637"/>
          </a:xfrm>
        </p:spPr>
        <p:txBody>
          <a:bodyPr/>
          <a:lstStyle/>
          <a:p>
            <a:endParaRPr lang="hr-HR"/>
          </a:p>
          <a:p>
            <a:pPr algn="just"/>
            <a:r>
              <a:rPr lang="hr-HR"/>
              <a:t>Promatrajući more djeca su došla do spoznaje da je more bistro i prozirno, a na plažama su otkrili tek malo otpada. Rukavicama su pokupili otpad koji su odložili u pripadajuće spremnike.</a:t>
            </a:r>
          </a:p>
          <a:p>
            <a:pPr algn="just"/>
            <a:r>
              <a:rPr lang="hr-HR"/>
              <a:t>- izrada slikovnica na temu : "Ribice u opasnosti" (dječji uradak)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5715847" y="1183699"/>
            <a:ext cx="6172200" cy="48736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0" y="2472964"/>
            <a:ext cx="4779146" cy="3584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8663" y="457200"/>
            <a:ext cx="4821237" cy="3063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Glazbene aktivnosti na dijalektu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622" y="1764127"/>
            <a:ext cx="3655218" cy="48736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19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28663" y="923925"/>
            <a:ext cx="8753475" cy="904875"/>
          </a:xfrm>
        </p:spPr>
        <p:txBody>
          <a:bodyPr/>
          <a:lstStyle/>
          <a:p>
            <a:r>
              <a:rPr lang="hr-HR"/>
              <a:t>Aktivnost sa članicom folklornog društva RKUD Rudar iz Raše.</a:t>
            </a:r>
          </a:p>
          <a:p>
            <a:r>
              <a:rPr lang="hr-HR"/>
              <a:t>Pjesme na dijalektu "Ča je more", "Plovi mi, plovi moj brode" uz narodne instrumente šurle i meh.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57" y="1777752"/>
            <a:ext cx="3971545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82613"/>
            <a:ext cx="10515600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1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VRIJEDNOSTI I DOBROBITI KOJE SU SE RAZVIJALE U PROJEKTU</a:t>
            </a:r>
            <a:br>
              <a:rPr lang="hr-HR" dirty="0"/>
            </a:br>
            <a:endParaRPr lang="hr-HR" dirty="0"/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9433" y="967666"/>
            <a:ext cx="5568518" cy="461638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sz="half" idx="2"/>
          </p:nvPr>
        </p:nvSpPr>
        <p:spPr>
          <a:xfrm>
            <a:off x="6172200" y="874713"/>
            <a:ext cx="5181600" cy="5302250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Djeca su istražujući kroz projekt neposrednim doživljajima došli do spoznaja o našoj ribarskoj tradiciji koja je dio naše zavičajnosti.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Spontano istražujući kroz poticajno materijalno okruženje upoznala su većinu riba i drugih morskih životinja našeg podmorja.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Obogatili su govorni (naročito dijalektalni), likovni i glazbeni izričaj.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Spoznali su važnost ribe u prehrani i počeli je više konzumirati.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dirty="0"/>
              <a:t>Uvidjeli su važnost očuvanja podmorja i priobalja od onečišćenja.</a:t>
            </a:r>
          </a:p>
        </p:txBody>
      </p:sp>
      <p:pic>
        <p:nvPicPr>
          <p:cNvPr id="35844" name="Grafika 7" descr="Sidr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98743">
            <a:off x="231400" y="5257585"/>
            <a:ext cx="1471613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Grafika 9" descr="Tegljač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29298">
            <a:off x="4911185" y="5263463"/>
            <a:ext cx="1411287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793875" y="1420813"/>
            <a:ext cx="75104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Naslov 10"/>
          <p:cNvSpPr>
            <a:spLocks noGrp="1"/>
          </p:cNvSpPr>
          <p:nvPr>
            <p:ph type="title"/>
          </p:nvPr>
        </p:nvSpPr>
        <p:spPr>
          <a:xfrm>
            <a:off x="436563" y="277813"/>
            <a:ext cx="11318875" cy="490537"/>
          </a:xfrm>
        </p:spPr>
        <p:txBody>
          <a:bodyPr>
            <a:normAutofit fontScale="90000"/>
          </a:bodyPr>
          <a:lstStyle/>
          <a:p>
            <a:pPr algn="ctr"/>
            <a:br>
              <a:rPr lang="hr-HR" sz="2800" b="1" i="1" dirty="0">
                <a:solidFill>
                  <a:srgbClr val="2E75B6"/>
                </a:solidFill>
              </a:rPr>
            </a:br>
            <a:r>
              <a:rPr lang="hr-HR" sz="2800" b="1" i="1" dirty="0">
                <a:solidFill>
                  <a:srgbClr val="2E75B6"/>
                </a:solidFill>
              </a:rPr>
              <a:t>„RIBARSKI ŽIVOT NIJE LAGAN, ALI JE SRETAN – SUNCE, MORE, RIBE…” (P.J. 5,9 g.)</a:t>
            </a:r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1"/>
          </p:nvPr>
        </p:nvSpPr>
        <p:spPr>
          <a:xfrm>
            <a:off x="831850" y="4797425"/>
            <a:ext cx="10515600" cy="129222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</a:rPr>
              <a:t>POZDRAVLJAJU VAS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</a:rPr>
              <a:t>NIVES KAMENAR I KATARINA FILIPOVIĆ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</a:rPr>
              <a:t>„MEDVJEDIĆI”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2" y="986168"/>
            <a:ext cx="4861677" cy="3449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5763" y="365125"/>
            <a:ext cx="11128375" cy="8604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PROBLEM ISTRAŽIVANJA: </a:t>
            </a:r>
            <a:br>
              <a:rPr lang="hr-HR" sz="18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hr-HR" sz="1600" dirty="0">
                <a:latin typeface="+mn-lt"/>
              </a:rPr>
            </a:br>
            <a:r>
              <a:rPr lang="hr-HR" sz="1600" dirty="0">
                <a:latin typeface="+mn-lt"/>
              </a:rPr>
              <a:t>Ribolov kao tradicija i gospodarska i kulturna baština Istre.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5763" y="1363663"/>
            <a:ext cx="11522075" cy="49593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800" b="1" dirty="0">
                <a:solidFill>
                  <a:schemeClr val="accent5">
                    <a:lumMod val="75000"/>
                  </a:schemeClr>
                </a:solidFill>
              </a:rPr>
              <a:t>CILJ PROJEKTA: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- Očuvanje i promicanje ribolovne tradicije i pomorske baštine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- Razvijanje dječje spoznaje o važnosti ribe u prehrani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- Razvijanje ekološke svijesti o potrebi čuvanja priobalja i podmorja od onečišćenja kod djece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sz="1600" dirty="0"/>
              <a:t>- Zadovoljavanje dječje znatiželje i </a:t>
            </a:r>
            <a:r>
              <a:rPr lang="hr-HR" sz="1600" dirty="0" err="1"/>
              <a:t>samospoznavanja</a:t>
            </a:r>
            <a:r>
              <a:rPr lang="hr-HR" sz="1600" dirty="0"/>
              <a:t> neposrednim doživljajem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r-HR" sz="1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7" y="3270428"/>
            <a:ext cx="4700825" cy="325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27" y="3256886"/>
            <a:ext cx="4481053" cy="326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2075" y="68263"/>
            <a:ext cx="11955463" cy="638651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hr-HR" sz="1600" b="1">
                <a:solidFill>
                  <a:srgbClr val="2E75B6"/>
                </a:solidFill>
              </a:rPr>
              <a:t> </a:t>
            </a:r>
            <a:r>
              <a:rPr lang="hr-HR" sz="1800" b="1">
                <a:solidFill>
                  <a:srgbClr val="2E75B6"/>
                </a:solidFill>
              </a:rPr>
              <a:t>INICIJALNI INTERES DJECE ZA PROJEKT- POLAZNA TOČKA ISTRAŽIVANJA</a:t>
            </a:r>
          </a:p>
          <a:p>
            <a:pPr marL="0" indent="0" algn="just">
              <a:buFont typeface="Arial" charset="0"/>
              <a:buNone/>
            </a:pPr>
            <a:r>
              <a:rPr lang="hr-HR" sz="1600"/>
              <a:t>Interes za projekt pojavio se spontano nakon ljetnih praznika povratkom djece u vrtić, kad su djeca prepričavala svoje doživljaje s mora. Naročito ih se dojmio doživljaj dječaka L.D.H. koji je ispričao kako je s nonetom lovio ribe u Plomin Luci i ulovio žutorepu tunu.</a:t>
            </a:r>
          </a:p>
          <a:p>
            <a:pPr marL="0" indent="0" algn="just">
              <a:buFont typeface="Arial" charset="0"/>
              <a:buNone/>
            </a:pPr>
            <a:r>
              <a:rPr lang="hr-HR" sz="1600"/>
              <a:t>Potaknute dječjim pitanjima "Kakova je to riba?" , "Čime se ribe love?", uvidjele smo da kod djece postoji interes za spoznavanjem mora, riba i ribolova, pa smo zajedno počeli postepeno istraživati i tako je započela inicijativa djece za projekt kojeg smo nazvali „Medvjedići i ribice".</a:t>
            </a:r>
          </a:p>
          <a:p>
            <a:pPr marL="0" indent="0">
              <a:buFont typeface="Arial" charset="0"/>
              <a:buNone/>
            </a:pPr>
            <a:endParaRPr lang="hr-HR" sz="16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66" y="1684290"/>
            <a:ext cx="3622274" cy="4829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505" y="1684290"/>
            <a:ext cx="6473466" cy="485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6075" y="333375"/>
            <a:ext cx="3556000" cy="12176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TIJEK PROJEKTA KROZ NEKOLIKO TEMATSKIH CJELINA – razvijan dječjom znatiželjom i pitanjima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18" r="3518"/>
          <a:stretch>
            <a:fillRect/>
          </a:stretch>
        </p:blipFill>
        <p:spPr>
          <a:xfrm>
            <a:off x="5228871" y="905521"/>
            <a:ext cx="6701504" cy="540650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46075" y="1749425"/>
            <a:ext cx="4545013" cy="490061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hr-HR" sz="1700" b="1" dirty="0">
                <a:solidFill>
                  <a:srgbClr val="2E75B6"/>
                </a:solidFill>
              </a:rPr>
              <a:t>1. ISTRAŽI MORE </a:t>
            </a:r>
          </a:p>
          <a:p>
            <a:pPr>
              <a:lnSpc>
                <a:spcPct val="70000"/>
              </a:lnSpc>
            </a:pPr>
            <a:r>
              <a:rPr lang="hr-HR" sz="1900" dirty="0"/>
              <a:t>Izjave djece : "Što je more? "</a:t>
            </a:r>
          </a:p>
          <a:p>
            <a:pPr algn="just">
              <a:lnSpc>
                <a:spcPct val="70000"/>
              </a:lnSpc>
            </a:pPr>
            <a:r>
              <a:rPr lang="hr-HR" sz="1900" dirty="0"/>
              <a:t>-"More je ono što je mokro, plavo i u moru ima životinja."</a:t>
            </a:r>
          </a:p>
          <a:p>
            <a:pPr algn="just">
              <a:lnSpc>
                <a:spcPct val="70000"/>
              </a:lnSpc>
            </a:pPr>
            <a:r>
              <a:rPr lang="hr-HR" sz="1900" dirty="0"/>
              <a:t>-"More je plavo, u njemu ima ribica, </a:t>
            </a:r>
            <a:r>
              <a:rPr lang="hr-HR" sz="1900" dirty="0" err="1"/>
              <a:t>rakića</a:t>
            </a:r>
            <a:r>
              <a:rPr lang="hr-HR" sz="1900" dirty="0"/>
              <a:t>, ježića, zvijezda, dupin, hobotnica i morski pas. "</a:t>
            </a:r>
          </a:p>
          <a:p>
            <a:pPr algn="just">
              <a:lnSpc>
                <a:spcPct val="70000"/>
              </a:lnSpc>
            </a:pPr>
            <a:r>
              <a:rPr lang="hr-HR" sz="1900" dirty="0"/>
              <a:t>-"More je za </a:t>
            </a:r>
            <a:r>
              <a:rPr lang="hr-HR" sz="1900" dirty="0" err="1"/>
              <a:t>plavat</a:t>
            </a:r>
            <a:r>
              <a:rPr lang="hr-HR" sz="1900" dirty="0"/>
              <a:t>, </a:t>
            </a:r>
            <a:r>
              <a:rPr lang="hr-HR" sz="1900" dirty="0" err="1"/>
              <a:t>va</a:t>
            </a:r>
            <a:r>
              <a:rPr lang="hr-HR" sz="1900" dirty="0"/>
              <a:t> njemu se love </a:t>
            </a:r>
            <a:r>
              <a:rPr lang="hr-HR" sz="1900" dirty="0" err="1"/>
              <a:t>ribI</a:t>
            </a:r>
            <a:r>
              <a:rPr lang="hr-HR" sz="1900" dirty="0"/>
              <a:t> s mrežom."</a:t>
            </a:r>
          </a:p>
          <a:p>
            <a:pPr algn="just">
              <a:lnSpc>
                <a:spcPct val="70000"/>
              </a:lnSpc>
            </a:pPr>
            <a:r>
              <a:rPr lang="hr-HR" sz="1900" dirty="0"/>
              <a:t>-"Na moru se kupamo, trebamo </a:t>
            </a:r>
            <a:r>
              <a:rPr lang="hr-HR" sz="1900" dirty="0" err="1"/>
              <a:t>navadit</a:t>
            </a:r>
            <a:r>
              <a:rPr lang="hr-HR" sz="1900" dirty="0"/>
              <a:t> </a:t>
            </a:r>
            <a:r>
              <a:rPr lang="hr-HR" sz="1900" dirty="0" err="1"/>
              <a:t>plavat</a:t>
            </a:r>
            <a:r>
              <a:rPr lang="hr-HR" sz="1900" dirty="0"/>
              <a:t>. Kad </a:t>
            </a:r>
            <a:r>
              <a:rPr lang="hr-HR" sz="1900" dirty="0" err="1"/>
              <a:t>gremo</a:t>
            </a:r>
            <a:r>
              <a:rPr lang="hr-HR" sz="1900" dirty="0"/>
              <a:t> na more, tata me hiti i ja zaronim. "</a:t>
            </a:r>
          </a:p>
          <a:p>
            <a:pPr algn="just">
              <a:lnSpc>
                <a:spcPct val="70000"/>
              </a:lnSpc>
            </a:pPr>
            <a:r>
              <a:rPr lang="hr-HR" sz="1900" u="sng" dirty="0"/>
              <a:t>Pokus:</a:t>
            </a:r>
            <a:r>
              <a:rPr lang="hr-HR" sz="1900" dirty="0"/>
              <a:t> "More u čaši" - u prvu čašu stavimo samo vodu, a u drugu stavimo morsku vodu djeca dolaze do zaključka da je voda u prvoj čaši bez okusa, a u drugoj slana. </a:t>
            </a:r>
          </a:p>
          <a:p>
            <a:pPr algn="just">
              <a:lnSpc>
                <a:spcPct val="70000"/>
              </a:lnSpc>
            </a:pPr>
            <a:r>
              <a:rPr lang="hr-HR" sz="1900" dirty="0"/>
              <a:t>Otkriće: "..ako stavimo soli u običnu vodu bit će kao morska"</a:t>
            </a:r>
            <a:endParaRPr lang="hr-HR" sz="1500" dirty="0"/>
          </a:p>
          <a:p>
            <a:pPr>
              <a:lnSpc>
                <a:spcPct val="70000"/>
              </a:lnSpc>
            </a:pPr>
            <a:endParaRPr lang="hr-HR" sz="1500" dirty="0"/>
          </a:p>
          <a:p>
            <a:pPr>
              <a:lnSpc>
                <a:spcPct val="70000"/>
              </a:lnSpc>
            </a:pPr>
            <a:endParaRPr lang="hr-HR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6438" y="-800100"/>
            <a:ext cx="3932237" cy="1600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ISTRAŽI MORE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41375" y="1081088"/>
            <a:ext cx="3932238" cy="5159375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IZJAVE DJECE: Što su ribe?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"Ribe su životinje, plivaju u moru."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"Ribe su mekane, glatke, imaju ljuske, peraje, rep, tijelo im je srebrno."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"Ribe dišu sa škrgama, hrane se kruhom i drugim ribama."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hr-HR" dirty="0"/>
              <a:t>"Ribari ih ulove, onda više nisu žive, ne mogu živjeti bez vode. "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r-HR" dirty="0"/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r-HR" dirty="0"/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cap="all" dirty="0"/>
              <a:t>Istraživačke aktivnosti : "dijelovi ribe"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hr-HR" sz="2000" b="1" u="sng" dirty="0">
                <a:solidFill>
                  <a:schemeClr val="accent5">
                    <a:lumMod val="75000"/>
                  </a:schemeClr>
                </a:solidFill>
              </a:rPr>
            </a:br>
            <a:endParaRPr lang="hr-HR" dirty="0"/>
          </a:p>
        </p:txBody>
      </p:sp>
      <p:pic>
        <p:nvPicPr>
          <p:cNvPr id="18" name="Rezervirano mjesto slike 17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6597" b="8275"/>
          <a:stretch/>
        </p:blipFill>
        <p:spPr>
          <a:xfrm>
            <a:off x="4982435" y="880910"/>
            <a:ext cx="6933175" cy="509617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Rezervirano mjesto slike 4"/>
          <p:cNvPicPr>
            <a:picLocks noChangeAspect="1"/>
          </p:cNvPicPr>
          <p:nvPr/>
        </p:nvPicPr>
        <p:blipFill>
          <a:blip r:embed="rId3"/>
          <a:srcRect l="1649" r="1649"/>
          <a:stretch>
            <a:fillRect/>
          </a:stretch>
        </p:blipFill>
        <p:spPr bwMode="auto">
          <a:xfrm>
            <a:off x="746125" y="3660775"/>
            <a:ext cx="38925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-153988"/>
            <a:ext cx="7927975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Formiranje centra "More i ribarstvo" </a:t>
            </a:r>
          </a:p>
        </p:txBody>
      </p:sp>
      <p:sp>
        <p:nvSpPr>
          <p:cNvPr id="19458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73075" y="1181100"/>
            <a:ext cx="4483100" cy="4697413"/>
          </a:xfrm>
        </p:spPr>
        <p:txBody>
          <a:bodyPr/>
          <a:lstStyle/>
          <a:p>
            <a:pPr algn="just"/>
            <a:r>
              <a:rPr lang="hr-HR"/>
              <a:t>U suradnji s roditeljima centar smo postepeno nadopunjavali kroz godinu (likovni radovi djece, radovi od neoblikovanog materijala, sakupljačke aktivnosti,  društvene igre, ribarski alati, knjige, brošure, časopisi morske tematike).</a:t>
            </a:r>
          </a:p>
          <a:p>
            <a:endParaRPr lang="hr-HR"/>
          </a:p>
          <a:p>
            <a:r>
              <a:rPr lang="hr-HR"/>
              <a:t>Izrada knjižice "Ribe Jadranskog mora" (suradnja s roditeljima).</a:t>
            </a:r>
          </a:p>
          <a:p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1" y="641077"/>
            <a:ext cx="3274735" cy="247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549" y="641078"/>
            <a:ext cx="3276307" cy="2457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854965" y="3071830"/>
            <a:ext cx="2797949" cy="373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041" y="3526244"/>
            <a:ext cx="3730601" cy="279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444" y="3541070"/>
            <a:ext cx="3543442" cy="27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3113" y="249238"/>
            <a:ext cx="8229600" cy="603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b="1" cap="all" dirty="0">
                <a:solidFill>
                  <a:srgbClr val="0070C0"/>
                </a:solidFill>
                <a:latin typeface="+mn-lt"/>
              </a:rPr>
              <a:t>Izrada društvenih igara morske tematike u suradnji s roditeljima :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5152984" y="995364"/>
            <a:ext cx="2813504" cy="222156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44550" y="966788"/>
            <a:ext cx="3932238" cy="3811587"/>
          </a:xfrm>
        </p:spPr>
        <p:txBody>
          <a:bodyPr/>
          <a:lstStyle/>
          <a:p>
            <a:pPr algn="just"/>
            <a:r>
              <a:rPr lang="hr-HR"/>
              <a:t>-Igra memorije - "Ribe Jadrana"</a:t>
            </a:r>
          </a:p>
          <a:p>
            <a:pPr algn="just"/>
            <a:r>
              <a:rPr lang="hr-HR"/>
              <a:t>-Puzle - "Na morskom dnu"</a:t>
            </a:r>
          </a:p>
          <a:p>
            <a:pPr algn="just"/>
            <a:r>
              <a:rPr lang="hr-HR"/>
              <a:t>-Igra čavlićima - "Pronađi put do ribice"</a:t>
            </a:r>
          </a:p>
          <a:p>
            <a:pPr algn="just"/>
            <a:r>
              <a:rPr lang="hr-HR"/>
              <a:t>-Igra magnetnim pecaljkama - "Upecaj ribu"</a:t>
            </a:r>
          </a:p>
          <a:p>
            <a:pPr algn="just"/>
            <a:r>
              <a:rPr lang="hr-HR"/>
              <a:t>-Igra tuljcima - "Tko će prije uloviti ribu? "</a:t>
            </a:r>
          </a:p>
          <a:p>
            <a:pPr algn="just"/>
            <a:r>
              <a:rPr lang="hr-HR"/>
              <a:t>-Križaljke, dopunjalke, pokrivaljke</a:t>
            </a:r>
          </a:p>
          <a:p>
            <a:pPr algn="just"/>
            <a:r>
              <a:rPr lang="hr-HR"/>
              <a:t>-Imitativna igra ribe na gradele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84" y="989478"/>
            <a:ext cx="2923256" cy="2221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57" y="3430748"/>
            <a:ext cx="2414242" cy="321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172" y="3429000"/>
            <a:ext cx="4294316" cy="322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084" y="3427582"/>
            <a:ext cx="2386381" cy="3181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8813" y="179388"/>
            <a:ext cx="10731500" cy="7318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sz="1600" b="1" dirty="0"/>
              <a:t> </a:t>
            </a:r>
            <a:r>
              <a:rPr lang="hr-HR" sz="2400" b="1" cap="all" dirty="0">
                <a:solidFill>
                  <a:srgbClr val="0070C0"/>
                </a:solidFill>
                <a:latin typeface="+mn-lt"/>
              </a:rPr>
              <a:t>Kreativna radionica s likovnom umjetnicom Teom Bičić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767879" y="1770478"/>
            <a:ext cx="6172200" cy="48736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66788" y="995363"/>
            <a:ext cx="10574337" cy="692150"/>
          </a:xfrm>
        </p:spPr>
        <p:txBody>
          <a:bodyPr/>
          <a:lstStyle/>
          <a:p>
            <a:pPr algn="ctr"/>
            <a:r>
              <a:rPr lang="hr-HR"/>
              <a:t>Modeliranje riba glinom i bojanje vodenim bojama (razvoj fine motorike i kreativnosti).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386" y="1739214"/>
            <a:ext cx="3705134" cy="4940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1525</Words>
  <Application>Microsoft Office PowerPoint</Application>
  <PresentationFormat>Široki zaslon</PresentationFormat>
  <Paragraphs>120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sustava Office</vt:lpstr>
      <vt:lpstr>Dječji vrtić „Pjerina Verbanac” Labin Prilaz Kršin 2, 52220 Labin  Telefon: 052/856 550     e-mail: djecji.vrtic.labin@pu.htnet.hr  FESTIVAL ZAVIČAJNOSTI – Pazin, 26.svibanj 2022.  </vt:lpstr>
      <vt:lpstr>PowerPoint prezentacija</vt:lpstr>
      <vt:lpstr>PROBLEM ISTRAŽIVANJA:   Ribolov kao tradicija i gospodarska i kulturna baština Istre.</vt:lpstr>
      <vt:lpstr>PowerPoint prezentacija</vt:lpstr>
      <vt:lpstr>TIJEK PROJEKTA KROZ NEKOLIKO TEMATSKIH CJELINA – razvijan dječjom znatiželjom i pitanjima</vt:lpstr>
      <vt:lpstr>ISTRAŽI MORE</vt:lpstr>
      <vt:lpstr>Formiranje centra "More i ribarstvo" </vt:lpstr>
      <vt:lpstr>Izrada društvenih igara morske tematike u suradnji s roditeljima :</vt:lpstr>
      <vt:lpstr> Kreativna radionica s likovnom umjetnicom Teom Bičić</vt:lpstr>
      <vt:lpstr>Prodaja glinenih ribica povodom blagdana Sv.Nikole (zaštitnik pomoraca, ribara, djece)</vt:lpstr>
      <vt:lpstr>Posjet Akvariumu u Puli</vt:lpstr>
      <vt:lpstr>Maškare</vt:lpstr>
      <vt:lpstr>2.RIBARI I RIBARSTVO – novi pravac projekta nastao pitanjem Kako se love ribe?</vt:lpstr>
      <vt:lpstr>Susret s ribičem na plaži u Plomin Luci</vt:lpstr>
      <vt:lpstr>Susret s ribarima – krpanje ribarskih mreža</vt:lpstr>
      <vt:lpstr>RIBARSKI ALAT</vt:lpstr>
      <vt:lpstr>3. Važnost ribe u prehrani – „a šta ćemo sad s tom kašetom riba”?   AKTIVNOST S NAŠOM KUHARICOM U VRTIĆU: - Zajedničko čišćenje riba (odvažilo se par djece, dok su ostali promatrali postupak). - Prisustvovali su postupku prženja srdela, a onda ih slasno pojela (djeca su sama čistila ribu i pazila na kosti). </vt:lpstr>
      <vt:lpstr>VAŽNOST RIBE U PREHRANI</vt:lpstr>
      <vt:lpstr>  Posjet labinskoj ribarnici pred Božić</vt:lpstr>
      <vt:lpstr>4. ONEČIŠĆENJE MORA</vt:lpstr>
      <vt:lpstr>PowerPoint prezentacija</vt:lpstr>
      <vt:lpstr>Glazbene aktivnosti na dijalektu</vt:lpstr>
      <vt:lpstr>VRIJEDNOSTI I DOBROBITI KOJE SU SE RAZVIJALE U PROJEKTU </vt:lpstr>
      <vt:lpstr> „RIBARSKI ŽIVOT NIJE LAGAN, ALI JE SRETAN – SUNCE, MORE, RIBE…” (P.J. 5,9 g.)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Dječji vrtić „Pjerina Verbanac” Labin Prilaz Kršin 2, 52220 Labin  Telefon: 052/856 550 e-mail: djecji.vrtic.labin@pu.htnet.hr</dc:title>
  <dc:creator>Nives</dc:creator>
  <cp:lastModifiedBy>Nives</cp:lastModifiedBy>
  <cp:revision>164</cp:revision>
  <dcterms:created xsi:type="dcterms:W3CDTF">2022-03-31T15:09:51Z</dcterms:created>
  <dcterms:modified xsi:type="dcterms:W3CDTF">2022-05-15T22:15:28Z</dcterms:modified>
</cp:coreProperties>
</file>