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3" r:id="rId9"/>
    <p:sldId id="260" r:id="rId10"/>
    <p:sldId id="261" r:id="rId11"/>
    <p:sldId id="268" r:id="rId12"/>
    <p:sldId id="269" r:id="rId13"/>
    <p:sldId id="270" r:id="rId14"/>
    <p:sldId id="271" r:id="rId15"/>
    <p:sldId id="272" r:id="rId16"/>
    <p:sldId id="273" r:id="rId17"/>
    <p:sldId id="279" r:id="rId18"/>
    <p:sldId id="275" r:id="rId19"/>
    <p:sldId id="274" r:id="rId20"/>
    <p:sldId id="278" r:id="rId21"/>
    <p:sldId id="277" r:id="rId22"/>
    <p:sldId id="267" r:id="rId23"/>
    <p:sldId id="262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BEE93B-7F7D-4ADE-BD59-3E8E5B5E4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0827375-5DC8-413B-8786-7DFF53458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C8D9B6-C8A4-48D7-9F65-3DA01617B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E71BFAE-E380-45ED-834F-83EE1071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4C30D66-6EAA-474A-873A-80A935F5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936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E039C5-1E8F-453B-BA49-8CD78E3D2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2F85488-1107-4AB1-B97A-D0CC9320C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7C51362-D932-49FD-8F9C-718FCDD1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D23B57-CA0B-445C-BFDD-3F7D510E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97239B3-7CD8-4721-8EB5-6B8CF8DBF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026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0DB834F-CE03-41DB-9902-CDDCA8EDE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0DCED4D-76B3-40F0-A760-7634EB8A9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45FDFC4-3DC1-492D-AD16-3009C447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4D27390-ACF1-441A-8D33-DB5BC062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B75BCE6-97C9-495B-AC7A-FE436F540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123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E938C0-2547-453D-BA49-8074FDA2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69759A-EF71-4583-BFE4-911334857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BBFB3F2-9AE9-4C27-8490-36C167E4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4DB2E9-A768-4DE3-8090-92709F04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EFB9027-53CE-4F00-8687-5B4DECD3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005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168CF7-C0CA-44FC-A5EF-BFC59F1F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C210DDF-ED3E-43DD-8089-6ED1791EE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9A36C0E-1C8C-4A7E-B139-C7803A84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2EF461E-F81A-41A4-A4C9-132927D3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F66CD7-950A-4F3A-8E22-D1D1C5C8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135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224E30-CC49-41AE-8967-E46CA27D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D998B5-2F20-4C17-B229-08F6D745C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C43FD47-116F-444D-B04F-FCBA2267D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FCE087D-772D-49C7-8F0C-0BF28F85A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451CFDE-F443-4F15-AF1F-843C82A0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67E76E8-7311-4BF8-A09E-82869BF1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019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6261E4-A61E-4137-8312-76F9DBB65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057DC0B-149E-4863-988C-A2BC0D5D7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518D665-6FBB-41FD-9E3C-937B63CC5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6D739CB-5A36-43D0-A718-12460C4BFD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2A654F9-E980-4C89-949F-968AC6339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EAC62A4-6DCD-47E7-900C-83D749E1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589075C-28BE-478A-A0D7-82387C92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AF91320-3954-4DC3-BA02-50F71D26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283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0FC1B4-4FE1-4642-AD56-9535EA56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36E1D66-7EFA-410D-9BCF-A25CE610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518C737-EA2F-4F66-8556-EC5D4FFD4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B91660A-2287-4A02-B9C4-2627C424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306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1155BDB-7E44-45EB-A40C-3929D3DC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674A8CE-9054-4E84-920B-D46C847A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59A9494-0B0E-427F-B530-8DE9B2AD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676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EA2D17-22C0-4FD5-B5A4-BEA9B3DF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438227-E3C5-494F-898B-819B99416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39D23B0-053E-491B-B524-7CC15446A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36F2296-572B-4598-9451-B5D690B0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186C6A9-D749-49FA-A8EC-995782709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D53652B-E988-42AD-9607-48725910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170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913965-3D37-48A9-983F-33402882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E855A0B-DF1B-4CFE-9318-B4BEBA7E1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588E1DA-5F6B-4558-8924-D92355DD9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C07440E-DE8E-4A7A-BD08-C77BBADF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D5A78E2-CFFE-490E-BE6C-1C0E6959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1BC65C8-9D4D-41ED-914E-DEAF4ED2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616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0C2D5C4-361F-4AC3-8A47-83E743A0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D27699C-88E6-40F0-B5BF-C9BEE084B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5B4EAA-2F67-49E4-9F53-D5D44997D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2817A-6B4A-419E-AF95-BB4C68D2D68B}" type="datetimeFigureOut">
              <a:rPr lang="hr-HR" smtClean="0"/>
              <a:t>17.5.2023.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21036DD-0C43-4D4C-909E-13490CF3F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92EFD54-768A-4A28-9B2E-7A00C6ECB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934B6-C3CE-42A4-8552-8B88C2A3B17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726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4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dribbble.com/users/1807017/screenshots/5615078/pirateship.gif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w9b4mswmX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98000" brushSize="0"/>
                    </a14:imgEffect>
                  </a14:imgLayer>
                </a14:imgProps>
              </a:ext>
            </a:extLst>
          </a:blip>
          <a:srcRect/>
          <a:tile tx="29972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F90F7C-1C41-4F1C-981E-F0435F60FD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Plemićka obitelj </a:t>
            </a:r>
            <a:br>
              <a:rPr lang="hr-HR" dirty="0"/>
            </a:br>
            <a:r>
              <a:rPr lang="hr-HR" dirty="0" err="1"/>
              <a:t>Battiala-Lazzarini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1061563-A438-4C59-9AAB-E1CA7E2F4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1528"/>
            <a:ext cx="9144000" cy="1655762"/>
          </a:xfrm>
        </p:spPr>
        <p:txBody>
          <a:bodyPr/>
          <a:lstStyle/>
          <a:p>
            <a:r>
              <a:rPr lang="hr-HR" dirty="0"/>
              <a:t>OŠ „Vitomir </a:t>
            </a:r>
            <a:r>
              <a:rPr lang="hr-HR" dirty="0" err="1"/>
              <a:t>Širola</a:t>
            </a:r>
            <a:r>
              <a:rPr lang="hr-HR" dirty="0"/>
              <a:t>-Pajo” </a:t>
            </a:r>
            <a:r>
              <a:rPr lang="hr-HR" dirty="0" err="1"/>
              <a:t>Nedešćina</a:t>
            </a:r>
            <a:r>
              <a:rPr lang="hr-HR" dirty="0"/>
              <a:t> – Područna škola Sv. Martin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366339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064AFC-F3AA-4A1D-90F1-F884D4867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23035"/>
          </a:xfrm>
        </p:spPr>
        <p:txBody>
          <a:bodyPr/>
          <a:lstStyle/>
          <a:p>
            <a:r>
              <a:rPr lang="hr-HR" dirty="0"/>
              <a:t>Učenički radovi </a:t>
            </a:r>
            <a:br>
              <a:rPr lang="hr-HR" dirty="0"/>
            </a:br>
            <a:r>
              <a:rPr lang="hr-HR" dirty="0"/>
              <a:t>– slikovnica [1/7]</a:t>
            </a:r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A9FAED92-2004-42F1-8FDF-AB13A4433A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6205" y="127158"/>
            <a:ext cx="4779402" cy="6603683"/>
          </a:xfrm>
        </p:spPr>
      </p:pic>
    </p:spTree>
    <p:extLst>
      <p:ext uri="{BB962C8B-B14F-4D97-AF65-F5344CB8AC3E}">
        <p14:creationId xmlns:p14="http://schemas.microsoft.com/office/powerpoint/2010/main" val="207662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E75DF5-393E-4652-8270-D0B25E06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Učenički radovi – slikovnica [2/7]</a:t>
            </a:r>
            <a:endParaRPr lang="hr-HR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0BE1A99B-49A1-44AD-AAC7-809F6DE19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423" y="1599611"/>
            <a:ext cx="3924170" cy="5258389"/>
          </a:xfrm>
        </p:spPr>
      </p:pic>
      <p:pic>
        <p:nvPicPr>
          <p:cNvPr id="12" name="Rezervirano mjesto sadržaja 11" descr="Slika na kojoj se prikazuje tekst, stacionarno, omotnica, papir&#10;&#10;Opis je automatski generiran">
            <a:extLst>
              <a:ext uri="{FF2B5EF4-FFF2-40B4-BE49-F238E27FC236}">
                <a16:creationId xmlns:a16="http://schemas.microsoft.com/office/drawing/2014/main" id="{AD3D4BBE-1AD8-48D9-A794-BED9A217F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30" y="1599611"/>
            <a:ext cx="4498011" cy="5258389"/>
          </a:xfrm>
        </p:spPr>
      </p:pic>
    </p:spTree>
    <p:extLst>
      <p:ext uri="{BB962C8B-B14F-4D97-AF65-F5344CB8AC3E}">
        <p14:creationId xmlns:p14="http://schemas.microsoft.com/office/powerpoint/2010/main" val="3315936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E75DF5-393E-4652-8270-D0B25E06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Učenički radovi – slikovnica [3/7]</a:t>
            </a:r>
            <a:endParaRPr lang="hr-HR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0BE1A99B-49A1-44AD-AAC7-809F6DE19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576" y="1528489"/>
            <a:ext cx="3948503" cy="5258389"/>
          </a:xfrm>
        </p:spPr>
      </p:pic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AD3D4BBE-1AD8-48D9-A794-BED9A217F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923" y="1599609"/>
            <a:ext cx="4217959" cy="5187269"/>
          </a:xfrm>
        </p:spPr>
      </p:pic>
    </p:spTree>
    <p:extLst>
      <p:ext uri="{BB962C8B-B14F-4D97-AF65-F5344CB8AC3E}">
        <p14:creationId xmlns:p14="http://schemas.microsoft.com/office/powerpoint/2010/main" val="3628079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E75DF5-393E-4652-8270-D0B25E06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Učenički radovi – slikovnica [4/7]</a:t>
            </a:r>
            <a:endParaRPr lang="hr-HR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0BE1A99B-49A1-44AD-AAC7-809F6DE19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982" y="1599610"/>
            <a:ext cx="3948503" cy="5166949"/>
          </a:xfrm>
        </p:spPr>
      </p:pic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AD3D4BBE-1AD8-48D9-A794-BED9A217F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516" y="1599612"/>
            <a:ext cx="3946038" cy="5166948"/>
          </a:xfrm>
        </p:spPr>
      </p:pic>
    </p:spTree>
    <p:extLst>
      <p:ext uri="{BB962C8B-B14F-4D97-AF65-F5344CB8AC3E}">
        <p14:creationId xmlns:p14="http://schemas.microsoft.com/office/powerpoint/2010/main" val="342397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E75DF5-393E-4652-8270-D0B25E06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Učenički radovi – slikovnica [5/7]</a:t>
            </a:r>
            <a:endParaRPr lang="hr-HR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0BE1A99B-49A1-44AD-AAC7-809F6DE19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7205" y="1498010"/>
            <a:ext cx="3681724" cy="5258389"/>
          </a:xfrm>
        </p:spPr>
      </p:pic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AD3D4BBE-1AD8-48D9-A794-BED9A217F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3072" y="1498010"/>
            <a:ext cx="3757203" cy="5258389"/>
          </a:xfrm>
        </p:spPr>
      </p:pic>
    </p:spTree>
    <p:extLst>
      <p:ext uri="{BB962C8B-B14F-4D97-AF65-F5344CB8AC3E}">
        <p14:creationId xmlns:p14="http://schemas.microsoft.com/office/powerpoint/2010/main" val="27129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E75DF5-393E-4652-8270-D0B25E06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Učenički radovi – slikovnica [6/7]</a:t>
            </a:r>
            <a:endParaRPr lang="hr-HR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0BE1A99B-49A1-44AD-AAC7-809F6DE19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196" y="1508170"/>
            <a:ext cx="3664439" cy="5258389"/>
          </a:xfrm>
        </p:spPr>
      </p:pic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AD3D4BBE-1AD8-48D9-A794-BED9A217F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7367" y="1508170"/>
            <a:ext cx="3146642" cy="5258389"/>
          </a:xfrm>
        </p:spPr>
      </p:pic>
    </p:spTree>
    <p:extLst>
      <p:ext uri="{BB962C8B-B14F-4D97-AF65-F5344CB8AC3E}">
        <p14:creationId xmlns:p14="http://schemas.microsoft.com/office/powerpoint/2010/main" val="788682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E75DF5-393E-4652-8270-D0B25E06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Učenički radovi – slikovnica [7/7]</a:t>
            </a:r>
            <a:endParaRPr lang="hr-HR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0BE1A99B-49A1-44AD-AAC7-809F6DE19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3287" y="1617893"/>
            <a:ext cx="3664439" cy="5221825"/>
          </a:xfrm>
        </p:spPr>
      </p:pic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AD3D4BBE-1AD8-48D9-A794-BED9A217F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275" y="1617893"/>
            <a:ext cx="3146642" cy="5188463"/>
          </a:xfrm>
        </p:spPr>
      </p:pic>
    </p:spTree>
    <p:extLst>
      <p:ext uri="{BB962C8B-B14F-4D97-AF65-F5344CB8AC3E}">
        <p14:creationId xmlns:p14="http://schemas.microsoft.com/office/powerpoint/2010/main" val="96629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9C734B-5408-4888-94E3-2DBDAF83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Kalendar</a:t>
            </a:r>
          </a:p>
        </p:txBody>
      </p:sp>
      <p:pic>
        <p:nvPicPr>
          <p:cNvPr id="8" name="Rezervirano mjesto sadržaja 7" descr="Slika na kojoj se prikazuje tekst, crtić, u dvorani&#10;&#10;Opis je automatski generiran">
            <a:extLst>
              <a:ext uri="{FF2B5EF4-FFF2-40B4-BE49-F238E27FC236}">
                <a16:creationId xmlns:a16="http://schemas.microsoft.com/office/drawing/2014/main" id="{2DB445B7-D0D1-432F-8F74-C659EC42D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44" y="842219"/>
            <a:ext cx="4300111" cy="5728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Rezervirano mjesto sadržaja 5" descr="Slika na kojoj se prikazuje u dvorani, pod, crtić, knjiga&#10;&#10;Opis je automatski generiran">
            <a:extLst>
              <a:ext uri="{FF2B5EF4-FFF2-40B4-BE49-F238E27FC236}">
                <a16:creationId xmlns:a16="http://schemas.microsoft.com/office/drawing/2014/main" id="{81A618B9-40C6-4E27-8C94-6A2BA392E2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92" y="409866"/>
            <a:ext cx="4528700" cy="6038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Slika 9" descr="Slika na kojoj se prikazuje osoba&#10;&#10;Opis je automatski generiran">
            <a:extLst>
              <a:ext uri="{FF2B5EF4-FFF2-40B4-BE49-F238E27FC236}">
                <a16:creationId xmlns:a16="http://schemas.microsoft.com/office/drawing/2014/main" id="{2643E181-0E83-49BA-8FC5-8EFAD0444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90" y="264907"/>
            <a:ext cx="5102710" cy="6301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0003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zervirano mjesto sadržaja 5" descr="Slika na kojoj se prikazuje Dječja umjetnost, Ljudsko lice, dječak, u dvorani&#10;&#10;Opis je automatski generiran">
            <a:extLst>
              <a:ext uri="{FF2B5EF4-FFF2-40B4-BE49-F238E27FC236}">
                <a16:creationId xmlns:a16="http://schemas.microsoft.com/office/drawing/2014/main" id="{B2821949-8645-43E3-B930-5CC01C5992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3" y="1844675"/>
            <a:ext cx="3309938" cy="4449763"/>
          </a:xfrm>
        </p:spPr>
      </p:pic>
      <p:pic>
        <p:nvPicPr>
          <p:cNvPr id="8" name="Rezervirano mjesto sadržaja 7" descr="Slika na kojoj se prikazuje osoba, odijevanje, u dvorani, Dječja umjetnost&#10;&#10;Opis je automatski generiran">
            <a:extLst>
              <a:ext uri="{FF2B5EF4-FFF2-40B4-BE49-F238E27FC236}">
                <a16:creationId xmlns:a16="http://schemas.microsoft.com/office/drawing/2014/main" id="{159F12B2-8FBA-4D93-A13E-05BDA88C48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0" y="1844675"/>
            <a:ext cx="5973763" cy="4449763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FE1D5CD-4094-4726-B1D9-6EC961B77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Izrada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ukrasa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ples</a:t>
            </a:r>
            <a:r>
              <a:rPr lang="hr-HR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charleston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990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9000"/>
            <a:lum/>
          </a:blip>
          <a:srcRect/>
          <a:stretch>
            <a:fillRect t="-3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A3C5F1-EB57-4E64-A6A2-24C3FB349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Taktovi </a:t>
            </a:r>
            <a:r>
              <a:rPr lang="hr-HR" dirty="0" err="1"/>
              <a:t>charlestona</a:t>
            </a:r>
            <a:endParaRPr lang="hr-HR" dirty="0"/>
          </a:p>
        </p:txBody>
      </p:sp>
      <p:pic>
        <p:nvPicPr>
          <p:cNvPr id="19" name="drugi video">
            <a:hlinkClick r:id="" action="ppaction://media"/>
            <a:extLst>
              <a:ext uri="{FF2B5EF4-FFF2-40B4-BE49-F238E27FC236}">
                <a16:creationId xmlns:a16="http://schemas.microsoft.com/office/drawing/2014/main" id="{D9E6CAFD-FC54-4941-B93F-30367E9570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7870" y="1825625"/>
            <a:ext cx="7735887" cy="4351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77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805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F77A7CA-B6CE-4669-9837-E0ABB31C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Sveti</a:t>
            </a:r>
            <a:r>
              <a:rPr lang="en-US" sz="4400" dirty="0"/>
              <a:t> Martin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29BDF61-7C61-4159-B903-354A8FDB9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034" y="2194102"/>
            <a:ext cx="315874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Istra</a:t>
            </a:r>
            <a:r>
              <a:rPr lang="en-US" sz="2000" dirty="0"/>
              <a:t> je </a:t>
            </a:r>
            <a:r>
              <a:rPr lang="en-US" sz="2000" dirty="0" err="1"/>
              <a:t>zavičaj</a:t>
            </a:r>
            <a:r>
              <a:rPr lang="en-US" sz="2000" dirty="0"/>
              <a:t> </a:t>
            </a:r>
            <a:r>
              <a:rPr lang="en-US" sz="2000" dirty="0" err="1"/>
              <a:t>bogate</a:t>
            </a:r>
            <a:r>
              <a:rPr lang="en-US" sz="2000" dirty="0"/>
              <a:t> </a:t>
            </a:r>
            <a:r>
              <a:rPr lang="en-US" sz="2000" dirty="0" err="1"/>
              <a:t>kulturne</a:t>
            </a:r>
            <a:r>
              <a:rPr lang="en-US" sz="2000" dirty="0"/>
              <a:t> </a:t>
            </a:r>
            <a:r>
              <a:rPr lang="en-US" sz="2000" dirty="0" err="1"/>
              <a:t>baštine</a:t>
            </a:r>
            <a:r>
              <a:rPr lang="en-US" sz="2000" dirty="0"/>
              <a:t>, </a:t>
            </a:r>
            <a:r>
              <a:rPr lang="en-US" sz="2000" dirty="0" err="1"/>
              <a:t>multikulturalnog</a:t>
            </a:r>
            <a:r>
              <a:rPr lang="en-US" sz="2000" dirty="0"/>
              <a:t> </a:t>
            </a:r>
            <a:r>
              <a:rPr lang="en-US" sz="2000" dirty="0" err="1"/>
              <a:t>identiteta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bogate</a:t>
            </a:r>
            <a:r>
              <a:rPr lang="en-US" sz="2000" dirty="0"/>
              <a:t> </a:t>
            </a:r>
            <a:r>
              <a:rPr lang="en-US" sz="2000" dirty="0" err="1"/>
              <a:t>povijesne</a:t>
            </a:r>
            <a:r>
              <a:rPr lang="en-US" sz="2000" dirty="0"/>
              <a:t> </a:t>
            </a:r>
            <a:r>
              <a:rPr lang="en-US" sz="2000" dirty="0" err="1"/>
              <a:t>baštine</a:t>
            </a:r>
            <a:r>
              <a:rPr lang="en-US" sz="2000" dirty="0"/>
              <a:t>. 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Zato</a:t>
            </a:r>
            <a:r>
              <a:rPr lang="en-US" sz="2000" dirty="0"/>
              <a:t> je </a:t>
            </a:r>
            <a:r>
              <a:rPr lang="en-US" sz="2000" dirty="0" err="1"/>
              <a:t>područna</a:t>
            </a:r>
            <a:r>
              <a:rPr lang="en-US" sz="2000" dirty="0"/>
              <a:t> </a:t>
            </a:r>
            <a:r>
              <a:rPr lang="en-US" sz="2000" dirty="0" err="1"/>
              <a:t>škola</a:t>
            </a:r>
            <a:r>
              <a:rPr lang="en-US" sz="2000" dirty="0"/>
              <a:t> OŠ „</a:t>
            </a:r>
            <a:r>
              <a:rPr lang="en-US" sz="2000" dirty="0" err="1"/>
              <a:t>Vitomir</a:t>
            </a:r>
            <a:r>
              <a:rPr lang="en-US" sz="2000" dirty="0"/>
              <a:t> </a:t>
            </a:r>
            <a:r>
              <a:rPr lang="en-US" sz="2000" dirty="0" err="1"/>
              <a:t>Širola-Pajo</a:t>
            </a:r>
            <a:r>
              <a:rPr lang="en-US" sz="2000" dirty="0"/>
              <a:t>” </a:t>
            </a:r>
            <a:r>
              <a:rPr lang="en-US" sz="2000" dirty="0" err="1"/>
              <a:t>odlučila</a:t>
            </a:r>
            <a:r>
              <a:rPr lang="en-US" sz="2000" dirty="0"/>
              <a:t> </a:t>
            </a:r>
            <a:r>
              <a:rPr lang="en-US" sz="2000" dirty="0" err="1"/>
              <a:t>pobliže</a:t>
            </a:r>
            <a:r>
              <a:rPr lang="en-US" sz="2000" dirty="0"/>
              <a:t> </a:t>
            </a:r>
            <a:r>
              <a:rPr lang="en-US" sz="2000" dirty="0" err="1"/>
              <a:t>istražiti</a:t>
            </a:r>
            <a:r>
              <a:rPr lang="en-US" sz="2000" dirty="0"/>
              <a:t> </a:t>
            </a:r>
            <a:r>
              <a:rPr lang="en-US" sz="2000" dirty="0" err="1"/>
              <a:t>povijest</a:t>
            </a:r>
            <a:r>
              <a:rPr lang="en-US" sz="2000" dirty="0"/>
              <a:t> </a:t>
            </a:r>
            <a:r>
              <a:rPr lang="en-US" sz="2000" dirty="0" err="1"/>
              <a:t>našeg</a:t>
            </a:r>
            <a:r>
              <a:rPr lang="en-US" sz="2000" dirty="0"/>
              <a:t> </a:t>
            </a:r>
            <a:r>
              <a:rPr lang="en-US" sz="2000" dirty="0" err="1"/>
              <a:t>malog</a:t>
            </a:r>
            <a:r>
              <a:rPr lang="en-US" sz="2000" dirty="0"/>
              <a:t> </a:t>
            </a:r>
            <a:r>
              <a:rPr lang="en-US" sz="2000" dirty="0" err="1"/>
              <a:t>mjesta</a:t>
            </a:r>
            <a:r>
              <a:rPr lang="en-US" sz="2000" dirty="0"/>
              <a:t> </a:t>
            </a:r>
            <a:r>
              <a:rPr lang="en-US" sz="2000" dirty="0" err="1"/>
              <a:t>Sveti</a:t>
            </a:r>
            <a:r>
              <a:rPr lang="en-US" sz="2000" dirty="0"/>
              <a:t> Martin </a:t>
            </a:r>
            <a:r>
              <a:rPr lang="en-US" sz="2000" dirty="0" err="1"/>
              <a:t>proučavajući</a:t>
            </a:r>
            <a:r>
              <a:rPr lang="en-US" sz="2000" dirty="0"/>
              <a:t> </a:t>
            </a:r>
            <a:r>
              <a:rPr lang="en-US" sz="2000" dirty="0" err="1"/>
              <a:t>poznatu</a:t>
            </a:r>
            <a:r>
              <a:rPr lang="en-US" sz="2000" dirty="0"/>
              <a:t> </a:t>
            </a:r>
            <a:r>
              <a:rPr lang="en-US" sz="2000" dirty="0" err="1"/>
              <a:t>obitelj</a:t>
            </a:r>
            <a:r>
              <a:rPr lang="en-US" sz="2000" dirty="0"/>
              <a:t> </a:t>
            </a:r>
            <a:r>
              <a:rPr lang="en-US" sz="2000" dirty="0" err="1"/>
              <a:t>Battiala-Lazzarini</a:t>
            </a:r>
            <a:r>
              <a:rPr lang="en-US" sz="20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Rezervirano mjesto sadržaja 5" descr="Slika na kojoj se prikazuje vanjski, nebo, zgrada, biljka&#10;&#10;Opis je automatski generiran">
            <a:extLst>
              <a:ext uri="{FF2B5EF4-FFF2-40B4-BE49-F238E27FC236}">
                <a16:creationId xmlns:a16="http://schemas.microsoft.com/office/drawing/2014/main" id="{D9EF7842-70A6-450A-8420-3C0F25E89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r="17340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B28D909C-BEE5-449D-A864-E235F1F07205}"/>
              </a:ext>
            </a:extLst>
          </p:cNvPr>
          <p:cNvSpPr txBox="1"/>
          <p:nvPr/>
        </p:nvSpPr>
        <p:spPr>
          <a:xfrm>
            <a:off x="2250566" y="6391139"/>
            <a:ext cx="2682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palača </a:t>
            </a:r>
            <a:r>
              <a:rPr lang="hr-HR" sz="2000" dirty="0" err="1"/>
              <a:t>Battiala-Lazzarini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37926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9000"/>
            <a:lum/>
          </a:blip>
          <a:srcRect/>
          <a:stretch>
            <a:fillRect t="-3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A3C5F1-EB57-4E64-A6A2-24C3FB349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Taktovi </a:t>
            </a:r>
            <a:r>
              <a:rPr lang="hr-HR" dirty="0" err="1"/>
              <a:t>charlestona</a:t>
            </a:r>
            <a:r>
              <a:rPr lang="hr-HR" dirty="0"/>
              <a:t> – svi učenici</a:t>
            </a:r>
          </a:p>
        </p:txBody>
      </p:sp>
      <p:pic>
        <p:nvPicPr>
          <p:cNvPr id="13" name="ples svi učeniciž">
            <a:hlinkClick r:id="" action="ppaction://media"/>
            <a:extLst>
              <a:ext uri="{FF2B5EF4-FFF2-40B4-BE49-F238E27FC236}">
                <a16:creationId xmlns:a16="http://schemas.microsoft.com/office/drawing/2014/main" id="{0AD6DD1A-68F5-4A33-BBD9-1F4F372968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84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9000"/>
            <a:lum/>
          </a:blip>
          <a:srcRect/>
          <a:stretch>
            <a:fillRect t="-69000" b="-1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F27983-5A28-4BB6-9407-8743D437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1" y="1578185"/>
            <a:ext cx="10515600" cy="1325563"/>
          </a:xfrm>
        </p:spPr>
        <p:txBody>
          <a:bodyPr/>
          <a:lstStyle/>
          <a:p>
            <a:r>
              <a:rPr lang="hr-HR" dirty="0" err="1"/>
              <a:t>Charleston</a:t>
            </a:r>
            <a:endParaRPr lang="hr-HR" dirty="0"/>
          </a:p>
        </p:txBody>
      </p:sp>
      <p:pic>
        <p:nvPicPr>
          <p:cNvPr id="9" name="Rezervirano mjesto sadržaja 8" descr="Slika na kojoj se prikazuje odijevanje, osoba, obuća, u dvorani&#10;&#10;Opis je automatski generiran">
            <a:extLst>
              <a:ext uri="{FF2B5EF4-FFF2-40B4-BE49-F238E27FC236}">
                <a16:creationId xmlns:a16="http://schemas.microsoft.com/office/drawing/2014/main" id="{838CDEB1-5B5B-418D-8D82-E6CC97F64A6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550" y="1572323"/>
            <a:ext cx="6675150" cy="5005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2FEDF017-BE86-4B9A-9A6E-65D12591AA83}"/>
              </a:ext>
            </a:extLst>
          </p:cNvPr>
          <p:cNvSpPr txBox="1"/>
          <p:nvPr/>
        </p:nvSpPr>
        <p:spPr>
          <a:xfrm>
            <a:off x="996028" y="5941295"/>
            <a:ext cx="297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učenica 7. razreda – Veronika </a:t>
            </a:r>
          </a:p>
        </p:txBody>
      </p:sp>
      <p:pic>
        <p:nvPicPr>
          <p:cNvPr id="12" name="charlston">
            <a:hlinkClick r:id="" action="ppaction://media"/>
            <a:extLst>
              <a:ext uri="{FF2B5EF4-FFF2-40B4-BE49-F238E27FC236}">
                <a16:creationId xmlns:a16="http://schemas.microsoft.com/office/drawing/2014/main" id="{97FDF66C-E7E3-414C-B589-59EE5A676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471" y="5823264"/>
            <a:ext cx="487363" cy="487363"/>
          </a:xfrm>
          <a:prstGeom prst="rect">
            <a:avLst/>
          </a:prstGeom>
        </p:spPr>
      </p:pic>
      <p:pic>
        <p:nvPicPr>
          <p:cNvPr id="7" name="Rezervirano mjesto sadržaja 6" descr="Slika na kojoj se prikazuje osoba, u dvorani, odijevanje, obuća&#10;&#10;Opis je automatski generiran">
            <a:extLst>
              <a:ext uri="{FF2B5EF4-FFF2-40B4-BE49-F238E27FC236}">
                <a16:creationId xmlns:a16="http://schemas.microsoft.com/office/drawing/2014/main" id="{A30F69F5-B775-4CE1-9D4C-F4C73E1FC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6" y="1040550"/>
            <a:ext cx="6534326" cy="4900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D2E90BF9-F402-4E99-B284-BC79AF1761E5}"/>
              </a:ext>
            </a:extLst>
          </p:cNvPr>
          <p:cNvSpPr txBox="1"/>
          <p:nvPr/>
        </p:nvSpPr>
        <p:spPr>
          <a:xfrm>
            <a:off x="646771" y="2877929"/>
            <a:ext cx="33697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Grof </a:t>
            </a:r>
            <a:r>
              <a:rPr lang="hr-HR" sz="2000" dirty="0" err="1"/>
              <a:t>Nicolò</a:t>
            </a:r>
            <a:r>
              <a:rPr lang="hr-HR" sz="2000" dirty="0"/>
              <a:t> </a:t>
            </a:r>
            <a:r>
              <a:rPr lang="hr-HR" sz="2000" dirty="0" err="1"/>
              <a:t>Battiala</a:t>
            </a:r>
            <a:r>
              <a:rPr lang="hr-HR" sz="2000" dirty="0"/>
              <a:t> volio je </a:t>
            </a:r>
          </a:p>
          <a:p>
            <a:r>
              <a:rPr lang="hr-HR" sz="2000" dirty="0"/>
              <a:t>priređivati u ljetnikovcu u </a:t>
            </a:r>
          </a:p>
          <a:p>
            <a:r>
              <a:rPr lang="hr-HR" sz="2000" dirty="0"/>
              <a:t>Sv. Martinu zabave na kojima </a:t>
            </a:r>
          </a:p>
          <a:p>
            <a:r>
              <a:rPr lang="hr-HR" sz="2000" dirty="0"/>
              <a:t>se plesao taj ples 20-ih godina </a:t>
            </a:r>
          </a:p>
          <a:p>
            <a:r>
              <a:rPr lang="hr-HR" sz="2000" dirty="0"/>
              <a:t>prošlog stoljeća.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630383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tile tx="387350" ty="-33782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>
            <a:extLst>
              <a:ext uri="{FF2B5EF4-FFF2-40B4-BE49-F238E27FC236}">
                <a16:creationId xmlns:a16="http://schemas.microsoft.com/office/drawing/2014/main" id="{6B4ACF7A-C45E-4F83-9D89-A5094A907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433060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hr-HR" b="1" i="1" dirty="0"/>
              <a:t>“Najveća radost čovjeku koji razmišlja jest istraživanje i tiho poštovanje prema neistraženome.“</a:t>
            </a:r>
          </a:p>
        </p:txBody>
      </p:sp>
      <p:sp>
        <p:nvSpPr>
          <p:cNvPr id="11" name="Rezervirano mjesto teksta 10">
            <a:extLst>
              <a:ext uri="{FF2B5EF4-FFF2-40B4-BE49-F238E27FC236}">
                <a16:creationId xmlns:a16="http://schemas.microsoft.com/office/drawing/2014/main" id="{6D35BB5D-08C7-4AFD-8DEB-F9EFBCEA3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95525"/>
            <a:ext cx="10515600" cy="1500187"/>
          </a:xfrm>
        </p:spPr>
        <p:txBody>
          <a:bodyPr>
            <a:normAutofit/>
          </a:bodyPr>
          <a:lstStyle/>
          <a:p>
            <a:r>
              <a:rPr lang="hr-HR" sz="2800" dirty="0"/>
              <a:t>Johann Wolfgang von Goethe</a:t>
            </a:r>
          </a:p>
        </p:txBody>
      </p:sp>
    </p:spTree>
    <p:extLst>
      <p:ext uri="{BB962C8B-B14F-4D97-AF65-F5344CB8AC3E}">
        <p14:creationId xmlns:p14="http://schemas.microsoft.com/office/powerpoint/2010/main" val="96849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AFC116-EF9E-421A-9D38-68B23833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Poveznice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2F300A-1698-4BED-B633-E7ED44FCE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3"/>
              </a:rPr>
              <a:t>https://cdn.dribbble.com/users/1807017/screenshots/5615078/pirateship.gif</a:t>
            </a:r>
            <a:endParaRPr lang="hr-HR" dirty="0"/>
          </a:p>
          <a:p>
            <a:r>
              <a:rPr lang="hr-HR" dirty="0">
                <a:hlinkClick r:id="rId4"/>
              </a:rPr>
              <a:t>https://www.youtube.com/watch?v=Zw9b4mswmXc</a:t>
            </a:r>
            <a:r>
              <a:rPr lang="hr-HR" dirty="0"/>
              <a:t>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829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4CEAC0-8B7C-473A-88F4-70E00AF4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Obitelj </a:t>
            </a:r>
            <a:r>
              <a:rPr lang="hr-HR" dirty="0" err="1"/>
              <a:t>Battiala-Lazzarini</a:t>
            </a:r>
            <a:r>
              <a:rPr lang="hr-HR" dirty="0"/>
              <a:t> – gusari</a:t>
            </a:r>
          </a:p>
        </p:txBody>
      </p:sp>
      <p:pic>
        <p:nvPicPr>
          <p:cNvPr id="5" name="Rezervirano mjesto sadržaja 4" descr="Slika na kojoj se prikazuje crtić, zastava&#10;&#10;Opis je automatski generiran">
            <a:extLst>
              <a:ext uri="{FF2B5EF4-FFF2-40B4-BE49-F238E27FC236}">
                <a16:creationId xmlns:a16="http://schemas.microsoft.com/office/drawing/2014/main" id="{BC2FD730-9DA5-456A-9DCB-AF381F194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6425"/>
            <a:ext cx="580178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usari-Nina">
            <a:hlinkClick r:id="" action="ppaction://media"/>
            <a:extLst>
              <a:ext uri="{FF2B5EF4-FFF2-40B4-BE49-F238E27FC236}">
                <a16:creationId xmlns:a16="http://schemas.microsoft.com/office/drawing/2014/main" id="{DA22696C-B950-42CB-A1EE-3A049566B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3369" y="5740400"/>
            <a:ext cx="487363" cy="4873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FEC3E4CC-ECE3-43D0-9F38-50BF7BE856F1}"/>
              </a:ext>
            </a:extLst>
          </p:cNvPr>
          <p:cNvSpPr txBox="1"/>
          <p:nvPr/>
        </p:nvSpPr>
        <p:spPr>
          <a:xfrm>
            <a:off x="7640732" y="5858431"/>
            <a:ext cx="371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učiteljica povijesti – Nina </a:t>
            </a:r>
            <a:r>
              <a:rPr lang="hr-HR" dirty="0" err="1"/>
              <a:t>Brenčić</a:t>
            </a:r>
            <a:r>
              <a:rPr lang="hr-HR" dirty="0"/>
              <a:t> Ban </a:t>
            </a:r>
          </a:p>
        </p:txBody>
      </p:sp>
    </p:spTree>
    <p:extLst>
      <p:ext uri="{BB962C8B-B14F-4D97-AF65-F5344CB8AC3E}">
        <p14:creationId xmlns:p14="http://schemas.microsoft.com/office/powerpoint/2010/main" val="394035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64092E-8E1B-4CE5-9059-372538E7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/>
              <a:t>Ljetnikovac </a:t>
            </a:r>
            <a:r>
              <a:rPr lang="hr-HR" sz="4400" dirty="0" err="1"/>
              <a:t>Battiala-Lazzarini</a:t>
            </a:r>
            <a:endParaRPr lang="hr-HR" sz="4400" dirty="0"/>
          </a:p>
        </p:txBody>
      </p:sp>
      <p:pic>
        <p:nvPicPr>
          <p:cNvPr id="6" name="Rezervirano mjesto slike 5" descr="Slika na kojoj se prikazuje odijevanje, Ljudsko lice, zid, osoba&#10;&#10;Opis je automatski generiran">
            <a:extLst>
              <a:ext uri="{FF2B5EF4-FFF2-40B4-BE49-F238E27FC236}">
                <a16:creationId xmlns:a16="http://schemas.microsoft.com/office/drawing/2014/main" id="{5CB1E702-A94F-406C-9FD6-8125BEDA73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183188" y="987425"/>
            <a:ext cx="6172200" cy="4881563"/>
          </a:xfr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F42562-6FC2-49D2-8617-9CA0D8C66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zaštićeni spomenik kulture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uređenje je moralo pratiti upute od konzervatorskog odjela iz Pule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obnova je trajala 3 godine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kuća se sad koristi za turizam</a:t>
            </a:r>
          </a:p>
        </p:txBody>
      </p:sp>
      <p:pic>
        <p:nvPicPr>
          <p:cNvPr id="7" name="dolores-manji-dio">
            <a:hlinkClick r:id="" action="ppaction://media"/>
            <a:extLst>
              <a:ext uri="{FF2B5EF4-FFF2-40B4-BE49-F238E27FC236}">
                <a16:creationId xmlns:a16="http://schemas.microsoft.com/office/drawing/2014/main" id="{86E458FD-2807-4C53-A2E1-FF0D43947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148" y="6049645"/>
            <a:ext cx="487363" cy="48736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8D043EFD-33D3-42C7-8E38-6105415C3502}"/>
              </a:ext>
            </a:extLst>
          </p:cNvPr>
          <p:cNvSpPr txBox="1"/>
          <p:nvPr/>
        </p:nvSpPr>
        <p:spPr>
          <a:xfrm>
            <a:off x="5750562" y="6167676"/>
            <a:ext cx="477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Dolores </a:t>
            </a:r>
            <a:r>
              <a:rPr lang="hr-HR" dirty="0" err="1"/>
              <a:t>Jenkel</a:t>
            </a:r>
            <a:r>
              <a:rPr lang="hr-HR" dirty="0"/>
              <a:t> – vlasnica nekadašnjeg ljetnikovca</a:t>
            </a:r>
          </a:p>
        </p:txBody>
      </p:sp>
    </p:spTree>
    <p:extLst>
      <p:ext uri="{BB962C8B-B14F-4D97-AF65-F5344CB8AC3E}">
        <p14:creationId xmlns:p14="http://schemas.microsoft.com/office/powerpoint/2010/main" val="222831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9DE0684-7481-4158-829B-01A01652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843280"/>
            <a:ext cx="3232298" cy="14935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Narodni</a:t>
            </a:r>
            <a:r>
              <a:rPr lang="en-US" sz="4000" dirty="0"/>
              <a:t> </a:t>
            </a:r>
            <a:r>
              <a:rPr lang="en-US" sz="4000" dirty="0" err="1"/>
              <a:t>muzej</a:t>
            </a:r>
            <a:r>
              <a:rPr lang="en-US" sz="4000" dirty="0"/>
              <a:t> Labin </a:t>
            </a:r>
            <a:r>
              <a:rPr lang="hr-HR" sz="4000" dirty="0"/>
              <a:t>[1/3]</a:t>
            </a:r>
            <a:endParaRPr lang="en-US" sz="4000" dirty="0"/>
          </a:p>
        </p:txBody>
      </p:sp>
      <p:pic>
        <p:nvPicPr>
          <p:cNvPr id="6" name="Rezervirano mjesto slike 5" descr="Slika na kojoj se prikazuje zgrada, vanjski, ogledalo, umjetničko djelo&#10;&#10;Opis je automatski generiran">
            <a:extLst>
              <a:ext uri="{FF2B5EF4-FFF2-40B4-BE49-F238E27FC236}">
                <a16:creationId xmlns:a16="http://schemas.microsoft.com/office/drawing/2014/main" id="{887ED60F-DECB-4B9A-B525-12AB50CD5B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4"/>
          <a:stretch/>
        </p:blipFill>
        <p:spPr>
          <a:xfrm rot="5400000">
            <a:off x="5715785" y="381785"/>
            <a:ext cx="6856429" cy="6096000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10F8D2D-4854-44FE-A2A9-360642D4C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336799"/>
            <a:ext cx="4507480" cy="367792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hr-HR" sz="2000" dirty="0"/>
              <a:t>1630. godine obitelj </a:t>
            </a:r>
            <a:r>
              <a:rPr lang="hr-HR" sz="2000" dirty="0" err="1"/>
              <a:t>Battiala</a:t>
            </a:r>
            <a:r>
              <a:rPr lang="hr-HR" sz="2000" dirty="0"/>
              <a:t> je počela graditi palaču u Labinu.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2000" dirty="0"/>
              <a:t>Od 1960. godine u toj palači je smješten Muzej grada Labina.</a:t>
            </a:r>
          </a:p>
          <a:p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lana">
            <a:hlinkClick r:id="" action="ppaction://media"/>
            <a:extLst>
              <a:ext uri="{FF2B5EF4-FFF2-40B4-BE49-F238E27FC236}">
                <a16:creationId xmlns:a16="http://schemas.microsoft.com/office/drawing/2014/main" id="{0F09AA51-57C4-47C7-85A6-226A5B9DF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990" y="3578104"/>
            <a:ext cx="487362" cy="48736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8EAAFD8-0B62-4675-9D90-9B9525A67DD0}"/>
              </a:ext>
            </a:extLst>
          </p:cNvPr>
          <p:cNvSpPr txBox="1"/>
          <p:nvPr/>
        </p:nvSpPr>
        <p:spPr>
          <a:xfrm>
            <a:off x="1482803" y="3775649"/>
            <a:ext cx="2862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učenica 8. razreda – Lana </a:t>
            </a:r>
          </a:p>
        </p:txBody>
      </p:sp>
    </p:spTree>
    <p:extLst>
      <p:ext uri="{BB962C8B-B14F-4D97-AF65-F5344CB8AC3E}">
        <p14:creationId xmlns:p14="http://schemas.microsoft.com/office/powerpoint/2010/main" val="407210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9DE0684-7481-4158-829B-01A01652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843280"/>
            <a:ext cx="3232298" cy="14935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Narodni</a:t>
            </a:r>
            <a:r>
              <a:rPr lang="en-US" sz="4000" dirty="0"/>
              <a:t> </a:t>
            </a:r>
            <a:r>
              <a:rPr lang="en-US" sz="4000" dirty="0" err="1"/>
              <a:t>muzej</a:t>
            </a:r>
            <a:r>
              <a:rPr lang="en-US" sz="4000" dirty="0"/>
              <a:t> Labin </a:t>
            </a:r>
            <a:r>
              <a:rPr lang="hr-HR" sz="4000" dirty="0"/>
              <a:t>[2/3]</a:t>
            </a:r>
            <a:endParaRPr lang="en-US" sz="4000" dirty="0"/>
          </a:p>
        </p:txBody>
      </p:sp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887ED60F-DECB-4B9A-B525-12AB50CD5B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16659"/>
          <a:stretch/>
        </p:blipFill>
        <p:spPr>
          <a:xfrm>
            <a:off x="6106224" y="0"/>
            <a:ext cx="6070968" cy="6856430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10F8D2D-4854-44FE-A2A9-360642D4C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336799"/>
            <a:ext cx="4507480" cy="367792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hr-HR" sz="2000" dirty="0"/>
              <a:t>U muzeju na tavanu su se pronašla 2 ormara koja su zapravo predstavljala arhiv obitelji </a:t>
            </a:r>
            <a:r>
              <a:rPr lang="hr-HR" sz="2000" dirty="0" err="1"/>
              <a:t>Battiala-Lazzarini</a:t>
            </a:r>
            <a:r>
              <a:rPr lang="hr-HR" sz="20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2000" dirty="0"/>
              <a:t>Papiri su preseljeni u državni arhiv u Pazinu. Nakon popisivanja svih dokumenata, Muzej grada Labina je napravio izložbu te izložio sve pronađene dokumente.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8EAAFD8-0B62-4675-9D90-9B9525A67DD0}"/>
              </a:ext>
            </a:extLst>
          </p:cNvPr>
          <p:cNvSpPr txBox="1"/>
          <p:nvPr/>
        </p:nvSpPr>
        <p:spPr>
          <a:xfrm>
            <a:off x="1557392" y="3662847"/>
            <a:ext cx="350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kustosica muzeja – Olja </a:t>
            </a:r>
            <a:r>
              <a:rPr lang="hr-HR" sz="2000" dirty="0" err="1"/>
              <a:t>Višković</a:t>
            </a:r>
            <a:endParaRPr lang="hr-HR" sz="2000" dirty="0"/>
          </a:p>
        </p:txBody>
      </p:sp>
      <p:pic>
        <p:nvPicPr>
          <p:cNvPr id="3" name="Olja">
            <a:hlinkClick r:id="" action="ppaction://media"/>
            <a:extLst>
              <a:ext uri="{FF2B5EF4-FFF2-40B4-BE49-F238E27FC236}">
                <a16:creationId xmlns:a16="http://schemas.microsoft.com/office/drawing/2014/main" id="{8B0719E1-CB09-4AD5-9899-571E7C464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578" y="3575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7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9DE0684-7481-4158-829B-01A01652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843280"/>
            <a:ext cx="3232298" cy="14935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Narodni</a:t>
            </a:r>
            <a:r>
              <a:rPr lang="en-US" sz="4000" dirty="0"/>
              <a:t> </a:t>
            </a:r>
            <a:r>
              <a:rPr lang="en-US" sz="4000" dirty="0" err="1"/>
              <a:t>muzej</a:t>
            </a:r>
            <a:r>
              <a:rPr lang="en-US" sz="4000" dirty="0"/>
              <a:t> Labin </a:t>
            </a:r>
            <a:r>
              <a:rPr lang="hr-HR" sz="4000" dirty="0"/>
              <a:t>[3/3]</a:t>
            </a:r>
            <a:endParaRPr lang="en-US" sz="4000" dirty="0"/>
          </a:p>
        </p:txBody>
      </p:sp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887ED60F-DECB-4B9A-B525-12AB50CD5B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r="16796"/>
          <a:stretch/>
        </p:blipFill>
        <p:spPr>
          <a:xfrm>
            <a:off x="6106224" y="0"/>
            <a:ext cx="6070968" cy="6856430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10F8D2D-4854-44FE-A2A9-360642D4C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336799"/>
            <a:ext cx="4507480" cy="367792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hr-HR" sz="2000" dirty="0"/>
              <a:t>2000. godine, jedan od </a:t>
            </a:r>
            <a:r>
              <a:rPr lang="hr-HR" sz="2000"/>
              <a:t>tri brata-Tommaso</a:t>
            </a:r>
            <a:r>
              <a:rPr lang="hr-HR" sz="2000" dirty="0"/>
              <a:t>, proglašen je „</a:t>
            </a:r>
            <a:r>
              <a:rPr lang="hr-HR" sz="2000" i="1" dirty="0"/>
              <a:t>najzaslužnijim </a:t>
            </a:r>
            <a:r>
              <a:rPr lang="hr-HR" sz="2000" i="1" dirty="0" err="1"/>
              <a:t>Labinjanom</a:t>
            </a:r>
            <a:r>
              <a:rPr lang="hr-HR" sz="2000" i="1" dirty="0"/>
              <a:t> 20. stoljeća</a:t>
            </a:r>
            <a:r>
              <a:rPr lang="hr-HR" sz="2000" dirty="0"/>
              <a:t>”.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2000" dirty="0"/>
              <a:t>Na proslavu proglašenja su došle </a:t>
            </a:r>
            <a:r>
              <a:rPr lang="hr-HR" sz="2000" dirty="0" err="1"/>
              <a:t>prapraunuke</a:t>
            </a:r>
            <a:r>
              <a:rPr lang="hr-HR" sz="2000" dirty="0"/>
              <a:t> preuzeti nagradu u njegovo ime.</a:t>
            </a:r>
          </a:p>
          <a:p>
            <a:endParaRPr lang="hr-HR" sz="2000" dirty="0"/>
          </a:p>
          <a:p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395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69E893-2C17-46B1-9696-C6DC6BDC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Učenički radovi – izrada grba (ispupčeni i izdubljeni reljef)</a:t>
            </a:r>
          </a:p>
        </p:txBody>
      </p:sp>
      <p:pic>
        <p:nvPicPr>
          <p:cNvPr id="12" name="Rezervirano mjesto sadržaja 11" descr="Slika na kojoj se prikazuje okvir za sliku, tekst, umjetničko djelo, muzej&#10;&#10;Opis je automatski generiran">
            <a:extLst>
              <a:ext uri="{FF2B5EF4-FFF2-40B4-BE49-F238E27FC236}">
                <a16:creationId xmlns:a16="http://schemas.microsoft.com/office/drawing/2014/main" id="{90073A43-226B-4E20-B2E3-064A93F1CA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4824"/>
            <a:ext cx="6548120" cy="4911090"/>
          </a:xfrm>
        </p:spPr>
      </p:pic>
      <p:pic>
        <p:nvPicPr>
          <p:cNvPr id="14" name="Rezervirano mjesto sadržaja 13" descr="Slika na kojoj se prikazuje osoba, čavao, modni dodatak, ud&#10;&#10;Opis je automatski generiran">
            <a:extLst>
              <a:ext uri="{FF2B5EF4-FFF2-40B4-BE49-F238E27FC236}">
                <a16:creationId xmlns:a16="http://schemas.microsoft.com/office/drawing/2014/main" id="{327F2D3F-A5C0-4774-BC8F-862C51B698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20" y="1019615"/>
            <a:ext cx="3281680" cy="5834099"/>
          </a:xfrm>
        </p:spPr>
      </p:pic>
    </p:spTree>
    <p:extLst>
      <p:ext uri="{BB962C8B-B14F-4D97-AF65-F5344CB8AC3E}">
        <p14:creationId xmlns:p14="http://schemas.microsoft.com/office/powerpoint/2010/main" val="355538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E75DF5-393E-4652-8270-D0B25E06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Učenički radovi – izrada grba (vodene bojice)</a:t>
            </a:r>
            <a:endParaRPr lang="hr-HR" dirty="0"/>
          </a:p>
        </p:txBody>
      </p:sp>
      <p:pic>
        <p:nvPicPr>
          <p:cNvPr id="7" name="Rezervirano mjesto sadržaja 6" descr="Slika na kojoj se prikazuje odijevanje, osoba, Dječja umjetnost, učenje&#10;&#10;Opis je automatski generiran">
            <a:extLst>
              <a:ext uri="{FF2B5EF4-FFF2-40B4-BE49-F238E27FC236}">
                <a16:creationId xmlns:a16="http://schemas.microsoft.com/office/drawing/2014/main" id="{729429CC-0982-4028-AE4E-12F631C09A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2" y="1391826"/>
            <a:ext cx="3825786" cy="5101049"/>
          </a:xfrm>
        </p:spPr>
      </p:pic>
      <p:pic>
        <p:nvPicPr>
          <p:cNvPr id="9" name="Rezervirano mjesto sadržaja 8" descr="Slika na kojoj se prikazuje slikanje, Dječja umjetnost, crtež, skeč&#10;&#10;Opis je automatski generiran">
            <a:extLst>
              <a:ext uri="{FF2B5EF4-FFF2-40B4-BE49-F238E27FC236}">
                <a16:creationId xmlns:a16="http://schemas.microsoft.com/office/drawing/2014/main" id="{289FF1F5-9E98-4DEE-A08A-60E03331F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56" y="1756952"/>
            <a:ext cx="7247182" cy="5101048"/>
          </a:xfrm>
        </p:spPr>
      </p:pic>
    </p:spTree>
    <p:extLst>
      <p:ext uri="{BB962C8B-B14F-4D97-AF65-F5344CB8AC3E}">
        <p14:creationId xmlns:p14="http://schemas.microsoft.com/office/powerpoint/2010/main" val="151389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391</Words>
  <Application>Microsoft Office PowerPoint</Application>
  <PresentationFormat>Široki zaslon</PresentationFormat>
  <Paragraphs>69</Paragraphs>
  <Slides>23</Slides>
  <Notes>0</Notes>
  <HiddenSlides>0</HiddenSlides>
  <MMClips>7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sustava Office</vt:lpstr>
      <vt:lpstr>Plemićka obitelj  Battiala-Lazzarini</vt:lpstr>
      <vt:lpstr>Sveti Martin</vt:lpstr>
      <vt:lpstr>Obitelj Battiala-Lazzarini – gusari</vt:lpstr>
      <vt:lpstr>Ljetnikovac Battiala-Lazzarini</vt:lpstr>
      <vt:lpstr>Narodni muzej Labin [1/3]</vt:lpstr>
      <vt:lpstr>Narodni muzej Labin [2/3]</vt:lpstr>
      <vt:lpstr>Narodni muzej Labin [3/3]</vt:lpstr>
      <vt:lpstr>Učenički radovi – izrada grba (ispupčeni i izdubljeni reljef)</vt:lpstr>
      <vt:lpstr>Učenički radovi – izrada grba (vodene bojice)</vt:lpstr>
      <vt:lpstr>Učenički radovi  – slikovnica [1/7]</vt:lpstr>
      <vt:lpstr>Učenički radovi – slikovnica [2/7]</vt:lpstr>
      <vt:lpstr>Učenički radovi – slikovnica [3/7]</vt:lpstr>
      <vt:lpstr>Učenički radovi – slikovnica [4/7]</vt:lpstr>
      <vt:lpstr>Učenički radovi – slikovnica [5/7]</vt:lpstr>
      <vt:lpstr>Učenički radovi – slikovnica [6/7]</vt:lpstr>
      <vt:lpstr>Učenički radovi – slikovnica [7/7]</vt:lpstr>
      <vt:lpstr>Kalendar</vt:lpstr>
      <vt:lpstr>Izrada ukrasa za ples charleston</vt:lpstr>
      <vt:lpstr>Taktovi charlestona</vt:lpstr>
      <vt:lpstr>Taktovi charlestona – svi učenici</vt:lpstr>
      <vt:lpstr>Charleston</vt:lpstr>
      <vt:lpstr>“Najveća radost čovjeku koji razmišlja jest istraživanje i tiho poštovanje prema neistraženome.“</vt:lpstr>
      <vt:lpstr>Poveznice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Palača Battiala-Lazzarini</dc:title>
  <dc:creator>Chiara Kiršić</dc:creator>
  <cp:lastModifiedBy>Chiara Kiršić</cp:lastModifiedBy>
  <cp:revision>37</cp:revision>
  <dcterms:created xsi:type="dcterms:W3CDTF">2023-05-04T21:24:44Z</dcterms:created>
  <dcterms:modified xsi:type="dcterms:W3CDTF">2023-05-17T13:14:55Z</dcterms:modified>
</cp:coreProperties>
</file>