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5"/>
  </p:notesMasterIdLst>
  <p:sldIdLst>
    <p:sldId id="256" r:id="rId2"/>
    <p:sldId id="258" r:id="rId3"/>
    <p:sldId id="261" r:id="rId4"/>
    <p:sldId id="263" r:id="rId5"/>
    <p:sldId id="262" r:id="rId6"/>
    <p:sldId id="290" r:id="rId7"/>
    <p:sldId id="291" r:id="rId8"/>
    <p:sldId id="316" r:id="rId9"/>
    <p:sldId id="317" r:id="rId10"/>
    <p:sldId id="318" r:id="rId11"/>
    <p:sldId id="320" r:id="rId12"/>
    <p:sldId id="289" r:id="rId13"/>
    <p:sldId id="312" r:id="rId14"/>
    <p:sldId id="319" r:id="rId15"/>
    <p:sldId id="314" r:id="rId16"/>
    <p:sldId id="313" r:id="rId17"/>
    <p:sldId id="295" r:id="rId18"/>
    <p:sldId id="293" r:id="rId19"/>
    <p:sldId id="292" r:id="rId20"/>
    <p:sldId id="294" r:id="rId21"/>
    <p:sldId id="298" r:id="rId22"/>
    <p:sldId id="297" r:id="rId23"/>
    <p:sldId id="306" r:id="rId24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0" autoAdjust="0"/>
    <p:restoredTop sz="94621" autoAdjust="0"/>
  </p:normalViewPr>
  <p:slideViewPr>
    <p:cSldViewPr>
      <p:cViewPr>
        <p:scale>
          <a:sx n="100" d="100"/>
          <a:sy n="100" d="100"/>
        </p:scale>
        <p:origin x="-1308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08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702317-2A99-4E04-8F49-4C4FA02A3E18}" type="datetimeFigureOut">
              <a:rPr lang="hr-HR" smtClean="0"/>
              <a:pPr/>
              <a:t>20.5.2019.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531BD-6C77-43C2-97EE-20591DE612E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1881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6ECB2-672E-4E8E-B8A9-894B6A4EACEC}" type="datetimeFigureOut">
              <a:rPr lang="hr-HR" smtClean="0"/>
              <a:pPr/>
              <a:t>20.5.2019.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24BB-AA14-4434-93DF-CCB23FB4442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6ECB2-672E-4E8E-B8A9-894B6A4EACEC}" type="datetimeFigureOut">
              <a:rPr lang="hr-HR" smtClean="0"/>
              <a:pPr/>
              <a:t>20.5.2019.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24BB-AA14-4434-93DF-CCB23FB4442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6ECB2-672E-4E8E-B8A9-894B6A4EACEC}" type="datetimeFigureOut">
              <a:rPr lang="hr-HR" smtClean="0"/>
              <a:pPr/>
              <a:t>20.5.2019.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24BB-AA14-4434-93DF-CCB23FB4442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6ECB2-672E-4E8E-B8A9-894B6A4EACEC}" type="datetimeFigureOut">
              <a:rPr lang="hr-HR" smtClean="0"/>
              <a:pPr/>
              <a:t>20.5.2019.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24BB-AA14-4434-93DF-CCB23FB44420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3" name="TextBox 12"/>
          <p:cNvSpPr txBox="1"/>
          <p:nvPr/>
        </p:nvSpPr>
        <p:spPr>
          <a:xfrm>
            <a:off x="751116" y="75416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9935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6ECB2-672E-4E8E-B8A9-894B6A4EACEC}" type="datetimeFigureOut">
              <a:rPr lang="hr-HR" smtClean="0"/>
              <a:pPr/>
              <a:t>20.5.2019.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24BB-AA14-4434-93DF-CCB23FB4442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6ECB2-672E-4E8E-B8A9-894B6A4EACEC}" type="datetimeFigureOut">
              <a:rPr lang="hr-HR" smtClean="0"/>
              <a:pPr/>
              <a:t>20.5.2019.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24BB-AA14-4434-93DF-CCB23FB4442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6ECB2-672E-4E8E-B8A9-894B6A4EACEC}" type="datetimeFigureOut">
              <a:rPr lang="hr-HR" smtClean="0"/>
              <a:pPr/>
              <a:t>20.5.2019.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24BB-AA14-4434-93DF-CCB23FB4442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6ECB2-672E-4E8E-B8A9-894B6A4EACEC}" type="datetimeFigureOut">
              <a:rPr lang="hr-HR" smtClean="0"/>
              <a:pPr/>
              <a:t>20.5.2019.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24BB-AA14-4434-93DF-CCB23FB4442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6ECB2-672E-4E8E-B8A9-894B6A4EACEC}" type="datetimeFigureOut">
              <a:rPr lang="hr-HR" smtClean="0"/>
              <a:pPr/>
              <a:t>20.5.2019.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24BB-AA14-4434-93DF-CCB23FB4442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6ECB2-672E-4E8E-B8A9-894B6A4EACEC}" type="datetimeFigureOut">
              <a:rPr lang="hr-HR" smtClean="0"/>
              <a:pPr/>
              <a:t>20.5.2019.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24BB-AA14-4434-93DF-CCB23FB4442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6ECB2-672E-4E8E-B8A9-894B6A4EACEC}" type="datetimeFigureOut">
              <a:rPr lang="hr-HR" smtClean="0"/>
              <a:pPr/>
              <a:t>20.5.2019.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24BB-AA14-4434-93DF-CCB23FB4442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6ECB2-672E-4E8E-B8A9-894B6A4EACEC}" type="datetimeFigureOut">
              <a:rPr lang="hr-HR" smtClean="0"/>
              <a:pPr/>
              <a:t>20.5.2019.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24BB-AA14-4434-93DF-CCB23FB4442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6ECB2-672E-4E8E-B8A9-894B6A4EACEC}" type="datetimeFigureOut">
              <a:rPr lang="hr-HR" smtClean="0"/>
              <a:pPr/>
              <a:t>20.5.2019.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24BB-AA14-4434-93DF-CCB23FB4442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6ECB2-672E-4E8E-B8A9-894B6A4EACEC}" type="datetimeFigureOut">
              <a:rPr lang="hr-HR" smtClean="0"/>
              <a:pPr/>
              <a:t>20.5.2019.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24BB-AA14-4434-93DF-CCB23FB4442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6ECB2-672E-4E8E-B8A9-894B6A4EACEC}" type="datetimeFigureOut">
              <a:rPr lang="hr-HR" smtClean="0"/>
              <a:pPr/>
              <a:t>20.5.2019.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24BB-AA14-4434-93DF-CCB23FB4442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6ECB2-672E-4E8E-B8A9-894B6A4EACEC}" type="datetimeFigureOut">
              <a:rPr lang="hr-HR" smtClean="0"/>
              <a:pPr/>
              <a:t>20.5.2019.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24BB-AA14-4434-93DF-CCB23FB4442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445122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609601"/>
            <a:ext cx="244151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451212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6ECB2-672E-4E8E-B8A9-894B6A4EACEC}" type="datetimeFigureOut">
              <a:rPr lang="hr-HR" smtClean="0"/>
              <a:pPr/>
              <a:t>20.5.2019.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24BB-AA14-4434-93DF-CCB23FB4442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666ECB2-672E-4E8E-B8A9-894B6A4EACEC}" type="datetimeFigureOut">
              <a:rPr lang="hr-HR" smtClean="0"/>
              <a:pPr/>
              <a:t>20.5.2019.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45324BB-AA14-4434-93DF-CCB23FB44420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F:\Project%201.avi" TargetMode="External"/><Relationship Id="rId1" Type="http://schemas.microsoft.com/office/2007/relationships/media" Target="file:///F:\Project%201.avi" TargetMode="Externa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F:\film1.avi" TargetMode="External"/><Relationship Id="rId1" Type="http://schemas.microsoft.com/office/2007/relationships/media" Target="file:///F:\film1.avi" TargetMode="Externa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microsoft.com/office/2007/relationships/hdphoto" Target="../media/hdphoto1.wdp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539552" y="223812"/>
            <a:ext cx="8064896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kumimoji="0" lang="hr-H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'</a:t>
            </a:r>
            <a:r>
              <a:rPr lang="hr-HR" sz="1600" b="1" cap="none" dirty="0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'L'Istria negli occhi dei bambini –Il mio paese è unico perchè...</a:t>
            </a:r>
            <a:r>
              <a:rPr lang="hr-HR" sz="600" cap="none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600" cap="none" dirty="0" smtClean="0">
                <a:latin typeface="Arial" pitchFamily="34" charset="0"/>
                <a:cs typeface="Arial" pitchFamily="34" charset="0"/>
              </a:rPr>
            </a:br>
            <a:r>
              <a:rPr lang="hr-HR" sz="1600" b="1" cap="none" dirty="0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/>
            </a:r>
            <a:br>
              <a:rPr lang="hr-HR" sz="1600" b="1" cap="none" dirty="0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</a:br>
            <a:r>
              <a:rPr kumimoji="0" lang="hr-H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Istra u očima djece – Moje mjesto</a:t>
            </a:r>
            <a:r>
              <a:rPr kumimoji="0" lang="hr-HR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 posebno je po…</a:t>
            </a:r>
            <a:r>
              <a:rPr lang="hr-HR" sz="1600" b="1" cap="none" dirty="0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“</a:t>
            </a:r>
            <a:r>
              <a:rPr lang="hr-HR" sz="1600" cap="none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cap="none" dirty="0" smtClean="0">
                <a:latin typeface="Arial" pitchFamily="34" charset="0"/>
                <a:cs typeface="Arial" pitchFamily="34" charset="0"/>
              </a:rPr>
            </a:br>
            <a:r>
              <a:rPr kumimoji="0" lang="hr-HR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/>
            </a:r>
            <a:br>
              <a:rPr kumimoji="0" lang="hr-HR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entury Schoolbook" pitchFamily="18" charset="0"/>
                <a:cs typeface="Times New Roman" pitchFamily="18" charset="0"/>
              </a:rPr>
            </a:br>
            <a:r>
              <a:rPr kumimoji="0" lang="hr-H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/>
            </a:r>
            <a:br>
              <a:rPr kumimoji="0" lang="hr-H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entury Schoolbook" pitchFamily="18" charset="0"/>
                <a:cs typeface="Times New Roman" pitchFamily="18" charset="0"/>
              </a:rPr>
            </a:br>
            <a:r>
              <a:rPr lang="hr-HR" sz="1800" b="1" cap="none" dirty="0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Progetto-Projekt: </a:t>
            </a:r>
            <a:r>
              <a:rPr kumimoji="0" lang="hr-H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 </a:t>
            </a:r>
            <a:br>
              <a:rPr kumimoji="0" lang="hr-H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entury Schoolbook" pitchFamily="18" charset="0"/>
                <a:cs typeface="Times New Roman" pitchFamily="18" charset="0"/>
              </a:rPr>
            </a:br>
            <a:r>
              <a:rPr kumimoji="0" lang="hr-H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PASSEGGIANDO PER </a:t>
            </a:r>
            <a:r>
              <a:rPr lang="hr-HR" sz="2000" b="1" cap="none" dirty="0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PETROVIA-ŠETNJA PETROVIJOM </a:t>
            </a:r>
            <a:endParaRPr kumimoji="0" lang="hr-H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14282" y="5786454"/>
            <a:ext cx="792961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hr-HR" sz="1400" b="1" dirty="0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Gruppo misto bilingue ''Api''/Mješovita </a:t>
            </a:r>
            <a:r>
              <a:rPr kumimoji="0" lang="hr-H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dvojezična skupina“Pčelice“</a:t>
            </a:r>
            <a:endParaRPr kumimoji="0" lang="hr-H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  </a:t>
            </a:r>
            <a:r>
              <a:rPr lang="hr-HR" sz="1600" dirty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E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ducatrici/Odgajateljice: Ester Vuch, Danijela Koruc</a:t>
            </a:r>
            <a:endParaRPr kumimoji="0" lang="hr-H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Century Schoolbook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Massimo\Downloads\20181024_112511.jpg"/>
          <p:cNvPicPr>
            <a:picLocks noChangeAspect="1" noChangeArrowheads="1"/>
          </p:cNvPicPr>
          <p:nvPr/>
        </p:nvPicPr>
        <p:blipFill>
          <a:blip r:embed="rId2" cstate="print"/>
          <a:srcRect l="6505"/>
          <a:stretch>
            <a:fillRect/>
          </a:stretch>
        </p:blipFill>
        <p:spPr bwMode="auto">
          <a:xfrm>
            <a:off x="2071670" y="2571744"/>
            <a:ext cx="5134010" cy="308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3338" cy="1596177"/>
          </a:xfrm>
        </p:spPr>
        <p:txBody>
          <a:bodyPr>
            <a:normAutofit/>
          </a:bodyPr>
          <a:lstStyle/>
          <a:p>
            <a:r>
              <a:rPr lang="hr-HR" dirty="0" smtClean="0"/>
              <a:t>LABORATORIO CON I PAPÀ</a:t>
            </a:r>
            <a:br>
              <a:rPr lang="hr-HR" dirty="0" smtClean="0"/>
            </a:br>
            <a:r>
              <a:rPr lang="hr-HR" dirty="0" smtClean="0"/>
              <a:t>zajednička izrada bunara</a:t>
            </a:r>
            <a:br>
              <a:rPr lang="hr-HR" dirty="0" smtClean="0"/>
            </a:br>
            <a:endParaRPr lang="hr-H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92" y="3789040"/>
            <a:ext cx="3267739" cy="2450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725144"/>
            <a:ext cx="2640013" cy="148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613" y="1628800"/>
            <a:ext cx="5328592" cy="2993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72816"/>
            <a:ext cx="2448272" cy="183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Users\Administrator\Desktop\New folder\BUNAR ZA PP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909" y="4779429"/>
            <a:ext cx="2451410" cy="1378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85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" t="9861" r="3470" b="3889"/>
          <a:stretch/>
        </p:blipFill>
        <p:spPr>
          <a:xfrm>
            <a:off x="5292079" y="421407"/>
            <a:ext cx="3409951" cy="5758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36445"/>
            <a:ext cx="3181516" cy="5656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563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404" y="116632"/>
            <a:ext cx="7773338" cy="1596177"/>
          </a:xfrm>
        </p:spPr>
        <p:txBody>
          <a:bodyPr>
            <a:normAutofit/>
          </a:bodyPr>
          <a:lstStyle/>
          <a:p>
            <a:pPr algn="ctr"/>
            <a:r>
              <a:rPr lang="hr-HR" dirty="0" smtClean="0"/>
              <a:t>FOTO ANTICHE…</a:t>
            </a:r>
            <a:br>
              <a:rPr lang="hr-HR" dirty="0" smtClean="0"/>
            </a:br>
            <a:r>
              <a:rPr lang="hr-HR" dirty="0" smtClean="0"/>
              <a:t> STARE FOTOGRAFIJE…</a:t>
            </a:r>
            <a:endParaRPr lang="hr-HR" dirty="0"/>
          </a:p>
        </p:txBody>
      </p:sp>
      <p:pic>
        <p:nvPicPr>
          <p:cNvPr id="3" name="Picture 2" descr="FB_IMG_1523126698777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7113" y="2348879"/>
            <a:ext cx="2529480" cy="3567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FB_IMG_1523133030396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61819" y="2348880"/>
            <a:ext cx="2282389" cy="3567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F:\petrovia_toio\archivio_acquedotto_istriano\img2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27" y="1628800"/>
            <a:ext cx="3383070" cy="2311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F:\petrovia_toio\il laco a petrov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436" y="4482100"/>
            <a:ext cx="3136123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55576" y="6309320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LACO GRANDE cca. 60 anni fa</a:t>
            </a:r>
            <a:endParaRPr lang="hr-HR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41660" y="5894000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Kako se nekada prala „roba”</a:t>
            </a:r>
            <a:endParaRPr lang="hr-HR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846" y="3961638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Pronalazimo staru kartu vodoopskrbne mreže od Petrovije prema Umagu (slobodan pad).</a:t>
            </a:r>
            <a:endParaRPr lang="hr-HR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1"/>
    </mc:Choice>
    <mc:Fallback xmlns="">
      <p:transition spd="slow" advTm="608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4060344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220822"/>
            <a:ext cx="3857310" cy="211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580112" y="4725144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Igra pranja, sušenja i glačanja rublja...obogaćena autentičnim starim glačalo.</a:t>
            </a:r>
            <a:endParaRPr lang="hr-HR" dirty="0"/>
          </a:p>
        </p:txBody>
      </p:sp>
      <p:pic>
        <p:nvPicPr>
          <p:cNvPr id="2050" name="Picture 2" descr="D:\Users\Administrator\Desktop\New folder\DSC068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08720"/>
            <a:ext cx="3859352" cy="289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83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2"/>
    </mc:Choice>
    <mc:Fallback xmlns="">
      <p:transition spd="slow" advTm="604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9550"/>
            <a:ext cx="7773338" cy="1596177"/>
          </a:xfrm>
        </p:spPr>
        <p:txBody>
          <a:bodyPr/>
          <a:lstStyle/>
          <a:p>
            <a:r>
              <a:rPr lang="hr-HR" dirty="0"/>
              <a:t>DALLA SIGNORA MARIA</a:t>
            </a:r>
            <a:br>
              <a:rPr lang="hr-HR" dirty="0"/>
            </a:br>
            <a:r>
              <a:rPr lang="hr-HR" dirty="0"/>
              <a:t>OTKRIVAMO STARI RECEPT...</a:t>
            </a:r>
          </a:p>
        </p:txBody>
      </p:sp>
      <p:pic>
        <p:nvPicPr>
          <p:cNvPr id="6" name="Project 1.avi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988840"/>
            <a:ext cx="8393297" cy="47212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162880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Filmato 1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7217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794258"/>
          </a:xfrm>
        </p:spPr>
        <p:txBody>
          <a:bodyPr>
            <a:normAutofit fontScale="90000"/>
          </a:bodyPr>
          <a:lstStyle/>
          <a:p>
            <a:r>
              <a:rPr lang="hr-HR" dirty="0"/>
              <a:t>IL SAPONE FATTO </a:t>
            </a:r>
            <a:r>
              <a:rPr lang="hr-HR" dirty="0" smtClean="0"/>
              <a:t>da noi...</a:t>
            </a: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3200400" cy="1798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881" y="1406426"/>
            <a:ext cx="3200400" cy="1804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/>
          <a:stretch>
            <a:fillRect/>
          </a:stretch>
        </p:blipFill>
        <p:spPr bwMode="auto">
          <a:xfrm>
            <a:off x="4572000" y="3857628"/>
            <a:ext cx="3234708" cy="1991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71800" y="3244334"/>
            <a:ext cx="38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dirty="0" smtClean="0"/>
              <a:t>Set per la realizzazione del sapone</a:t>
            </a:r>
            <a:endParaRPr lang="hr-HR" dirty="0"/>
          </a:p>
        </p:txBody>
      </p:sp>
      <p:sp>
        <p:nvSpPr>
          <p:cNvPr id="5" name="TextBox 4"/>
          <p:cNvSpPr txBox="1"/>
          <p:nvPr/>
        </p:nvSpPr>
        <p:spPr>
          <a:xfrm>
            <a:off x="1043607" y="5877272"/>
            <a:ext cx="3394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dirty="0" smtClean="0"/>
              <a:t>Sapun s pepelom i masnoćom</a:t>
            </a:r>
            <a:endParaRPr lang="hr-HR" dirty="0"/>
          </a:p>
        </p:txBody>
      </p:sp>
      <p:sp>
        <p:nvSpPr>
          <p:cNvPr id="7" name="TextBox 6"/>
          <p:cNvSpPr txBox="1"/>
          <p:nvPr/>
        </p:nvSpPr>
        <p:spPr>
          <a:xfrm>
            <a:off x="4508004" y="5877272"/>
            <a:ext cx="3376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dirty="0" smtClean="0"/>
              <a:t>Otapanje usitnjenog sapuna</a:t>
            </a:r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3781810"/>
            <a:ext cx="2714644" cy="2035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Gioco di ruolo</a:t>
            </a:r>
            <a:br>
              <a:rPr lang="hr-HR" dirty="0" smtClean="0"/>
            </a:br>
            <a:r>
              <a:rPr lang="hr-HR" dirty="0" smtClean="0"/>
              <a:t>igrokaz : „u davna vremena”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film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786" y="1785926"/>
            <a:ext cx="7549142" cy="4246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435280" cy="1357322"/>
          </a:xfrm>
        </p:spPr>
        <p:txBody>
          <a:bodyPr>
            <a:noAutofit/>
          </a:bodyPr>
          <a:lstStyle/>
          <a:p>
            <a:r>
              <a:rPr lang="hr-HR" sz="4000" dirty="0" smtClean="0"/>
              <a:t/>
            </a:r>
            <a:br>
              <a:rPr lang="hr-HR" sz="4000" dirty="0" smtClean="0"/>
            </a:br>
            <a:r>
              <a:rPr lang="hr-HR" sz="3600" dirty="0" smtClean="0"/>
              <a:t>OTKRILI SMO DA U PETROVIJI JOŠ IMA…</a:t>
            </a:r>
            <a:r>
              <a:rPr lang="hr-HR" sz="4000" dirty="0" smtClean="0"/>
              <a:t/>
            </a:r>
            <a:br>
              <a:rPr lang="hr-HR" sz="4000" dirty="0" smtClean="0"/>
            </a:br>
            <a:r>
              <a:rPr lang="hr-HR" sz="4000" dirty="0" smtClean="0"/>
              <a:t>LE NOSTRE SCOPERTE…</a:t>
            </a:r>
            <a:endParaRPr lang="hr-HR" sz="4000" dirty="0"/>
          </a:p>
        </p:txBody>
      </p:sp>
      <p:pic>
        <p:nvPicPr>
          <p:cNvPr id="4" name="Content Placeholder 3" descr="DSC04155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539552" y="1844824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SC03888.JPG"/>
          <p:cNvPicPr>
            <a:picLocks noChangeAspect="1"/>
          </p:cNvPicPr>
          <p:nvPr/>
        </p:nvPicPr>
        <p:blipFill>
          <a:blip r:embed="rId3" cstate="print"/>
          <a:srcRect l="32637" t="1036" r="14509" b="15614"/>
          <a:stretch>
            <a:fillRect/>
          </a:stretch>
        </p:blipFill>
        <p:spPr>
          <a:xfrm>
            <a:off x="3643306" y="1857364"/>
            <a:ext cx="182645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DSC041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1844824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DSC04159.JPG"/>
          <p:cNvPicPr>
            <a:picLocks noChangeAspect="1"/>
          </p:cNvPicPr>
          <p:nvPr/>
        </p:nvPicPr>
        <p:blipFill>
          <a:blip r:embed="rId5" cstate="print"/>
          <a:srcRect l="26375" t="26900" r="42125" b="41600"/>
          <a:stretch>
            <a:fillRect/>
          </a:stretch>
        </p:blipFill>
        <p:spPr>
          <a:xfrm>
            <a:off x="539552" y="4077072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 descr="F:\New folder\20180328_1111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4077072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20180307_114811.jpg"/>
          <p:cNvPicPr>
            <a:picLocks noChangeAspect="1"/>
          </p:cNvPicPr>
          <p:nvPr/>
        </p:nvPicPr>
        <p:blipFill>
          <a:blip r:embed="rId7" cstate="print"/>
          <a:srcRect l="9879" t="30421" r="25403"/>
          <a:stretch>
            <a:fillRect/>
          </a:stretch>
        </p:blipFill>
        <p:spPr>
          <a:xfrm rot="5400000">
            <a:off x="6452706" y="4212590"/>
            <a:ext cx="2143243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11560" y="3861048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STARE BAČVE</a:t>
            </a:r>
            <a:endParaRPr lang="hr-HR" sz="1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3491880" y="3861048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ŠTERNA ISPOD BUNARA</a:t>
            </a:r>
            <a:endParaRPr lang="hr-HR" sz="1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5868144" y="3861048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PORTASAPONE IN METALLO </a:t>
            </a:r>
            <a:endParaRPr lang="hr-HR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83568" y="6093296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LE PILE IN PIERA</a:t>
            </a:r>
            <a:endParaRPr lang="hr-HR" sz="1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79912" y="6093296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MOST PREKO POTOKA</a:t>
            </a:r>
            <a:endParaRPr lang="hr-HR" sz="1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2240" y="6093296"/>
            <a:ext cx="1053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LE GORNE</a:t>
            </a:r>
            <a:endParaRPr lang="hr-HR" sz="1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6"/>
    </mc:Choice>
    <mc:Fallback xmlns="">
      <p:transition spd="slow" advTm="6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2951766" cy="1489868"/>
          </a:xfrm>
        </p:spPr>
        <p:txBody>
          <a:bodyPr/>
          <a:lstStyle/>
          <a:p>
            <a:r>
              <a:rPr lang="hr-HR" dirty="0" smtClean="0"/>
              <a:t>DRUŠTVENA IGRA</a:t>
            </a:r>
            <a:endParaRPr lang="hr-HR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857620" y="142852"/>
            <a:ext cx="4650122" cy="5181599"/>
          </a:xfrm>
        </p:spPr>
        <p:txBody>
          <a:bodyPr>
            <a:normAutofit/>
          </a:bodyPr>
          <a:lstStyle/>
          <a:p>
            <a:pPr>
              <a:buClrTx/>
            </a:pPr>
            <a:endParaRPr lang="hr-HR" sz="1600" dirty="0" smtClean="0"/>
          </a:p>
          <a:p>
            <a:pPr>
              <a:buClrTx/>
            </a:pPr>
            <a:r>
              <a:rPr lang="hr-HR" sz="1600" dirty="0" smtClean="0"/>
              <a:t> REALIZIRAMO ZAJEDNO IGRU “ŠETNJA PO PETROVIJI”</a:t>
            </a:r>
            <a:endParaRPr lang="hr-HR" sz="1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642910" y="1928802"/>
            <a:ext cx="2743200" cy="4115544"/>
          </a:xfrm>
        </p:spPr>
        <p:txBody>
          <a:bodyPr>
            <a:normAutofit fontScale="85000" lnSpcReduction="10000"/>
          </a:bodyPr>
          <a:lstStyle/>
          <a:p>
            <a:endParaRPr lang="hr-HR" dirty="0" smtClean="0"/>
          </a:p>
          <a:p>
            <a:pPr>
              <a:buClrTx/>
              <a:buFont typeface="Arial" pitchFamily="34" charset="0"/>
              <a:buChar char="•"/>
            </a:pPr>
            <a:r>
              <a:rPr lang="hr-HR" dirty="0" smtClean="0"/>
              <a:t>UTILIZZANDO IL MATERIALE DI RECUPERO ED ALCUNE IMMAGINI RAPPRESENTATIVE CREIAMO ASSIEME IL GIOCO DELL’OCA</a:t>
            </a:r>
          </a:p>
          <a:p>
            <a:endParaRPr lang="hr-HR" dirty="0" smtClean="0"/>
          </a:p>
          <a:p>
            <a:pPr>
              <a:buClrTx/>
              <a:buFont typeface="Arial" pitchFamily="34" charset="0"/>
              <a:buChar char="•"/>
            </a:pPr>
            <a:r>
              <a:rPr lang="hr-HR" dirty="0" smtClean="0"/>
              <a:t>LE REGOLE DEL GIOCO VENGONO DECISE DAI BAMBINI</a:t>
            </a:r>
          </a:p>
          <a:p>
            <a:pPr>
              <a:buFont typeface="Wingdings" pitchFamily="2" charset="2"/>
              <a:buChar char="Ø"/>
            </a:pPr>
            <a:endParaRPr lang="hr-HR" dirty="0" smtClean="0"/>
          </a:p>
          <a:p>
            <a:pPr>
              <a:buClrTx/>
              <a:buFont typeface="Arial" pitchFamily="34" charset="0"/>
              <a:buChar char="•"/>
            </a:pPr>
            <a:r>
              <a:rPr lang="hr-HR" dirty="0" smtClean="0"/>
              <a:t>LE CASELLE CON LA FOTO INDICANO LE PENITENZE O IL PREMIO (skoči u lokvu, vrati se na početak, skoči 3 polja naprijed…)</a:t>
            </a:r>
            <a:endParaRPr lang="hr-HR" dirty="0"/>
          </a:p>
        </p:txBody>
      </p:sp>
      <p:pic>
        <p:nvPicPr>
          <p:cNvPr id="5" name="Picture 4" descr="DSC04403.JPG"/>
          <p:cNvPicPr>
            <a:picLocks noChangeAspect="1"/>
          </p:cNvPicPr>
          <p:nvPr/>
        </p:nvPicPr>
        <p:blipFill>
          <a:blip r:embed="rId2" cstate="print"/>
          <a:srcRect l="6721" r="10950"/>
          <a:stretch>
            <a:fillRect/>
          </a:stretch>
        </p:blipFill>
        <p:spPr>
          <a:xfrm>
            <a:off x="5286380" y="1000108"/>
            <a:ext cx="3214710" cy="2928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11" y="3929066"/>
            <a:ext cx="3333905" cy="2500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7"/>
    </mc:Choice>
    <mc:Fallback xmlns="">
      <p:transition spd="slow" advTm="605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734" y="476672"/>
            <a:ext cx="8305800" cy="1152128"/>
          </a:xfrm>
        </p:spPr>
        <p:txBody>
          <a:bodyPr>
            <a:noAutofit/>
          </a:bodyPr>
          <a:lstStyle/>
          <a:p>
            <a:r>
              <a:rPr lang="hr-HR" sz="3600" dirty="0" smtClean="0"/>
              <a:t/>
            </a:r>
            <a:br>
              <a:rPr lang="hr-HR" sz="3600" dirty="0" smtClean="0"/>
            </a:br>
            <a:r>
              <a:rPr lang="hr-HR" sz="3600" dirty="0" smtClean="0"/>
              <a:t/>
            </a:r>
            <a:br>
              <a:rPr lang="hr-HR" sz="3600" dirty="0" smtClean="0"/>
            </a:br>
            <a:r>
              <a:rPr lang="hr-HR" dirty="0" smtClean="0"/>
              <a:t>LABORATORIO ARTISTICO</a:t>
            </a:r>
            <a:br>
              <a:rPr lang="hr-HR" dirty="0" smtClean="0"/>
            </a:br>
            <a:r>
              <a:rPr lang="hr-HR" dirty="0" smtClean="0"/>
              <a:t>MANIPULIRAMO RAZNIM MATERIJALIMA</a:t>
            </a:r>
            <a:r>
              <a:rPr lang="hr-HR" sz="3600" dirty="0" smtClean="0"/>
              <a:t/>
            </a:r>
            <a:br>
              <a:rPr lang="hr-HR" sz="3600" dirty="0" smtClean="0"/>
            </a:br>
            <a:r>
              <a:rPr lang="hr-HR" sz="3600" dirty="0" smtClean="0"/>
              <a:t/>
            </a:r>
            <a:br>
              <a:rPr lang="hr-HR" sz="3600" dirty="0" smtClean="0"/>
            </a:br>
            <a:endParaRPr lang="hr-HR" sz="3600" dirty="0"/>
          </a:p>
        </p:txBody>
      </p:sp>
      <p:pic>
        <p:nvPicPr>
          <p:cNvPr id="3" name="Picture 2" descr="20180328_1522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3806" y="4353974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DSC04354.JPG"/>
          <p:cNvPicPr>
            <a:picLocks noChangeAspect="1"/>
          </p:cNvPicPr>
          <p:nvPr/>
        </p:nvPicPr>
        <p:blipFill>
          <a:blip r:embed="rId3" cstate="print"/>
          <a:srcRect l="9151" t="11103" b="20917"/>
          <a:stretch>
            <a:fillRect/>
          </a:stretch>
        </p:blipFill>
        <p:spPr>
          <a:xfrm rot="5400000">
            <a:off x="-531032" y="2801261"/>
            <a:ext cx="4490313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F:\New folder\20180323_0943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7000" contrast="-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69196" y="1475493"/>
            <a:ext cx="215996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3200" r="20185" b="26245"/>
          <a:stretch/>
        </p:blipFill>
        <p:spPr>
          <a:xfrm>
            <a:off x="6300192" y="2029594"/>
            <a:ext cx="2455512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3"/>
    </mc:Choice>
    <mc:Fallback xmlns="">
      <p:transition spd="slow" advTm="5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7773338" cy="1596177"/>
          </a:xfrm>
        </p:spPr>
        <p:txBody>
          <a:bodyPr>
            <a:normAutofit/>
          </a:bodyPr>
          <a:lstStyle/>
          <a:p>
            <a:r>
              <a:rPr lang="hr-HR" sz="3200" dirty="0" smtClean="0"/>
              <a:t>ODGOJNA SKUPINA “PČELICE” PETROVIJA</a:t>
            </a:r>
            <a:br>
              <a:rPr lang="hr-HR" sz="3200" dirty="0" smtClean="0"/>
            </a:br>
            <a:r>
              <a:rPr lang="hr-HR" sz="3200" dirty="0" smtClean="0"/>
              <a:t>GRUPPO EDUCATIVO “API” PETROVIA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42910" y="2214554"/>
            <a:ext cx="7772870" cy="3571900"/>
          </a:xfrm>
        </p:spPr>
        <p:txBody>
          <a:bodyPr>
            <a:noAutofit/>
          </a:bodyPr>
          <a:lstStyle/>
          <a:p>
            <a:pPr>
              <a:buClrTx/>
            </a:pPr>
            <a:endParaRPr lang="hr-HR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Tx/>
            </a:pPr>
            <a:r>
              <a:rPr lang="hr-H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Odgojno obrazovna skupina “PČELICE” je mješovita dvojezična skupina djece u dobi od 3 do 6,10 godina</a:t>
            </a:r>
          </a:p>
          <a:p>
            <a:pPr>
              <a:buClrTx/>
            </a:pPr>
            <a:r>
              <a:rPr lang="hr-H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IL GRUPPO EDUCATIVO DELLE “API” È PARTICOLARE NEL SUO GENERE DATO CHE le attività vengono svolte sia in italiano che in croato così i bambini possono imparare contemporaneamente le due lingue  DEL TERRITORIO</a:t>
            </a:r>
          </a:p>
          <a:p>
            <a:pPr>
              <a:buClrTx/>
            </a:pPr>
            <a:r>
              <a:rPr lang="hr-H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Ove godine, u DVJ “DUGA” je upisano 11 djece, KAO I u SMI “GIROTONDO” I svi zajedno čine jedinstvenu odgojnu skupinu - tutti assieme, ANCHE SE DI DUE ISTITUZIONI DIFFERENTI, vengono trattati come un unico gruppo educativo alla pari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6"/>
    </mc:Choice>
    <mc:Fallback xmlns="">
      <p:transition spd="slow" advTm="5806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436" y="116632"/>
            <a:ext cx="7545388" cy="1143000"/>
          </a:xfrm>
        </p:spPr>
        <p:txBody>
          <a:bodyPr>
            <a:normAutofit/>
          </a:bodyPr>
          <a:lstStyle/>
          <a:p>
            <a:r>
              <a:rPr lang="hr-HR" sz="3200" dirty="0" smtClean="0"/>
              <a:t>KONSTRUKTIVNE IGRE</a:t>
            </a:r>
            <a:br>
              <a:rPr lang="hr-HR" sz="3200" dirty="0" smtClean="0"/>
            </a:br>
            <a:r>
              <a:rPr lang="hr-HR" sz="3200" dirty="0" smtClean="0"/>
              <a:t>GIOCHI COSTRUTTIVI</a:t>
            </a:r>
            <a:endParaRPr lang="hr-HR" sz="3200" dirty="0"/>
          </a:p>
        </p:txBody>
      </p:sp>
      <p:pic>
        <p:nvPicPr>
          <p:cNvPr id="6" name="Picture 5" descr="DSC023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900315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DSC03223.JPG"/>
          <p:cNvPicPr>
            <a:picLocks noChangeAspect="1"/>
          </p:cNvPicPr>
          <p:nvPr/>
        </p:nvPicPr>
        <p:blipFill>
          <a:blip r:embed="rId3" cstate="print"/>
          <a:srcRect l="10330" t="13918" r="4450" b="6887"/>
          <a:stretch>
            <a:fillRect/>
          </a:stretch>
        </p:blipFill>
        <p:spPr>
          <a:xfrm rot="5400000">
            <a:off x="70409" y="1584547"/>
            <a:ext cx="3096345" cy="2158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DSC018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1782" y="1520928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" t="17403" r="3323"/>
          <a:stretch/>
        </p:blipFill>
        <p:spPr bwMode="auto">
          <a:xfrm>
            <a:off x="4283968" y="3574833"/>
            <a:ext cx="4248151" cy="2844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017" y="1368177"/>
            <a:ext cx="2328863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0"/>
    </mc:Choice>
    <mc:Fallback xmlns="">
      <p:transition spd="slow" advTm="5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596" y="2643182"/>
            <a:ext cx="4038600" cy="3027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 descr="D:\podaci ne brisi\Pictures\PČELICE API\OŽUJAK MARZO 2018\Istražujemo\DSC03995.JPG"/>
          <p:cNvPicPr>
            <a:picLocks noGrp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643182"/>
            <a:ext cx="3600450" cy="287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51520" y="119675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 err="1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obogaćivanje</a:t>
            </a:r>
            <a:r>
              <a:rPr lang="en-US" dirty="0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saznanja</a:t>
            </a:r>
            <a:r>
              <a:rPr lang="en-US" dirty="0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 o </a:t>
            </a:r>
            <a:r>
              <a:rPr lang="en-US" dirty="0" err="1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načinima</a:t>
            </a:r>
            <a:r>
              <a:rPr lang="en-US" dirty="0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na</a:t>
            </a:r>
            <a:r>
              <a:rPr lang="en-US" dirty="0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koji</a:t>
            </a:r>
            <a:r>
              <a:rPr lang="en-US" dirty="0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su</a:t>
            </a:r>
            <a:r>
              <a:rPr lang="en-US" dirty="0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mještani</a:t>
            </a:r>
            <a:r>
              <a:rPr lang="en-US" dirty="0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koristili</a:t>
            </a:r>
            <a:r>
              <a:rPr lang="en-US" dirty="0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/</a:t>
            </a:r>
            <a:r>
              <a:rPr lang="en-US" dirty="0" err="1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opskrbljivali</a:t>
            </a:r>
            <a:r>
              <a:rPr lang="en-US" dirty="0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vodom</a:t>
            </a:r>
            <a:r>
              <a:rPr lang="en-US" dirty="0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za</a:t>
            </a:r>
            <a:r>
              <a:rPr lang="en-US" dirty="0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potrebe</a:t>
            </a:r>
            <a:r>
              <a:rPr lang="en-US" dirty="0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kućanstva</a:t>
            </a:r>
            <a:r>
              <a:rPr lang="hr-HR" dirty="0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5652120" y="5517232"/>
            <a:ext cx="2183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hr-HR" dirty="0" smtClean="0">
                <a:latin typeface="Verdana" pitchFamily="34" charset="0"/>
                <a:ea typeface="Century Schoolbook" pitchFamily="18" charset="0"/>
                <a:cs typeface="Times New Roman" pitchFamily="18" charset="0"/>
              </a:rPr>
              <a:t>imitativne igre…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3"/>
    </mc:Choice>
    <mc:Fallback xmlns="">
      <p:transition spd="slow" advTm="5943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2844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/>
              <a:t>    </a:t>
            </a:r>
            <a:br>
              <a:rPr lang="hr-HR" b="1" dirty="0" smtClean="0"/>
            </a:br>
            <a:r>
              <a:rPr lang="hr-HR" b="1" dirty="0" smtClean="0"/>
              <a:t/>
            </a:r>
            <a:br>
              <a:rPr lang="hr-HR" b="1" dirty="0" smtClean="0"/>
            </a:br>
            <a:r>
              <a:rPr lang="hr-HR" b="1" dirty="0" smtClean="0"/>
              <a:t/>
            </a:r>
            <a:br>
              <a:rPr lang="hr-HR" b="1" dirty="0" smtClean="0"/>
            </a:br>
            <a:r>
              <a:rPr lang="hr-HR" b="1" dirty="0" smtClean="0"/>
              <a:t>	</a:t>
            </a:r>
            <a:r>
              <a:rPr lang="en-US" b="1" dirty="0" smtClean="0"/>
              <a:t>EVALUACIJA</a:t>
            </a:r>
            <a:r>
              <a:rPr lang="hr-HR" b="1" dirty="0" smtClean="0"/>
              <a:t>- VALUTAZINE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42910" y="1785926"/>
            <a:ext cx="8229600" cy="4389437"/>
          </a:xfrm>
        </p:spPr>
        <p:txBody>
          <a:bodyPr>
            <a:normAutofit fontScale="55000" lnSpcReduction="20000"/>
          </a:bodyPr>
          <a:lstStyle/>
          <a:p>
            <a:pPr>
              <a:buClrTx/>
              <a:buNone/>
            </a:pPr>
            <a:endParaRPr lang="hr-HR" dirty="0" smtClean="0"/>
          </a:p>
          <a:p>
            <a:pPr lvl="0">
              <a:buClrTx/>
            </a:pP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Ostvarile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smo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ideju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širenju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dječjih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spoznaja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interesa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bogaćenju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njihovog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rječnika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znanja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kulturi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tradiciji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kraja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u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kojem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žive</a:t>
            </a:r>
            <a:endParaRPr lang="hr-HR" sz="23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ClrTx/>
            </a:pPr>
            <a:r>
              <a:rPr lang="hr-HR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L’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Interes</a:t>
            </a:r>
            <a:r>
              <a:rPr lang="hr-HR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 DELLA MAGGIOR PARTE DEI BAMBINI DEL GRUPPO 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È </a:t>
            </a:r>
            <a:r>
              <a:rPr lang="hr-HR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ALTO E COSTANTE DURANTE TUTTO IL PERIODO, E LO 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È</a:t>
            </a:r>
            <a:r>
              <a:rPr lang="hr-HR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ANCOR OGGI</a:t>
            </a:r>
          </a:p>
          <a:p>
            <a:pPr lvl="0">
              <a:buClrTx/>
            </a:pP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Upoznale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smo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djecu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načinima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korištenja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svih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dostupnih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medija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knjige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enciklopedije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razne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brošure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DVD-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Gradska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knjižnica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Istarski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vodovod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d.o.o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.), Internet,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Youtube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stare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fotografije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iz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privatnih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zbirki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mještana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Petrovije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stare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karte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fotografije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iz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Muzeja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grada</a:t>
            </a:r>
            <a:r>
              <a:rPr lang="en-US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Umaga</a:t>
            </a:r>
            <a:endParaRPr lang="hr-HR" sz="23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ClrTx/>
            </a:pPr>
            <a:r>
              <a:rPr lang="hr-HR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 BAMBINI HANNO POTUTO FOTOGRAFARE E FILMARE DA SOLI LE SITUAZIONI CHE RITENEVANO PIÙ IMPORTANTI ED INTERESSANTI</a:t>
            </a:r>
          </a:p>
          <a:p>
            <a:pPr lvl="0">
              <a:buClrTx/>
            </a:pPr>
            <a:r>
              <a:rPr lang="it-IT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Svim aktivnostima tijekom projekta  poticale smo iskustveno učenje djece</a:t>
            </a:r>
            <a:endParaRPr lang="hr-HR" sz="23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ClrTx/>
            </a:pPr>
            <a:r>
              <a:rPr lang="hr-HR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SIAMO SODDISFATTE DALLE CONOSCENZE E </a:t>
            </a:r>
            <a:r>
              <a:rPr lang="hr-HR" sz="230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COMPETENZE ACuQISITE</a:t>
            </a:r>
            <a:r>
              <a:rPr lang="hr-HR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DALL’UTILIZZO DI PAROLE NUOVE </a:t>
            </a:r>
            <a:r>
              <a:rPr lang="hr-HR" sz="2300" smtClean="0">
                <a:latin typeface="Verdana" pitchFamily="34" charset="0"/>
                <a:ea typeface="Verdana" pitchFamily="34" charset="0"/>
                <a:cs typeface="Verdana" pitchFamily="34" charset="0"/>
              </a:rPr>
              <a:t>E DELL’ARRICcHIMENTO </a:t>
            </a:r>
            <a:r>
              <a:rPr lang="hr-HR" sz="2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DEL VOCABOLARIO E DEL SEMPRE VIVO INTERESSE CHE CI HA PORTATO AVANTI NELLA CONTINUAZIONE DEL </a:t>
            </a:r>
            <a:r>
              <a:rPr lang="hr-HR" sz="230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PROGETTO e nella miglior conoscenza del nostro paese</a:t>
            </a:r>
            <a:endParaRPr lang="hr-HR" sz="23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Tx/>
            </a:pPr>
            <a:endParaRPr lang="hr-H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9"/>
    </mc:Choice>
    <mc:Fallback xmlns="">
      <p:transition spd="slow" advTm="5939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500" y="1052736"/>
            <a:ext cx="2568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Hvala na pažnji</a:t>
            </a:r>
            <a:endParaRPr lang="hr-HR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4048" y="5445224"/>
            <a:ext cx="3519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Grazie dell’attenzione</a:t>
            </a:r>
            <a:endParaRPr lang="hr-HR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77" y="1514401"/>
            <a:ext cx="7336052" cy="4128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3"/>
    </mc:Choice>
    <mc:Fallback xmlns="">
      <p:transition spd="slow" advTm="571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2951766" cy="1132678"/>
          </a:xfrm>
        </p:spPr>
        <p:txBody>
          <a:bodyPr/>
          <a:lstStyle/>
          <a:p>
            <a:pPr algn="ctr"/>
            <a:r>
              <a:rPr lang="hr-HR" dirty="0" smtClean="0"/>
              <a:t>POČETAK - INIZIO</a:t>
            </a:r>
            <a:endParaRPr lang="hr-HR" dirty="0"/>
          </a:p>
        </p:txBody>
      </p:sp>
      <p:pic>
        <p:nvPicPr>
          <p:cNvPr id="12" name="Content Placeholder 11" descr="20171102_095728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3541085" y="1457674"/>
            <a:ext cx="4917115" cy="3685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/>
          <p:cNvSpPr>
            <a:spLocks noGrp="1"/>
          </p:cNvSpPr>
          <p:nvPr>
            <p:ph type="body" sz="half" idx="2"/>
          </p:nvPr>
        </p:nvSpPr>
        <p:spPr>
          <a:xfrm>
            <a:off x="642910" y="1714488"/>
            <a:ext cx="2849540" cy="4572032"/>
          </a:xfrm>
        </p:spPr>
        <p:txBody>
          <a:bodyPr>
            <a:noAutofit/>
          </a:bodyPr>
          <a:lstStyle/>
          <a:p>
            <a:pPr>
              <a:buClrTx/>
              <a:buFont typeface="Wingdings" pitchFamily="2" charset="2"/>
              <a:buChar char="Ø"/>
            </a:pPr>
            <a:r>
              <a:rPr lang="hr-HR" sz="1100" dirty="0" smtClean="0"/>
              <a:t>ŠETNJOM POLJSKIM STAZICAMA U NEPOSREDNOJ BLIZINI VRTIĆA, ULICAMA PETROVIJE, UOČAVAMO NEKU VODENU POVRŠINU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hr-HR" sz="1100" dirty="0" smtClean="0"/>
              <a:t>PASSEGGIANDO PER I SENTIERI DEI CAMPI ADIACENTI OSSERVIAMO UNA SUPERFICIE RICOPERTA D’ACQUA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hr-HR" sz="1100" dirty="0" smtClean="0"/>
              <a:t>Samo se nameće pitanje: čemu ova voda služi i da li je netko koristi?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hr-HR" sz="1100" dirty="0" smtClean="0"/>
              <a:t>La domanda sorge spontanea: a che cosa serve quest’acqua e chi la adopera?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hr-HR" sz="1100" dirty="0" smtClean="0"/>
              <a:t>“Da li ljudi mogu piti ovu vodu?”…</a:t>
            </a:r>
          </a:p>
          <a:p>
            <a:pPr>
              <a:buClrTx/>
            </a:pPr>
            <a:r>
              <a:rPr lang="hr-HR" sz="1100" dirty="0" smtClean="0"/>
              <a:t> I tako započinje cijeli naš projekt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hr-HR" sz="1100" dirty="0" smtClean="0"/>
              <a:t>“Possono le persone bere quest’acqua?”… E così ha inizio il nostro progetto</a:t>
            </a:r>
            <a:endParaRPr lang="hr-HR" sz="11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5"/>
    </mc:Choice>
    <mc:Fallback xmlns="">
      <p:transition spd="slow" advTm="603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6672"/>
            <a:ext cx="8062664" cy="1199730"/>
          </a:xfrm>
        </p:spPr>
        <p:txBody>
          <a:bodyPr>
            <a:normAutofit/>
          </a:bodyPr>
          <a:lstStyle/>
          <a:p>
            <a:r>
              <a:rPr lang="hr-HR" sz="2800" dirty="0" smtClean="0"/>
              <a:t>       ŠTO JE TO PREKO PUTA NAŠEG VRTIĆA?</a:t>
            </a:r>
            <a:br>
              <a:rPr lang="hr-HR" sz="2800" dirty="0" smtClean="0"/>
            </a:br>
            <a:r>
              <a:rPr lang="hr-HR" sz="2800" dirty="0" smtClean="0"/>
              <a:t>	COS’È QUESTA COSTRUZIONE?</a:t>
            </a:r>
            <a:endParaRPr lang="hr-HR" sz="2800" dirty="0"/>
          </a:p>
        </p:txBody>
      </p:sp>
      <p:pic>
        <p:nvPicPr>
          <p:cNvPr id="2050" name="Picture 2" descr="F:\20171102_10342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714744" y="2357430"/>
            <a:ext cx="4649787" cy="3485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11560" y="2060848"/>
            <a:ext cx="2734072" cy="3888432"/>
          </a:xfrm>
        </p:spPr>
        <p:txBody>
          <a:bodyPr>
            <a:normAutofit fontScale="85000" lnSpcReduction="20000"/>
          </a:bodyPr>
          <a:lstStyle/>
          <a:p>
            <a:r>
              <a:rPr lang="hr-HR" dirty="0" smtClean="0"/>
              <a:t>ŠTO JE TO? ČEMU SLUŽI? TKO TO MOŽE ZNATI? KAKO MOŽEMO SAZNATI?</a:t>
            </a:r>
          </a:p>
          <a:p>
            <a:endParaRPr lang="hr-HR" dirty="0" smtClean="0"/>
          </a:p>
          <a:p>
            <a:r>
              <a:rPr lang="hr-HR" sz="1800" b="1" dirty="0" smtClean="0"/>
              <a:t>ISABEL (4,2 god.)</a:t>
            </a:r>
            <a:r>
              <a:rPr lang="hr-HR" sz="1800" dirty="0" smtClean="0"/>
              <a:t> : “ PA MOŽEMO PITATI NEKE LJUDE KOJI ŽIVE TU U BLIZINI!”</a:t>
            </a:r>
          </a:p>
          <a:p>
            <a:endParaRPr lang="hr-HR" dirty="0" smtClean="0"/>
          </a:p>
          <a:p>
            <a:r>
              <a:rPr lang="hr-HR" dirty="0" smtClean="0"/>
              <a:t>CI ACCORDIAMO DI CHIEDERE AI GENITORI E DI DISCUTERNE L’INDOMANI NEL CERCHIO MATTUTINO</a:t>
            </a:r>
          </a:p>
          <a:p>
            <a:endParaRPr lang="hr-HR" dirty="0" smtClean="0"/>
          </a:p>
          <a:p>
            <a:r>
              <a:rPr lang="hr-HR" dirty="0" smtClean="0"/>
              <a:t>RACCOGLIAMO INFORMAZIONI </a:t>
            </a:r>
            <a:endParaRPr lang="hr-H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0"/>
    </mc:Choice>
    <mc:Fallback xmlns="">
      <p:transition spd="slow" advTm="621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00100" y="214290"/>
            <a:ext cx="7000924" cy="116205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		VISITA ALLA BIBLIOTECA CIVICA</a:t>
            </a:r>
            <a:br>
              <a:rPr lang="hr-HR" dirty="0" smtClean="0"/>
            </a:br>
            <a:r>
              <a:rPr lang="hr-HR" dirty="0" smtClean="0"/>
              <a:t>		  POSJET GRADSKOJ KNJIŽNICI</a:t>
            </a:r>
            <a:endParaRPr lang="hr-HR" dirty="0"/>
          </a:p>
        </p:txBody>
      </p:sp>
      <p:pic>
        <p:nvPicPr>
          <p:cNvPr id="3077" name="Picture 5" descr="F:\20171129_09240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857620" y="2071678"/>
            <a:ext cx="4649787" cy="3485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827584" y="1988840"/>
            <a:ext cx="2601416" cy="4259560"/>
          </a:xfrm>
        </p:spPr>
        <p:txBody>
          <a:bodyPr>
            <a:normAutofit fontScale="77500" lnSpcReduction="20000"/>
          </a:bodyPr>
          <a:lstStyle/>
          <a:p>
            <a:r>
              <a:rPr lang="hr-HR" dirty="0" smtClean="0"/>
              <a:t>RACCOLTA  DI INFORMAZIONI SULL’ACQUA E SUI VARI PASSAGGI CHE DEVE FARE FINO AL RUBINETTO</a:t>
            </a:r>
          </a:p>
          <a:p>
            <a:endParaRPr lang="hr-HR" dirty="0" smtClean="0"/>
          </a:p>
          <a:p>
            <a:r>
              <a:rPr lang="hr-HR" dirty="0" smtClean="0"/>
              <a:t>KNJIŽNIČARKE NAM POMAŽU U PRONALAŽENJU INFORMACIJA PRIKLADNIH ZA DIJEČJU DOB (enciklopedije, knjige, slikovnice, snimke)</a:t>
            </a:r>
          </a:p>
          <a:p>
            <a:endParaRPr lang="hr-HR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hr-HR" dirty="0" smtClean="0"/>
              <a:t>REGOLE DA RISPETTARE:</a:t>
            </a:r>
          </a:p>
          <a:p>
            <a:pPr marL="342900" indent="-342900">
              <a:buClrTx/>
              <a:buFont typeface="Arial" pitchFamily="34" charset="0"/>
              <a:buChar char="•"/>
            </a:pPr>
            <a:r>
              <a:rPr lang="hr-HR" dirty="0" smtClean="0"/>
              <a:t>Kako se posuđuju knjige</a:t>
            </a:r>
          </a:p>
          <a:p>
            <a:pPr marL="342900" indent="-342900">
              <a:buClrTx/>
              <a:buFont typeface="Arial" pitchFamily="34" charset="0"/>
              <a:buChar char="•"/>
            </a:pPr>
            <a:r>
              <a:rPr lang="hr-HR" dirty="0" smtClean="0"/>
              <a:t>Koliko vremena možemo knjigu zadržati</a:t>
            </a:r>
          </a:p>
          <a:p>
            <a:pPr marL="342900" indent="-342900">
              <a:buClrTx/>
              <a:buFont typeface="Arial" pitchFamily="34" charset="0"/>
              <a:buChar char="•"/>
            </a:pPr>
            <a:r>
              <a:rPr lang="hr-HR" dirty="0" smtClean="0"/>
              <a:t>Prendersi cura dei libri</a:t>
            </a:r>
          </a:p>
          <a:p>
            <a:pPr marL="342900" indent="-342900">
              <a:buClrTx/>
            </a:pPr>
            <a:endParaRPr lang="hr-HR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2"/>
    </mc:Choice>
    <mc:Fallback xmlns="">
      <p:transition spd="slow" advTm="582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7773338" cy="1596177"/>
          </a:xfrm>
        </p:spPr>
        <p:txBody>
          <a:bodyPr>
            <a:noAutofit/>
          </a:bodyPr>
          <a:lstStyle/>
          <a:p>
            <a:r>
              <a:rPr lang="hr-HR" sz="3200" dirty="0" smtClean="0"/>
              <a:t>ŠETNJA S MUZEJSKOM PEDAGOGINJOM</a:t>
            </a:r>
            <a:br>
              <a:rPr lang="hr-HR" sz="3200" dirty="0" smtClean="0"/>
            </a:br>
            <a:r>
              <a:rPr lang="hr-HR" sz="3200" dirty="0" smtClean="0"/>
              <a:t>PER LE VIE DI PETROVIA </a:t>
            </a:r>
            <a:endParaRPr lang="hr-HR" sz="3200" dirty="0"/>
          </a:p>
        </p:txBody>
      </p:sp>
      <p:pic>
        <p:nvPicPr>
          <p:cNvPr id="3" name="Picture 2" descr="DSC038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916832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DSC038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861850" y="2906904"/>
            <a:ext cx="3312046" cy="2484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DSC038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221088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DSC03871.JPG"/>
          <p:cNvPicPr>
            <a:picLocks noChangeAspect="1"/>
          </p:cNvPicPr>
          <p:nvPr/>
        </p:nvPicPr>
        <p:blipFill>
          <a:blip r:embed="rId5" cstate="print"/>
          <a:srcRect l="12201" b="5901"/>
          <a:stretch>
            <a:fillRect/>
          </a:stretch>
        </p:blipFill>
        <p:spPr>
          <a:xfrm>
            <a:off x="6228184" y="1484784"/>
            <a:ext cx="201539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DSC0389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4437112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4"/>
    </mc:Choice>
    <mc:Fallback xmlns="">
      <p:transition spd="slow" advTm="596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/>
              <a:t>UPOZNAJEMO NOVE RIJEČI…</a:t>
            </a:r>
            <a:br>
              <a:rPr lang="hr-HR" sz="3200" dirty="0" smtClean="0"/>
            </a:br>
            <a:r>
              <a:rPr lang="hr-HR" sz="3200" dirty="0" smtClean="0"/>
              <a:t>…IL SIGNIFICATO DELLE NUOVE PAROLE…</a:t>
            </a:r>
            <a:endParaRPr lang="hr-HR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2204864"/>
            <a:ext cx="46805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hr-HR" sz="2400" b="1" dirty="0" smtClean="0"/>
              <a:t>IZVOR;LOKVA/SORGENTE</a:t>
            </a:r>
          </a:p>
          <a:p>
            <a:pPr>
              <a:buFont typeface="Wingdings" pitchFamily="2" charset="2"/>
              <a:buChar char="q"/>
            </a:pPr>
            <a:r>
              <a:rPr lang="hr-HR" sz="2400" b="1" dirty="0" smtClean="0"/>
              <a:t>BUNAR;CISTERNA-POZZO</a:t>
            </a:r>
          </a:p>
          <a:p>
            <a:pPr>
              <a:buFont typeface="Wingdings" pitchFamily="2" charset="2"/>
              <a:buChar char="q"/>
            </a:pPr>
            <a:r>
              <a:rPr lang="hr-HR" sz="2400" b="1" dirty="0" smtClean="0"/>
              <a:t>BRENTA,BRENTELLA</a:t>
            </a:r>
          </a:p>
          <a:p>
            <a:pPr>
              <a:buFont typeface="Wingdings" pitchFamily="2" charset="2"/>
              <a:buChar char="q"/>
            </a:pPr>
            <a:r>
              <a:rPr lang="hr-HR" sz="2400" b="1" dirty="0" smtClean="0"/>
              <a:t>BAČVA;BOTTE</a:t>
            </a:r>
          </a:p>
          <a:p>
            <a:pPr>
              <a:buFont typeface="Wingdings" pitchFamily="2" charset="2"/>
              <a:buChar char="q"/>
            </a:pPr>
            <a:r>
              <a:rPr lang="hr-HR" sz="2400" b="1" dirty="0" smtClean="0"/>
              <a:t>KADIN; EL CADIN (EL LAVAMAN)</a:t>
            </a:r>
          </a:p>
          <a:p>
            <a:pPr>
              <a:buFont typeface="Wingdings" pitchFamily="2" charset="2"/>
              <a:buChar char="q"/>
            </a:pPr>
            <a:r>
              <a:rPr lang="hr-HR" sz="2400" b="1" dirty="0" smtClean="0"/>
              <a:t>BUKALIN; BUCALINO</a:t>
            </a:r>
          </a:p>
          <a:p>
            <a:pPr>
              <a:buFont typeface="Wingdings" pitchFamily="2" charset="2"/>
              <a:buChar char="q"/>
            </a:pPr>
            <a:r>
              <a:rPr lang="hr-HR" sz="2400" b="1" dirty="0" smtClean="0"/>
              <a:t>ŠPINA; SPINA (ČESMA;FONTANA PUBBLICA)</a:t>
            </a:r>
          </a:p>
          <a:p>
            <a:pPr>
              <a:buFont typeface="Wingdings" pitchFamily="2" charset="2"/>
              <a:buChar char="q"/>
            </a:pPr>
            <a:endParaRPr lang="hr-HR" dirty="0" smtClean="0"/>
          </a:p>
          <a:p>
            <a:pPr>
              <a:buFont typeface="Wingdings" pitchFamily="2" charset="2"/>
              <a:buChar char="q"/>
            </a:pPr>
            <a:endParaRPr lang="hr-HR" dirty="0"/>
          </a:p>
        </p:txBody>
      </p:sp>
      <p:pic>
        <p:nvPicPr>
          <p:cNvPr id="12290" name="Picture 2" descr="F:\New folder\20180321_075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2204864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DSC039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4293096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9"/>
    </mc:Choice>
    <mc:Fallback xmlns="">
      <p:transition spd="slow" advTm="593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827584" y="0"/>
            <a:ext cx="7773338" cy="1596177"/>
          </a:xfrm>
        </p:spPr>
        <p:txBody>
          <a:bodyPr/>
          <a:lstStyle/>
          <a:p>
            <a:r>
              <a:rPr lang="hr-HR" dirty="0" smtClean="0"/>
              <a:t>Fontana pubblica- „spina”</a:t>
            </a:r>
            <a:br>
              <a:rPr lang="hr-HR" dirty="0" smtClean="0"/>
            </a:br>
            <a:r>
              <a:rPr lang="hr-HR" dirty="0" smtClean="0"/>
              <a:t>IZRADA</a:t>
            </a:r>
            <a:endParaRPr lang="hr-HR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87810" y="1268760"/>
            <a:ext cx="3687268" cy="630124"/>
          </a:xfrm>
        </p:spPr>
        <p:txBody>
          <a:bodyPr/>
          <a:lstStyle/>
          <a:p>
            <a:r>
              <a:rPr lang="hr-HR" dirty="0" smtClean="0"/>
              <a:t>FASE INIZIALE</a:t>
            </a:r>
            <a:endParaRPr lang="hr-HR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860032" y="2132856"/>
            <a:ext cx="3661353" cy="679994"/>
          </a:xfrm>
        </p:spPr>
        <p:txBody>
          <a:bodyPr/>
          <a:lstStyle/>
          <a:p>
            <a:r>
              <a:rPr lang="hr-HR" dirty="0" smtClean="0"/>
              <a:t>MJERENJA I REZANJE</a:t>
            </a:r>
            <a:endParaRPr lang="hr-HR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r-HR" dirty="0" smtClean="0"/>
              <a:t>FOTO INIZIO</a:t>
            </a:r>
            <a:endParaRPr lang="hr-HR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hr-HR" dirty="0" smtClean="0"/>
              <a:t>FOTO BIMBE CON FORBICI</a:t>
            </a:r>
            <a:endParaRPr lang="hr-HR" dirty="0"/>
          </a:p>
        </p:txBody>
      </p:sp>
      <p:pic>
        <p:nvPicPr>
          <p:cNvPr id="3074" name="Picture 2" descr="D:\Users\Administrator\Desktop\New folder\DSC072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3859352" cy="289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3"/>
          <a:stretch/>
        </p:blipFill>
        <p:spPr bwMode="auto">
          <a:xfrm>
            <a:off x="4542918" y="2924944"/>
            <a:ext cx="4151623" cy="2750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95536" y="-171400"/>
            <a:ext cx="7773338" cy="1596177"/>
          </a:xfrm>
        </p:spPr>
        <p:txBody>
          <a:bodyPr>
            <a:normAutofit/>
          </a:bodyPr>
          <a:lstStyle/>
          <a:p>
            <a:r>
              <a:rPr lang="hr-HR" dirty="0" smtClean="0"/>
              <a:t>KAKO SU SE ODVIJALI RADOVI</a:t>
            </a:r>
            <a:endParaRPr lang="hr-H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4294967295"/>
          </p:nvPr>
        </p:nvSpPr>
        <p:spPr>
          <a:xfrm>
            <a:off x="179512" y="764704"/>
            <a:ext cx="3654425" cy="679450"/>
          </a:xfrm>
        </p:spPr>
        <p:txBody>
          <a:bodyPr/>
          <a:lstStyle/>
          <a:p>
            <a:r>
              <a:rPr lang="hr-HR" dirty="0" smtClean="0"/>
              <a:t>   ZIDANJE</a:t>
            </a:r>
            <a:endParaRPr lang="hr-HR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4294967295"/>
          </p:nvPr>
        </p:nvSpPr>
        <p:spPr>
          <a:xfrm>
            <a:off x="1337456" y="3322438"/>
            <a:ext cx="3660775" cy="679450"/>
          </a:xfrm>
        </p:spPr>
        <p:txBody>
          <a:bodyPr/>
          <a:lstStyle/>
          <a:p>
            <a:r>
              <a:rPr lang="hr-HR" dirty="0" smtClean="0"/>
              <a:t>ZAVRŠNI DIO</a:t>
            </a:r>
            <a:endParaRPr lang="hr-H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3693209" cy="2077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D:\Users\Administrator\Desktop\20190517_1454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0"/>
          <a:stretch/>
        </p:blipFill>
        <p:spPr bwMode="auto">
          <a:xfrm>
            <a:off x="1259632" y="3661370"/>
            <a:ext cx="4104456" cy="2845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61500" y="2238227"/>
            <a:ext cx="5314865" cy="2989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TF00001031</Template>
  <TotalTime>1644</TotalTime>
  <Words>725</Words>
  <Application>Microsoft Office PowerPoint</Application>
  <PresentationFormat>On-screen Show (4:3)</PresentationFormat>
  <Paragraphs>93</Paragraphs>
  <Slides>23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Droplet</vt:lpstr>
      <vt:lpstr>''L'Istria negli occhi dei bambini –Il mio paese è unico perchè...  Istra u očima djece – Moje mjesto posebno je po…“   Progetto-Projekt:   PASSEGGIANDO PER PETROVIA-ŠETNJA PETROVIJOM </vt:lpstr>
      <vt:lpstr>ODGOJNA SKUPINA “PČELICE” PETROVIJA GRUPPO EDUCATIVO “API” PETROVIA</vt:lpstr>
      <vt:lpstr>POČETAK - INIZIO</vt:lpstr>
      <vt:lpstr>       ŠTO JE TO PREKO PUTA NAŠEG VRTIĆA?  COS’È QUESTA COSTRUZIONE?</vt:lpstr>
      <vt:lpstr>  VISITA ALLA BIBLIOTECA CIVICA     POSJET GRADSKOJ KNJIŽNICI</vt:lpstr>
      <vt:lpstr>ŠETNJA S MUZEJSKOM PEDAGOGINJOM PER LE VIE DI PETROVIA </vt:lpstr>
      <vt:lpstr>UPOZNAJEMO NOVE RIJEČI… …IL SIGNIFICATO DELLE NUOVE PAROLE…</vt:lpstr>
      <vt:lpstr>Fontana pubblica- „spina” IZRADA</vt:lpstr>
      <vt:lpstr>KAKO SU SE ODVIJALI RADOVI</vt:lpstr>
      <vt:lpstr>LABORATORIO CON I PAPÀ zajednička izrada bunara </vt:lpstr>
      <vt:lpstr>PowerPoint Presentation</vt:lpstr>
      <vt:lpstr>FOTO ANTICHE…  STARE FOTOGRAFIJE…</vt:lpstr>
      <vt:lpstr>PowerPoint Presentation</vt:lpstr>
      <vt:lpstr>DALLA SIGNORA MARIA OTKRIVAMO STARI RECEPT...</vt:lpstr>
      <vt:lpstr>IL SAPONE FATTO da noi...  </vt:lpstr>
      <vt:lpstr>Gioco di ruolo igrokaz : „u davna vremena” </vt:lpstr>
      <vt:lpstr> OTKRILI SMO DA U PETROVIJI JOŠ IMA… LE NOSTRE SCOPERTE…</vt:lpstr>
      <vt:lpstr>DRUŠTVENA IGRA</vt:lpstr>
      <vt:lpstr>  LABORATORIO ARTISTICO MANIPULIRAMO RAZNIM MATERIJALIMA  </vt:lpstr>
      <vt:lpstr>KONSTRUKTIVNE IGRE GIOCHI COSTRUTTIVI</vt:lpstr>
      <vt:lpstr>PowerPoint Presentation</vt:lpstr>
      <vt:lpstr>        EVALUACIJA- VALUTAZINE </vt:lpstr>
      <vt:lpstr>PowerPoint Presentation</vt:lpstr>
    </vt:vector>
  </TitlesOfParts>
  <Company>Deftones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''Istra u očima djece - Medijima do očuvanja baštine L'Istria negli occhi dei bambini - l’uso dei media nella tutela del patrimonio culturale“ Stvaranje, razvijanje i održavanje osjećaja  pripadnosti zajednici Projekt-progetto:  VODA – ACQUA ''Od Lokve do špine / dal Laco alla spina“</dc:title>
  <dc:creator>Korisnik</dc:creator>
  <cp:lastModifiedBy>Administrator</cp:lastModifiedBy>
  <cp:revision>129</cp:revision>
  <dcterms:created xsi:type="dcterms:W3CDTF">2018-04-30T04:36:53Z</dcterms:created>
  <dcterms:modified xsi:type="dcterms:W3CDTF">2019-05-20T12:03:02Z</dcterms:modified>
</cp:coreProperties>
</file>