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9" r:id="rId4"/>
  </p:sldMasterIdLst>
  <p:notesMasterIdLst>
    <p:notesMasterId r:id="rId52"/>
  </p:notesMasterIdLst>
  <p:sldIdLst>
    <p:sldId id="256" r:id="rId5"/>
    <p:sldId id="273" r:id="rId6"/>
    <p:sldId id="257" r:id="rId7"/>
    <p:sldId id="322" r:id="rId8"/>
    <p:sldId id="258" r:id="rId9"/>
    <p:sldId id="293" r:id="rId10"/>
    <p:sldId id="276" r:id="rId11"/>
    <p:sldId id="259" r:id="rId12"/>
    <p:sldId id="321" r:id="rId13"/>
    <p:sldId id="260" r:id="rId14"/>
    <p:sldId id="329" r:id="rId15"/>
    <p:sldId id="261" r:id="rId16"/>
    <p:sldId id="328" r:id="rId17"/>
    <p:sldId id="330" r:id="rId18"/>
    <p:sldId id="263" r:id="rId19"/>
    <p:sldId id="331" r:id="rId20"/>
    <p:sldId id="264" r:id="rId21"/>
    <p:sldId id="332" r:id="rId22"/>
    <p:sldId id="325" r:id="rId23"/>
    <p:sldId id="265" r:id="rId24"/>
    <p:sldId id="333" r:id="rId25"/>
    <p:sldId id="266" r:id="rId26"/>
    <p:sldId id="334" r:id="rId27"/>
    <p:sldId id="267" r:id="rId28"/>
    <p:sldId id="335" r:id="rId29"/>
    <p:sldId id="268" r:id="rId30"/>
    <p:sldId id="269" r:id="rId31"/>
    <p:sldId id="376" r:id="rId32"/>
    <p:sldId id="380" r:id="rId33"/>
    <p:sldId id="381" r:id="rId34"/>
    <p:sldId id="382" r:id="rId35"/>
    <p:sldId id="375" r:id="rId36"/>
    <p:sldId id="374" r:id="rId37"/>
    <p:sldId id="373" r:id="rId38"/>
    <p:sldId id="372" r:id="rId39"/>
    <p:sldId id="371" r:id="rId40"/>
    <p:sldId id="370" r:id="rId41"/>
    <p:sldId id="369" r:id="rId42"/>
    <p:sldId id="353" r:id="rId43"/>
    <p:sldId id="362" r:id="rId44"/>
    <p:sldId id="363" r:id="rId45"/>
    <p:sldId id="364" r:id="rId46"/>
    <p:sldId id="365" r:id="rId47"/>
    <p:sldId id="366" r:id="rId48"/>
    <p:sldId id="367" r:id="rId49"/>
    <p:sldId id="368" r:id="rId50"/>
    <p:sldId id="272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24D3D9-A7C8-48CA-A835-0EE163DE05FA}" v="54" dt="2024-05-16T09:46:56.4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5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36D67-05AA-4D8C-B331-934CD2163044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80FC3-B64A-45B1-8F68-33868DEED4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6971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80FC3-B64A-45B1-8F68-33868DEED4D6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6413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0016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193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467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2394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773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23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06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414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192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099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65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9EF7E82-D64D-4F4D-A759-FFB88620FAC7}" type="datetimeFigureOut">
              <a:rPr lang="hr-HR" smtClean="0"/>
              <a:t>16.05.2024.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43D0D27-55D9-4F76-BB13-257C4C56F6E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82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asistre.hr/istra/2023/02/19/osebujna-prica-nekad-vaznog-cuvara-rovinja-847080" TargetMode="External"/><Relationship Id="rId2" Type="http://schemas.openxmlformats.org/officeDocument/2006/relationships/hyperlink" Target="https://www.bing.com/search?q=Turnina+&amp;form=ANNTH1&amp;refig=de358a4fb6054d18be9a68bc35eebef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strapedia.hr/hr/natuknice/1216/turnin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6F67C4-79D6-4181-94D6-0A009CB58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625" y="1605755"/>
            <a:ext cx="10191750" cy="2356264"/>
          </a:xfrm>
        </p:spPr>
        <p:txBody>
          <a:bodyPr>
            <a:noAutofit/>
          </a:bodyPr>
          <a:lstStyle/>
          <a:p>
            <a:r>
              <a:rPr lang="hr-HR" sz="4000" dirty="0"/>
              <a:t>Institucionalizacija zavičajne nastave</a:t>
            </a:r>
            <a:br>
              <a:rPr lang="hr-HR" sz="4000" dirty="0"/>
            </a:br>
            <a:r>
              <a:rPr lang="hr-HR" sz="4000" dirty="0" err="1"/>
              <a:t>tema:povijesni</a:t>
            </a:r>
            <a:r>
              <a:rPr lang="hr-HR" sz="4000" dirty="0"/>
              <a:t> razvoj kule </a:t>
            </a:r>
            <a:r>
              <a:rPr lang="hr-HR" sz="4000" dirty="0" err="1"/>
              <a:t>turnina</a:t>
            </a:r>
            <a:endParaRPr lang="hr-HR" sz="40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F2F61CF-CE57-4E8D-BDDF-AD54189E9B0D}"/>
              </a:ext>
            </a:extLst>
          </p:cNvPr>
          <p:cNvSpPr txBox="1"/>
          <p:nvPr/>
        </p:nvSpPr>
        <p:spPr>
          <a:xfrm>
            <a:off x="361950" y="244040"/>
            <a:ext cx="480490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Srednja škola Zvane </a:t>
            </a:r>
            <a:r>
              <a:rPr lang="hr-HR" dirty="0" err="1">
                <a:solidFill>
                  <a:schemeClr val="bg1"/>
                </a:solidFill>
              </a:rPr>
              <a:t>Črnje</a:t>
            </a:r>
            <a:r>
              <a:rPr lang="hr-HR" dirty="0">
                <a:solidFill>
                  <a:schemeClr val="bg1"/>
                </a:solidFill>
              </a:rPr>
              <a:t> Rovinj</a:t>
            </a:r>
          </a:p>
          <a:p>
            <a:r>
              <a:rPr lang="hr-HR" dirty="0" err="1">
                <a:solidFill>
                  <a:schemeClr val="bg1"/>
                </a:solidFill>
              </a:rPr>
              <a:t>Scuola</a:t>
            </a:r>
            <a:r>
              <a:rPr lang="hr-HR" dirty="0">
                <a:solidFill>
                  <a:schemeClr val="bg1"/>
                </a:solidFill>
              </a:rPr>
              <a:t> Media Superiore "Zvane </a:t>
            </a:r>
            <a:r>
              <a:rPr lang="hr-HR" dirty="0" err="1">
                <a:solidFill>
                  <a:schemeClr val="bg1"/>
                </a:solidFill>
              </a:rPr>
              <a:t>Črnja</a:t>
            </a:r>
            <a:r>
              <a:rPr lang="hr-HR" dirty="0">
                <a:solidFill>
                  <a:schemeClr val="bg1"/>
                </a:solidFill>
              </a:rPr>
              <a:t>" Rovigno</a:t>
            </a:r>
          </a:p>
          <a:p>
            <a:r>
              <a:rPr lang="hr-HR" dirty="0" err="1">
                <a:solidFill>
                  <a:schemeClr val="bg1"/>
                </a:solidFill>
              </a:rPr>
              <a:t>Carduccijeva</a:t>
            </a:r>
            <a:r>
              <a:rPr lang="hr-HR" dirty="0">
                <a:solidFill>
                  <a:schemeClr val="bg1"/>
                </a:solidFill>
              </a:rPr>
              <a:t> ulica 20</a:t>
            </a:r>
          </a:p>
          <a:p>
            <a:r>
              <a:rPr lang="hr-HR" dirty="0">
                <a:solidFill>
                  <a:schemeClr val="bg1"/>
                </a:solidFill>
              </a:rPr>
              <a:t>Rovinj - Rovigno</a:t>
            </a: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DA97F83C-7881-4EAF-80C3-49F2527C373F}"/>
              </a:ext>
            </a:extLst>
          </p:cNvPr>
          <p:cNvSpPr/>
          <p:nvPr/>
        </p:nvSpPr>
        <p:spPr>
          <a:xfrm>
            <a:off x="361950" y="4470510"/>
            <a:ext cx="3353523" cy="1270533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0B7339A-0E80-49F3-B9C6-C2D64011F23C}"/>
              </a:ext>
            </a:extLst>
          </p:cNvPr>
          <p:cNvSpPr txBox="1"/>
          <p:nvPr/>
        </p:nvSpPr>
        <p:spPr>
          <a:xfrm>
            <a:off x="361950" y="4950047"/>
            <a:ext cx="36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Mentor: Mira </a:t>
            </a:r>
            <a:r>
              <a:rPr lang="hr-HR" dirty="0" err="1">
                <a:solidFill>
                  <a:schemeClr val="bg1"/>
                </a:solidFill>
              </a:rPr>
              <a:t>Butigan</a:t>
            </a:r>
            <a:r>
              <a:rPr lang="hr-HR" dirty="0">
                <a:solidFill>
                  <a:schemeClr val="bg1"/>
                </a:solidFill>
              </a:rPr>
              <a:t>-Tomić, prof.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2E73620-5DDA-4848-B7D0-A02A5221746B}"/>
              </a:ext>
            </a:extLst>
          </p:cNvPr>
          <p:cNvSpPr txBox="1"/>
          <p:nvPr/>
        </p:nvSpPr>
        <p:spPr>
          <a:xfrm>
            <a:off x="4514849" y="6019800"/>
            <a:ext cx="346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Rovinj - Rovigno, svibanj 2024.g.</a:t>
            </a:r>
          </a:p>
        </p:txBody>
      </p:sp>
    </p:spTree>
    <p:extLst>
      <p:ext uri="{BB962C8B-B14F-4D97-AF65-F5344CB8AC3E}">
        <p14:creationId xmlns:p14="http://schemas.microsoft.com/office/powerpoint/2010/main" val="39339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430A5DE-3013-43E5-9F85-111D11B4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 dirty="0"/>
              <a:t>Povijesni razvoj kule </a:t>
            </a:r>
            <a:r>
              <a:rPr lang="hr-HR" dirty="0" err="1"/>
              <a:t>Turnina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F4F5E5-D35D-40F8-ABD5-4BA8215F6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b="1" dirty="0">
                <a:solidFill>
                  <a:srgbClr val="404040"/>
                </a:solidFill>
              </a:rPr>
              <a:t>789.g.</a:t>
            </a:r>
            <a:r>
              <a:rPr lang="hr-HR" dirty="0">
                <a:solidFill>
                  <a:srgbClr val="404040"/>
                </a:solidFill>
              </a:rPr>
              <a:t>- razrušena je od strane </a:t>
            </a:r>
            <a:r>
              <a:rPr lang="hr-HR" b="1" dirty="0">
                <a:solidFill>
                  <a:srgbClr val="404040"/>
                </a:solidFill>
              </a:rPr>
              <a:t>Franaka</a:t>
            </a:r>
            <a:r>
              <a:rPr lang="hr-HR" dirty="0">
                <a:solidFill>
                  <a:srgbClr val="404040"/>
                </a:solidFill>
              </a:rPr>
              <a:t>, Franci otimaju područje </a:t>
            </a:r>
            <a:r>
              <a:rPr lang="hr-HR" b="1" dirty="0">
                <a:solidFill>
                  <a:srgbClr val="404040"/>
                </a:solidFill>
              </a:rPr>
              <a:t>Istre</a:t>
            </a:r>
            <a:r>
              <a:rPr lang="hr-HR" dirty="0">
                <a:solidFill>
                  <a:srgbClr val="404040"/>
                </a:solidFill>
              </a:rPr>
              <a:t> i </a:t>
            </a:r>
            <a:r>
              <a:rPr lang="hr-HR" b="1" dirty="0">
                <a:solidFill>
                  <a:srgbClr val="404040"/>
                </a:solidFill>
              </a:rPr>
              <a:t>Rovinja</a:t>
            </a:r>
            <a:r>
              <a:rPr lang="hr-HR" dirty="0">
                <a:solidFill>
                  <a:srgbClr val="404040"/>
                </a:solidFill>
              </a:rPr>
              <a:t> Bizantu</a:t>
            </a:r>
          </a:p>
          <a:p>
            <a:r>
              <a:rPr lang="hr-HR" dirty="0">
                <a:solidFill>
                  <a:srgbClr val="404040"/>
                </a:solidFill>
              </a:rPr>
              <a:t>Kula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je naknadno obnovljena te je do </a:t>
            </a:r>
            <a:r>
              <a:rPr lang="hr-HR" b="1" dirty="0">
                <a:solidFill>
                  <a:srgbClr val="404040"/>
                </a:solidFill>
              </a:rPr>
              <a:t>1211.g.</a:t>
            </a:r>
            <a:r>
              <a:rPr lang="hr-HR" dirty="0">
                <a:solidFill>
                  <a:srgbClr val="404040"/>
                </a:solidFill>
              </a:rPr>
              <a:t> pripadala </a:t>
            </a:r>
            <a:r>
              <a:rPr lang="hr-HR" b="1" dirty="0">
                <a:solidFill>
                  <a:srgbClr val="404040"/>
                </a:solidFill>
              </a:rPr>
              <a:t>porečkom</a:t>
            </a:r>
            <a:r>
              <a:rPr lang="hr-HR" dirty="0">
                <a:solidFill>
                  <a:srgbClr val="404040"/>
                </a:solidFill>
              </a:rPr>
              <a:t> biskupu</a:t>
            </a:r>
          </a:p>
          <a:p>
            <a:r>
              <a:rPr lang="hr-HR" b="1" dirty="0">
                <a:solidFill>
                  <a:srgbClr val="404040"/>
                </a:solidFill>
              </a:rPr>
              <a:t>1283.g.</a:t>
            </a:r>
            <a:r>
              <a:rPr lang="hr-HR" dirty="0">
                <a:solidFill>
                  <a:srgbClr val="404040"/>
                </a:solidFill>
              </a:rPr>
              <a:t>- Rovinj se predaje pod vlast </a:t>
            </a:r>
            <a:r>
              <a:rPr lang="hr-HR" b="1" dirty="0">
                <a:solidFill>
                  <a:srgbClr val="404040"/>
                </a:solidFill>
              </a:rPr>
              <a:t>Mletačke Republike</a:t>
            </a:r>
            <a:r>
              <a:rPr lang="hr-HR" dirty="0">
                <a:solidFill>
                  <a:srgbClr val="404040"/>
                </a:solidFill>
              </a:rPr>
              <a:t> te status kule 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postaje neizvjestan</a:t>
            </a:r>
          </a:p>
          <a:p>
            <a:r>
              <a:rPr lang="hr-HR" dirty="0">
                <a:solidFill>
                  <a:srgbClr val="404040"/>
                </a:solidFill>
              </a:rPr>
              <a:t>Od </a:t>
            </a:r>
            <a:r>
              <a:rPr lang="hr-HR" b="1" dirty="0">
                <a:solidFill>
                  <a:srgbClr val="404040"/>
                </a:solidFill>
              </a:rPr>
              <a:t>1283.g.</a:t>
            </a:r>
            <a:r>
              <a:rPr lang="hr-HR" dirty="0">
                <a:solidFill>
                  <a:srgbClr val="404040"/>
                </a:solidFill>
              </a:rPr>
              <a:t> do </a:t>
            </a:r>
            <a:r>
              <a:rPr lang="hr-HR" b="1" dirty="0">
                <a:solidFill>
                  <a:srgbClr val="404040"/>
                </a:solidFill>
              </a:rPr>
              <a:t>1331.g.</a:t>
            </a:r>
            <a:r>
              <a:rPr lang="hr-HR" dirty="0">
                <a:solidFill>
                  <a:srgbClr val="404040"/>
                </a:solidFill>
              </a:rPr>
              <a:t> kula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je bila pod vlašću </a:t>
            </a:r>
            <a:r>
              <a:rPr lang="hr-HR" b="1" dirty="0">
                <a:solidFill>
                  <a:srgbClr val="404040"/>
                </a:solidFill>
              </a:rPr>
              <a:t>moćne pulske obitelji </a:t>
            </a:r>
            <a:r>
              <a:rPr lang="hr-HR" b="1" dirty="0" err="1">
                <a:solidFill>
                  <a:srgbClr val="404040"/>
                </a:solidFill>
              </a:rPr>
              <a:t>Castropoli</a:t>
            </a:r>
            <a:endParaRPr lang="hr-HR" b="1" dirty="0">
              <a:solidFill>
                <a:srgbClr val="404040"/>
              </a:solidFill>
            </a:endParaRPr>
          </a:p>
          <a:p>
            <a:r>
              <a:rPr lang="hr-HR" b="1" dirty="0">
                <a:solidFill>
                  <a:srgbClr val="404040"/>
                </a:solidFill>
              </a:rPr>
              <a:t>1331.g.</a:t>
            </a:r>
            <a:r>
              <a:rPr lang="hr-HR" dirty="0">
                <a:solidFill>
                  <a:srgbClr val="404040"/>
                </a:solidFill>
              </a:rPr>
              <a:t>- izbija sukob između </a:t>
            </a:r>
            <a:r>
              <a:rPr lang="hr-HR" b="1" dirty="0">
                <a:solidFill>
                  <a:srgbClr val="404040"/>
                </a:solidFill>
              </a:rPr>
              <a:t>Venecije</a:t>
            </a:r>
            <a:r>
              <a:rPr lang="hr-HR" dirty="0">
                <a:solidFill>
                  <a:srgbClr val="404040"/>
                </a:solidFill>
              </a:rPr>
              <a:t> i </a:t>
            </a:r>
            <a:r>
              <a:rPr lang="hr-HR" b="1" dirty="0">
                <a:solidFill>
                  <a:srgbClr val="404040"/>
                </a:solidFill>
              </a:rPr>
              <a:t>obitelji </a:t>
            </a:r>
            <a:r>
              <a:rPr lang="hr-HR" b="1" dirty="0" err="1">
                <a:solidFill>
                  <a:srgbClr val="404040"/>
                </a:solidFill>
              </a:rPr>
              <a:t>Castropoli</a:t>
            </a:r>
            <a:r>
              <a:rPr lang="hr-HR" b="1" dirty="0">
                <a:solidFill>
                  <a:srgbClr val="404040"/>
                </a:solidFill>
              </a:rPr>
              <a:t> </a:t>
            </a:r>
            <a:r>
              <a:rPr lang="hr-HR" dirty="0">
                <a:solidFill>
                  <a:srgbClr val="404040"/>
                </a:solidFill>
              </a:rPr>
              <a:t>oko vlasti nad </a:t>
            </a:r>
            <a:r>
              <a:rPr lang="hr-HR" b="1" dirty="0">
                <a:solidFill>
                  <a:srgbClr val="404040"/>
                </a:solidFill>
              </a:rPr>
              <a:t>Pulom</a:t>
            </a:r>
            <a:r>
              <a:rPr lang="hr-HR" dirty="0">
                <a:solidFill>
                  <a:srgbClr val="404040"/>
                </a:solidFill>
              </a:rPr>
              <a:t>, </a:t>
            </a:r>
            <a:r>
              <a:rPr lang="hr-HR" b="1" dirty="0">
                <a:solidFill>
                  <a:srgbClr val="404040"/>
                </a:solidFill>
              </a:rPr>
              <a:t>Venecija</a:t>
            </a:r>
            <a:r>
              <a:rPr lang="hr-HR" dirty="0">
                <a:solidFill>
                  <a:srgbClr val="404040"/>
                </a:solidFill>
              </a:rPr>
              <a:t> je anektirala mnoge posjede obitelji </a:t>
            </a:r>
            <a:r>
              <a:rPr lang="hr-HR" b="1" dirty="0" err="1">
                <a:solidFill>
                  <a:srgbClr val="404040"/>
                </a:solidFill>
              </a:rPr>
              <a:t>Castropoli</a:t>
            </a:r>
            <a:r>
              <a:rPr lang="hr-HR" dirty="0">
                <a:solidFill>
                  <a:srgbClr val="404040"/>
                </a:solidFill>
              </a:rPr>
              <a:t> uključujući i kulu </a:t>
            </a:r>
            <a:r>
              <a:rPr lang="hr-HR" b="1" dirty="0" err="1">
                <a:solidFill>
                  <a:srgbClr val="404040"/>
                </a:solidFill>
              </a:rPr>
              <a:t>Turnina</a:t>
            </a:r>
            <a:endParaRPr lang="hr-HR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uines de Césarée. image stock. Image du configuration - 18348049">
            <a:extLst>
              <a:ext uri="{FF2B5EF4-FFF2-40B4-BE49-F238E27FC236}">
                <a16:creationId xmlns:a16="http://schemas.microsoft.com/office/drawing/2014/main" id="{CBBF1654-03F9-45D8-A755-8F43629D1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388" y="618391"/>
            <a:ext cx="4330966" cy="4100058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alls Castle Ruins Kula Turnina Near Stock Photo 2223910501 | Shutterstock">
            <a:extLst>
              <a:ext uri="{FF2B5EF4-FFF2-40B4-BE49-F238E27FC236}">
                <a16:creationId xmlns:a16="http://schemas.microsoft.com/office/drawing/2014/main" id="{97B33B93-6D13-4201-B4AA-70A5C5B96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1700" y="618390"/>
            <a:ext cx="5676900" cy="4100059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034A119-D272-4B75-B353-75D3CBE86270}"/>
              </a:ext>
            </a:extLst>
          </p:cNvPr>
          <p:cNvSpPr txBox="1"/>
          <p:nvPr/>
        </p:nvSpPr>
        <p:spPr>
          <a:xfrm>
            <a:off x="4781550" y="5172709"/>
            <a:ext cx="60960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Vanjski</a:t>
            </a: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izgled</a:t>
            </a: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kule</a:t>
            </a: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Turnin</a:t>
            </a:r>
            <a:r>
              <a:rPr lang="hr-HR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  <a:endParaRPr lang="en-US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453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95110CC-D0E9-44E0-A326-A0C568BF5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 dirty="0"/>
              <a:t>Povijesni razvoj kule </a:t>
            </a:r>
            <a:r>
              <a:rPr lang="hr-HR" dirty="0" err="1"/>
              <a:t>Turnina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AAB6D3-1F83-4DD9-A9D3-891351C96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Od sredine </a:t>
            </a:r>
            <a:r>
              <a:rPr lang="hr-HR" b="1" dirty="0">
                <a:solidFill>
                  <a:srgbClr val="404040"/>
                </a:solidFill>
              </a:rPr>
              <a:t>14.st</a:t>
            </a:r>
            <a:r>
              <a:rPr lang="hr-HR" dirty="0">
                <a:solidFill>
                  <a:srgbClr val="404040"/>
                </a:solidFill>
              </a:rPr>
              <a:t>. kula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je bila pod </a:t>
            </a:r>
            <a:r>
              <a:rPr lang="hr-HR" b="1" dirty="0">
                <a:solidFill>
                  <a:srgbClr val="404040"/>
                </a:solidFill>
              </a:rPr>
              <a:t>venecijanskom vlašću </a:t>
            </a:r>
            <a:r>
              <a:rPr lang="hr-HR" dirty="0">
                <a:solidFill>
                  <a:srgbClr val="404040"/>
                </a:solidFill>
              </a:rPr>
              <a:t>tako za kulu počinje </a:t>
            </a:r>
            <a:r>
              <a:rPr lang="hr-HR" b="1" dirty="0">
                <a:solidFill>
                  <a:srgbClr val="404040"/>
                </a:solidFill>
              </a:rPr>
              <a:t>mletačka era</a:t>
            </a:r>
          </a:p>
          <a:p>
            <a:pPr>
              <a:lnSpc>
                <a:spcPct val="90000"/>
              </a:lnSpc>
            </a:pPr>
            <a:r>
              <a:rPr lang="hr-HR" b="1" dirty="0">
                <a:solidFill>
                  <a:srgbClr val="404040"/>
                </a:solidFill>
              </a:rPr>
              <a:t>1378.g.-1381.g.</a:t>
            </a:r>
            <a:r>
              <a:rPr lang="hr-HR" dirty="0">
                <a:solidFill>
                  <a:srgbClr val="404040"/>
                </a:solidFill>
              </a:rPr>
              <a:t>- u ratu za </a:t>
            </a:r>
            <a:r>
              <a:rPr lang="hr-HR" b="1" dirty="0" err="1">
                <a:solidFill>
                  <a:srgbClr val="404040"/>
                </a:solidFill>
              </a:rPr>
              <a:t>Chioggiu</a:t>
            </a:r>
            <a:r>
              <a:rPr lang="hr-HR" dirty="0">
                <a:solidFill>
                  <a:srgbClr val="404040"/>
                </a:solidFill>
              </a:rPr>
              <a:t> kulu 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osvajaju </a:t>
            </a:r>
            <a:r>
              <a:rPr lang="hr-HR" b="1" dirty="0">
                <a:solidFill>
                  <a:srgbClr val="404040"/>
                </a:solidFill>
              </a:rPr>
              <a:t>đenovsko-akvilejske</a:t>
            </a:r>
            <a:r>
              <a:rPr lang="hr-HR" dirty="0">
                <a:solidFill>
                  <a:srgbClr val="404040"/>
                </a:solidFill>
              </a:rPr>
              <a:t> sile, no u </a:t>
            </a:r>
            <a:r>
              <a:rPr lang="hr-HR" b="1" dirty="0">
                <a:solidFill>
                  <a:srgbClr val="404040"/>
                </a:solidFill>
              </a:rPr>
              <a:t>mletačkom</a:t>
            </a:r>
            <a:r>
              <a:rPr lang="hr-HR" dirty="0">
                <a:solidFill>
                  <a:srgbClr val="404040"/>
                </a:solidFill>
              </a:rPr>
              <a:t> protunapadu </a:t>
            </a:r>
            <a:r>
              <a:rPr lang="hr-HR" b="1" dirty="0">
                <a:solidFill>
                  <a:srgbClr val="404040"/>
                </a:solidFill>
              </a:rPr>
              <a:t>Venecija</a:t>
            </a:r>
            <a:r>
              <a:rPr lang="hr-HR" dirty="0">
                <a:solidFill>
                  <a:srgbClr val="404040"/>
                </a:solidFill>
              </a:rPr>
              <a:t> uspješno vraća sve izgubljene posjede u </a:t>
            </a:r>
            <a:r>
              <a:rPr lang="hr-HR" b="1" dirty="0">
                <a:solidFill>
                  <a:srgbClr val="404040"/>
                </a:solidFill>
              </a:rPr>
              <a:t>Istri</a:t>
            </a:r>
            <a:r>
              <a:rPr lang="hr-HR" dirty="0">
                <a:solidFill>
                  <a:srgbClr val="404040"/>
                </a:solidFill>
              </a:rPr>
              <a:t> uključujući i kulu </a:t>
            </a:r>
            <a:r>
              <a:rPr lang="hr-HR" b="1" dirty="0" err="1">
                <a:solidFill>
                  <a:srgbClr val="404040"/>
                </a:solidFill>
              </a:rPr>
              <a:t>Turninu</a:t>
            </a:r>
            <a:endParaRPr lang="hr-HR" b="1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Venecija je ugrađuje u svoj </a:t>
            </a:r>
            <a:r>
              <a:rPr lang="hr-HR" b="1" dirty="0">
                <a:solidFill>
                  <a:srgbClr val="404040"/>
                </a:solidFill>
              </a:rPr>
              <a:t>fortifikacijski sustav</a:t>
            </a:r>
          </a:p>
          <a:p>
            <a:pPr>
              <a:lnSpc>
                <a:spcPct val="90000"/>
              </a:lnSpc>
            </a:pPr>
            <a:r>
              <a:rPr lang="hr-HR" b="1" dirty="0">
                <a:solidFill>
                  <a:srgbClr val="404040"/>
                </a:solidFill>
              </a:rPr>
              <a:t>1595.g.</a:t>
            </a:r>
            <a:r>
              <a:rPr lang="hr-HR" dirty="0">
                <a:solidFill>
                  <a:srgbClr val="404040"/>
                </a:solidFill>
              </a:rPr>
              <a:t>- kula je predana </a:t>
            </a:r>
            <a:r>
              <a:rPr lang="hr-HR" b="1" dirty="0">
                <a:solidFill>
                  <a:srgbClr val="404040"/>
                </a:solidFill>
              </a:rPr>
              <a:t>grofovima Borisi </a:t>
            </a:r>
            <a:r>
              <a:rPr lang="hr-HR" dirty="0">
                <a:solidFill>
                  <a:srgbClr val="404040"/>
                </a:solidFill>
              </a:rPr>
              <a:t>od strane Venecije, no napuštaju je nedugo nakon toga 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U </a:t>
            </a:r>
            <a:r>
              <a:rPr lang="hr-HR" b="1" dirty="0">
                <a:solidFill>
                  <a:srgbClr val="404040"/>
                </a:solidFill>
              </a:rPr>
              <a:t>novome vijeku </a:t>
            </a:r>
            <a:r>
              <a:rPr lang="hr-HR" dirty="0">
                <a:solidFill>
                  <a:srgbClr val="404040"/>
                </a:solidFill>
              </a:rPr>
              <a:t>kula</a:t>
            </a:r>
            <a:r>
              <a:rPr lang="hr-HR" b="1" dirty="0">
                <a:solidFill>
                  <a:srgbClr val="404040"/>
                </a:solidFill>
              </a:rPr>
              <a:t> 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gubi svoju </a:t>
            </a:r>
            <a:r>
              <a:rPr lang="hr-HR" b="1" dirty="0">
                <a:solidFill>
                  <a:srgbClr val="404040"/>
                </a:solidFill>
              </a:rPr>
              <a:t>slavnu stratešku ulogu </a:t>
            </a:r>
            <a:r>
              <a:rPr lang="hr-HR" dirty="0">
                <a:solidFill>
                  <a:srgbClr val="404040"/>
                </a:solidFill>
              </a:rPr>
              <a:t>jer je podložena brojnim ratovima između </a:t>
            </a:r>
            <a:r>
              <a:rPr lang="hr-HR" b="1" dirty="0">
                <a:solidFill>
                  <a:srgbClr val="404040"/>
                </a:solidFill>
              </a:rPr>
              <a:t>Venecije</a:t>
            </a:r>
            <a:r>
              <a:rPr lang="hr-HR" dirty="0">
                <a:solidFill>
                  <a:srgbClr val="404040"/>
                </a:solidFill>
              </a:rPr>
              <a:t> i </a:t>
            </a:r>
            <a:r>
              <a:rPr lang="hr-HR" b="1" dirty="0">
                <a:solidFill>
                  <a:srgbClr val="404040"/>
                </a:solidFill>
              </a:rPr>
              <a:t>Habsburgovaca</a:t>
            </a:r>
          </a:p>
          <a:p>
            <a:pPr>
              <a:lnSpc>
                <a:spcPct val="90000"/>
              </a:lnSpc>
            </a:pPr>
            <a:endParaRPr lang="hr-HR" sz="15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endParaRPr lang="hr-HR" sz="15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2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95110CC-D0E9-44E0-A326-A0C568BF5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 dirty="0"/>
              <a:t>Povijesni razvoj kule </a:t>
            </a:r>
            <a:r>
              <a:rPr lang="hr-HR" dirty="0" err="1"/>
              <a:t>Turnina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AAB6D3-1F83-4DD9-A9D3-891351C96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dirty="0">
                <a:solidFill>
                  <a:srgbClr val="404040"/>
                </a:solidFill>
              </a:rPr>
              <a:t>Nakon svih ratova i katastrofa kula 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je bila </a:t>
            </a:r>
            <a:r>
              <a:rPr lang="hr-HR" b="1" dirty="0">
                <a:solidFill>
                  <a:srgbClr val="404040"/>
                </a:solidFill>
              </a:rPr>
              <a:t>pusta</a:t>
            </a:r>
            <a:r>
              <a:rPr lang="hr-HR" dirty="0">
                <a:solidFill>
                  <a:srgbClr val="404040"/>
                </a:solidFill>
              </a:rPr>
              <a:t> i </a:t>
            </a:r>
            <a:r>
              <a:rPr lang="hr-HR" b="1" dirty="0">
                <a:solidFill>
                  <a:srgbClr val="404040"/>
                </a:solidFill>
              </a:rPr>
              <a:t>neposjećivana</a:t>
            </a:r>
            <a:r>
              <a:rPr lang="hr-HR" dirty="0">
                <a:solidFill>
                  <a:srgbClr val="404040"/>
                </a:solidFill>
              </a:rPr>
              <a:t> par stoljeća </a:t>
            </a:r>
          </a:p>
          <a:p>
            <a:r>
              <a:rPr lang="hr-HR" dirty="0">
                <a:solidFill>
                  <a:srgbClr val="404040"/>
                </a:solidFill>
              </a:rPr>
              <a:t>Početkom </a:t>
            </a:r>
            <a:r>
              <a:rPr lang="hr-HR" b="1" dirty="0">
                <a:solidFill>
                  <a:srgbClr val="404040"/>
                </a:solidFill>
              </a:rPr>
              <a:t>19.st</a:t>
            </a:r>
            <a:r>
              <a:rPr lang="hr-HR" dirty="0">
                <a:solidFill>
                  <a:srgbClr val="404040"/>
                </a:solidFill>
              </a:rPr>
              <a:t>. kulu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kupuje obitelj </a:t>
            </a:r>
            <a:r>
              <a:rPr lang="hr-HR" b="1" dirty="0" err="1">
                <a:solidFill>
                  <a:srgbClr val="404040"/>
                </a:solidFill>
              </a:rPr>
              <a:t>Gianelli</a:t>
            </a:r>
            <a:r>
              <a:rPr lang="hr-HR" dirty="0">
                <a:solidFill>
                  <a:srgbClr val="404040"/>
                </a:solidFill>
              </a:rPr>
              <a:t> s namjerom da ju obnovi</a:t>
            </a:r>
          </a:p>
          <a:p>
            <a:r>
              <a:rPr lang="hr-HR" dirty="0" err="1">
                <a:solidFill>
                  <a:srgbClr val="404040"/>
                </a:solidFill>
              </a:rPr>
              <a:t>Posljedni</a:t>
            </a:r>
            <a:r>
              <a:rPr lang="hr-HR" dirty="0">
                <a:solidFill>
                  <a:srgbClr val="404040"/>
                </a:solidFill>
              </a:rPr>
              <a:t> vlasnici kule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: obitelji </a:t>
            </a:r>
            <a:r>
              <a:rPr lang="hr-HR" b="1" dirty="0" err="1">
                <a:solidFill>
                  <a:srgbClr val="404040"/>
                </a:solidFill>
              </a:rPr>
              <a:t>Rismondo</a:t>
            </a:r>
            <a:r>
              <a:rPr lang="hr-HR" b="1" dirty="0">
                <a:solidFill>
                  <a:srgbClr val="404040"/>
                </a:solidFill>
              </a:rPr>
              <a:t> </a:t>
            </a:r>
            <a:r>
              <a:rPr lang="hr-HR" dirty="0">
                <a:solidFill>
                  <a:srgbClr val="404040"/>
                </a:solidFill>
              </a:rPr>
              <a:t>i </a:t>
            </a:r>
            <a:r>
              <a:rPr lang="hr-HR" b="1" dirty="0" err="1">
                <a:solidFill>
                  <a:srgbClr val="404040"/>
                </a:solidFill>
              </a:rPr>
              <a:t>Vianelli</a:t>
            </a:r>
            <a:endParaRPr lang="hr-HR" b="1" dirty="0">
              <a:solidFill>
                <a:srgbClr val="404040"/>
              </a:solidFill>
            </a:endParaRPr>
          </a:p>
          <a:p>
            <a:r>
              <a:rPr lang="hr-HR" dirty="0">
                <a:solidFill>
                  <a:srgbClr val="404040"/>
                </a:solidFill>
              </a:rPr>
              <a:t>Nakon toga uslijedili su brojni ratovi te je kula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ponajviše oštećena za vrijeme </a:t>
            </a:r>
            <a:r>
              <a:rPr lang="hr-HR" b="1" dirty="0">
                <a:solidFill>
                  <a:srgbClr val="404040"/>
                </a:solidFill>
              </a:rPr>
              <a:t>Drugog svjetskog rata</a:t>
            </a:r>
          </a:p>
          <a:p>
            <a:r>
              <a:rPr lang="hr-HR" b="1" dirty="0">
                <a:solidFill>
                  <a:srgbClr val="404040"/>
                </a:solidFill>
              </a:rPr>
              <a:t>1944.g.</a:t>
            </a:r>
            <a:r>
              <a:rPr lang="hr-HR" dirty="0">
                <a:solidFill>
                  <a:srgbClr val="404040"/>
                </a:solidFill>
              </a:rPr>
              <a:t>- kula je minirana od strane </a:t>
            </a:r>
            <a:r>
              <a:rPr lang="hr-HR" b="1" dirty="0">
                <a:solidFill>
                  <a:srgbClr val="404040"/>
                </a:solidFill>
              </a:rPr>
              <a:t>njemačke vojske</a:t>
            </a:r>
          </a:p>
          <a:p>
            <a:r>
              <a:rPr lang="hr-HR" dirty="0">
                <a:solidFill>
                  <a:srgbClr val="404040"/>
                </a:solidFill>
              </a:rPr>
              <a:t>Od </a:t>
            </a:r>
            <a:r>
              <a:rPr lang="hr-HR" b="1" dirty="0">
                <a:solidFill>
                  <a:srgbClr val="404040"/>
                </a:solidFill>
              </a:rPr>
              <a:t>2013.g.</a:t>
            </a:r>
            <a:r>
              <a:rPr lang="hr-HR" dirty="0">
                <a:solidFill>
                  <a:srgbClr val="404040"/>
                </a:solidFill>
              </a:rPr>
              <a:t> provodi se projekt obnavljanja i uređenja same kule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endParaRPr lang="hr-HR" dirty="0">
              <a:solidFill>
                <a:srgbClr val="404040"/>
              </a:solidFill>
            </a:endParaRPr>
          </a:p>
          <a:p>
            <a:endParaRPr lang="hr-HR" dirty="0">
              <a:solidFill>
                <a:srgbClr val="404040"/>
              </a:solidFill>
            </a:endParaRPr>
          </a:p>
          <a:p>
            <a:endParaRPr lang="hr-HR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2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ula Turnina – ponovno otkrivena zaštitnica Rovinja - Viatrix - Blog.hr">
            <a:extLst>
              <a:ext uri="{FF2B5EF4-FFF2-40B4-BE49-F238E27FC236}">
                <a16:creationId xmlns:a16="http://schemas.microsoft.com/office/drawing/2014/main" id="{D4624367-2DB6-40CB-B98C-521436F96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900" y="1451391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ula Turnina – Jan Sonnemans">
            <a:extLst>
              <a:ext uri="{FF2B5EF4-FFF2-40B4-BE49-F238E27FC236}">
                <a16:creationId xmlns:a16="http://schemas.microsoft.com/office/drawing/2014/main" id="{3AA0D93D-3527-4061-93E2-CC078A5B5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0734" y="1451391"/>
            <a:ext cx="5261615" cy="394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FBAEDF3F-0F93-40B4-87D5-72EFA071B021}"/>
              </a:ext>
            </a:extLst>
          </p:cNvPr>
          <p:cNvSpPr txBox="1"/>
          <p:nvPr/>
        </p:nvSpPr>
        <p:spPr>
          <a:xfrm>
            <a:off x="4848225" y="57113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Vanjski izgled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EE58AA4-1697-40F7-82B7-9B012AC2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/>
              <a:t>Arhitektura kule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F8CFD9-347A-4D6B-9407-8538F7E7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dirty="0">
                <a:solidFill>
                  <a:srgbClr val="404040"/>
                </a:solidFill>
              </a:rPr>
              <a:t>Sagrađena je između </a:t>
            </a:r>
            <a:r>
              <a:rPr lang="hr-HR" b="1" dirty="0">
                <a:solidFill>
                  <a:srgbClr val="404040"/>
                </a:solidFill>
              </a:rPr>
              <a:t>538.g.</a:t>
            </a:r>
            <a:r>
              <a:rPr lang="hr-HR" dirty="0">
                <a:solidFill>
                  <a:srgbClr val="404040"/>
                </a:solidFill>
              </a:rPr>
              <a:t> i </a:t>
            </a:r>
            <a:r>
              <a:rPr lang="hr-HR" b="1" dirty="0">
                <a:solidFill>
                  <a:srgbClr val="404040"/>
                </a:solidFill>
              </a:rPr>
              <a:t>788.g.</a:t>
            </a:r>
            <a:r>
              <a:rPr lang="hr-HR" dirty="0">
                <a:solidFill>
                  <a:srgbClr val="404040"/>
                </a:solidFill>
              </a:rPr>
              <a:t> kada je </a:t>
            </a:r>
            <a:r>
              <a:rPr lang="hr-HR" b="1" dirty="0">
                <a:solidFill>
                  <a:srgbClr val="404040"/>
                </a:solidFill>
              </a:rPr>
              <a:t>Rovinj</a:t>
            </a:r>
            <a:r>
              <a:rPr lang="hr-HR" dirty="0">
                <a:solidFill>
                  <a:srgbClr val="404040"/>
                </a:solidFill>
              </a:rPr>
              <a:t> bilježio snažnu vojnu prisutnost te su dokaz za to bačvasti svodovi</a:t>
            </a:r>
          </a:p>
          <a:p>
            <a:r>
              <a:rPr lang="hr-HR" dirty="0">
                <a:solidFill>
                  <a:srgbClr val="404040"/>
                </a:solidFill>
              </a:rPr>
              <a:t>U </a:t>
            </a:r>
            <a:r>
              <a:rPr lang="hr-HR" b="1" dirty="0">
                <a:solidFill>
                  <a:srgbClr val="404040"/>
                </a:solidFill>
              </a:rPr>
              <a:t>Antici</a:t>
            </a:r>
            <a:r>
              <a:rPr lang="hr-HR" dirty="0">
                <a:solidFill>
                  <a:srgbClr val="404040"/>
                </a:solidFill>
              </a:rPr>
              <a:t> su ju nazivali i </a:t>
            </a:r>
            <a:r>
              <a:rPr lang="hr-HR" b="1" dirty="0" err="1">
                <a:solidFill>
                  <a:srgbClr val="404040"/>
                </a:solidFill>
              </a:rPr>
              <a:t>Arupinum</a:t>
            </a:r>
            <a:r>
              <a:rPr lang="hr-HR" dirty="0">
                <a:solidFill>
                  <a:srgbClr val="404040"/>
                </a:solidFill>
              </a:rPr>
              <a:t> te je impresivna zbog svoje lokacije, visine i veličine</a:t>
            </a:r>
          </a:p>
          <a:p>
            <a:r>
              <a:rPr lang="hr-HR" dirty="0">
                <a:solidFill>
                  <a:srgbClr val="404040"/>
                </a:solidFill>
              </a:rPr>
              <a:t>Dobila je naziv „</a:t>
            </a:r>
            <a:r>
              <a:rPr lang="hr-HR" b="1" dirty="0" err="1">
                <a:solidFill>
                  <a:srgbClr val="404040"/>
                </a:solidFill>
              </a:rPr>
              <a:t>Torre</a:t>
            </a:r>
            <a:r>
              <a:rPr lang="hr-HR" b="1" dirty="0">
                <a:solidFill>
                  <a:srgbClr val="404040"/>
                </a:solidFill>
              </a:rPr>
              <a:t> di </a:t>
            </a:r>
            <a:r>
              <a:rPr lang="hr-HR" b="1" dirty="0" err="1">
                <a:solidFill>
                  <a:srgbClr val="404040"/>
                </a:solidFill>
              </a:rPr>
              <a:t>Boraso</a:t>
            </a:r>
            <a:r>
              <a:rPr lang="hr-HR" dirty="0">
                <a:solidFill>
                  <a:srgbClr val="404040"/>
                </a:solidFill>
              </a:rPr>
              <a:t>” jer je prema vjerovanju izgrađena u </a:t>
            </a:r>
            <a:r>
              <a:rPr lang="hr-HR" b="1" dirty="0">
                <a:solidFill>
                  <a:srgbClr val="404040"/>
                </a:solidFill>
              </a:rPr>
              <a:t>podzemnim hodnicima </a:t>
            </a:r>
            <a:r>
              <a:rPr lang="hr-HR" dirty="0">
                <a:solidFill>
                  <a:srgbClr val="404040"/>
                </a:solidFill>
              </a:rPr>
              <a:t>iskopanima u živoj stijeni što potvrđuju njezini današnji </a:t>
            </a:r>
            <a:r>
              <a:rPr lang="hr-HR" b="1" dirty="0">
                <a:solidFill>
                  <a:srgbClr val="404040"/>
                </a:solidFill>
              </a:rPr>
              <a:t>kameni ostatci</a:t>
            </a:r>
          </a:p>
          <a:p>
            <a:r>
              <a:rPr lang="hr-HR" dirty="0">
                <a:solidFill>
                  <a:srgbClr val="404040"/>
                </a:solidFill>
              </a:rPr>
              <a:t>U </a:t>
            </a:r>
            <a:r>
              <a:rPr lang="hr-HR" b="1" dirty="0">
                <a:solidFill>
                  <a:srgbClr val="404040"/>
                </a:solidFill>
              </a:rPr>
              <a:t>16.st.</a:t>
            </a:r>
            <a:r>
              <a:rPr lang="hr-HR" dirty="0">
                <a:solidFill>
                  <a:srgbClr val="404040"/>
                </a:solidFill>
              </a:rPr>
              <a:t> poznati </a:t>
            </a:r>
            <a:r>
              <a:rPr lang="hr-HR" b="1" dirty="0">
                <a:solidFill>
                  <a:srgbClr val="404040"/>
                </a:solidFill>
              </a:rPr>
              <a:t>talijanski geograf Pietro </a:t>
            </a:r>
            <a:r>
              <a:rPr lang="hr-HR" b="1" dirty="0" err="1">
                <a:solidFill>
                  <a:srgbClr val="404040"/>
                </a:solidFill>
              </a:rPr>
              <a:t>Coppo</a:t>
            </a:r>
            <a:r>
              <a:rPr lang="hr-HR" dirty="0">
                <a:solidFill>
                  <a:srgbClr val="404040"/>
                </a:solidFill>
              </a:rPr>
              <a:t> navodi kako je bila veličine </a:t>
            </a:r>
            <a:r>
              <a:rPr lang="hr-HR" b="1" dirty="0">
                <a:solidFill>
                  <a:srgbClr val="404040"/>
                </a:solidFill>
              </a:rPr>
              <a:t>9,6*8,4 bečka hvata </a:t>
            </a:r>
            <a:r>
              <a:rPr lang="hr-HR" dirty="0">
                <a:solidFill>
                  <a:srgbClr val="404040"/>
                </a:solidFill>
              </a:rPr>
              <a:t>u tlocrtu i </a:t>
            </a:r>
            <a:r>
              <a:rPr lang="hr-HR" b="1" dirty="0">
                <a:solidFill>
                  <a:srgbClr val="404040"/>
                </a:solidFill>
              </a:rPr>
              <a:t>14 bečkih hvata </a:t>
            </a:r>
            <a:r>
              <a:rPr lang="hr-HR" dirty="0">
                <a:solidFill>
                  <a:srgbClr val="404040"/>
                </a:solidFill>
              </a:rPr>
              <a:t>visine</a:t>
            </a:r>
          </a:p>
          <a:p>
            <a:r>
              <a:rPr lang="hr-HR" dirty="0">
                <a:solidFill>
                  <a:srgbClr val="404040"/>
                </a:solidFill>
              </a:rPr>
              <a:t>Duga</a:t>
            </a:r>
            <a:r>
              <a:rPr lang="hr-HR" b="1" dirty="0">
                <a:solidFill>
                  <a:srgbClr val="404040"/>
                </a:solidFill>
              </a:rPr>
              <a:t> </a:t>
            </a:r>
            <a:r>
              <a:rPr lang="hr-HR" dirty="0">
                <a:solidFill>
                  <a:srgbClr val="404040"/>
                </a:solidFill>
              </a:rPr>
              <a:t>je</a:t>
            </a:r>
            <a:r>
              <a:rPr lang="hr-HR" b="1" dirty="0">
                <a:solidFill>
                  <a:srgbClr val="404040"/>
                </a:solidFill>
              </a:rPr>
              <a:t> 23.5 m </a:t>
            </a:r>
            <a:r>
              <a:rPr lang="hr-HR" dirty="0">
                <a:solidFill>
                  <a:srgbClr val="404040"/>
                </a:solidFill>
              </a:rPr>
              <a:t>i</a:t>
            </a:r>
            <a:r>
              <a:rPr lang="hr-HR" b="1" dirty="0">
                <a:solidFill>
                  <a:srgbClr val="404040"/>
                </a:solidFill>
              </a:rPr>
              <a:t> </a:t>
            </a:r>
            <a:r>
              <a:rPr lang="hr-HR" dirty="0">
                <a:solidFill>
                  <a:srgbClr val="404040"/>
                </a:solidFill>
              </a:rPr>
              <a:t>široka</a:t>
            </a:r>
            <a:r>
              <a:rPr lang="hr-HR" b="1" dirty="0">
                <a:solidFill>
                  <a:srgbClr val="404040"/>
                </a:solidFill>
              </a:rPr>
              <a:t> 14 m</a:t>
            </a:r>
          </a:p>
        </p:txBody>
      </p:sp>
    </p:spTree>
    <p:extLst>
      <p:ext uri="{BB962C8B-B14F-4D97-AF65-F5344CB8AC3E}">
        <p14:creationId xmlns:p14="http://schemas.microsoft.com/office/powerpoint/2010/main" val="29085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ula Turnina – ponovno otkrivena zaštitnica Rovinja - Viatrix - Blog.hr">
            <a:extLst>
              <a:ext uri="{FF2B5EF4-FFF2-40B4-BE49-F238E27FC236}">
                <a16:creationId xmlns:a16="http://schemas.microsoft.com/office/drawing/2014/main" id="{CD270767-AAAF-456B-9BD6-F235267CB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5203" y="1384924"/>
            <a:ext cx="5181344" cy="388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ula Turnina – Jan Sonnemans">
            <a:extLst>
              <a:ext uri="{FF2B5EF4-FFF2-40B4-BE49-F238E27FC236}">
                <a16:creationId xmlns:a16="http://schemas.microsoft.com/office/drawing/2014/main" id="{BFB8930E-F2A3-431A-B321-F699448B9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8824" y="1384923"/>
            <a:ext cx="5181344" cy="38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63236C5-35A4-4CF7-B8DF-DFBBA99AD69B}"/>
              </a:ext>
            </a:extLst>
          </p:cNvPr>
          <p:cNvSpPr txBox="1"/>
          <p:nvPr/>
        </p:nvSpPr>
        <p:spPr>
          <a:xfrm>
            <a:off x="4962525" y="56255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Vanjski izgled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2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1A4F3F4-F63F-44EF-B2D2-B6AF96A0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/>
              <a:t>Fortifikacijska uloga kule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F916AAB-3E93-4FF7-8063-349F06946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Kula </a:t>
            </a:r>
            <a:r>
              <a:rPr lang="hr-HR" b="1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je u svojim ranim početcima služila kao </a:t>
            </a:r>
            <a:r>
              <a:rPr lang="hr-HR" b="1" dirty="0" err="1">
                <a:solidFill>
                  <a:srgbClr val="404040"/>
                </a:solidFill>
              </a:rPr>
              <a:t>castrum</a:t>
            </a:r>
            <a:r>
              <a:rPr lang="hr-HR" dirty="0">
                <a:solidFill>
                  <a:srgbClr val="404040"/>
                </a:solidFill>
              </a:rPr>
              <a:t> (logor) sve dok nije bila razrušena </a:t>
            </a:r>
            <a:r>
              <a:rPr lang="hr-HR" b="1" dirty="0">
                <a:solidFill>
                  <a:srgbClr val="404040"/>
                </a:solidFill>
              </a:rPr>
              <a:t>789.g. </a:t>
            </a:r>
            <a:r>
              <a:rPr lang="hr-HR" dirty="0">
                <a:solidFill>
                  <a:srgbClr val="404040"/>
                </a:solidFill>
              </a:rPr>
              <a:t>od strane </a:t>
            </a:r>
            <a:r>
              <a:rPr lang="hr-HR" b="1" dirty="0">
                <a:solidFill>
                  <a:srgbClr val="404040"/>
                </a:solidFill>
              </a:rPr>
              <a:t>Franaka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Smatrana je </a:t>
            </a:r>
            <a:r>
              <a:rPr lang="hr-HR" b="1" dirty="0">
                <a:solidFill>
                  <a:srgbClr val="404040"/>
                </a:solidFill>
              </a:rPr>
              <a:t>prvim srednjovjekovnim fortifikacijskim objektom </a:t>
            </a:r>
            <a:r>
              <a:rPr lang="hr-HR" dirty="0">
                <a:solidFill>
                  <a:srgbClr val="404040"/>
                </a:solidFill>
              </a:rPr>
              <a:t>koji je naknadno sagrađen u </a:t>
            </a:r>
            <a:r>
              <a:rPr lang="hr-HR" b="1" dirty="0">
                <a:solidFill>
                  <a:srgbClr val="404040"/>
                </a:solidFill>
              </a:rPr>
              <a:t>9.st. </a:t>
            </a:r>
            <a:r>
              <a:rPr lang="hr-HR" dirty="0">
                <a:solidFill>
                  <a:srgbClr val="404040"/>
                </a:solidFill>
              </a:rPr>
              <a:t>nakon njezina rušenja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Fortifikacijska uloga kule: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Važnog </a:t>
            </a:r>
            <a:r>
              <a:rPr lang="hr-HR" b="1" dirty="0">
                <a:solidFill>
                  <a:srgbClr val="404040"/>
                </a:solidFill>
              </a:rPr>
              <a:t>obrambenog</a:t>
            </a:r>
            <a:r>
              <a:rPr lang="hr-HR" dirty="0">
                <a:solidFill>
                  <a:srgbClr val="404040"/>
                </a:solidFill>
              </a:rPr>
              <a:t> karaktera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Služila je kao </a:t>
            </a:r>
            <a:r>
              <a:rPr lang="hr-HR" b="1" dirty="0">
                <a:solidFill>
                  <a:srgbClr val="404040"/>
                </a:solidFill>
              </a:rPr>
              <a:t>promatračnica</a:t>
            </a:r>
            <a:r>
              <a:rPr lang="hr-HR" dirty="0">
                <a:solidFill>
                  <a:srgbClr val="404040"/>
                </a:solidFill>
              </a:rPr>
              <a:t> s koje se promatrao tijek ratova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Služila je kao </a:t>
            </a:r>
            <a:r>
              <a:rPr lang="hr-HR" b="1" dirty="0">
                <a:solidFill>
                  <a:srgbClr val="404040"/>
                </a:solidFill>
              </a:rPr>
              <a:t>sklonište</a:t>
            </a:r>
            <a:r>
              <a:rPr lang="hr-HR" dirty="0">
                <a:solidFill>
                  <a:srgbClr val="404040"/>
                </a:solidFill>
              </a:rPr>
              <a:t> za vrijeme ratova zbog njezinog </a:t>
            </a:r>
            <a:r>
              <a:rPr lang="hr-HR" b="1" dirty="0">
                <a:solidFill>
                  <a:srgbClr val="404040"/>
                </a:solidFill>
              </a:rPr>
              <a:t>strateškog povoljnog položaja</a:t>
            </a:r>
            <a:r>
              <a:rPr lang="hr-HR" dirty="0">
                <a:solidFill>
                  <a:srgbClr val="404040"/>
                </a:solidFill>
              </a:rPr>
              <a:t> na nadmorskoj visini od </a:t>
            </a:r>
            <a:r>
              <a:rPr lang="hr-HR" b="1" dirty="0">
                <a:solidFill>
                  <a:srgbClr val="404040"/>
                </a:solidFill>
              </a:rPr>
              <a:t>106 m</a:t>
            </a:r>
          </a:p>
        </p:txBody>
      </p:sp>
    </p:spTree>
    <p:extLst>
      <p:ext uri="{BB962C8B-B14F-4D97-AF65-F5344CB8AC3E}">
        <p14:creationId xmlns:p14="http://schemas.microsoft.com/office/powerpoint/2010/main" val="262075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05B45CB2-2A25-4D74-BCF2-27261FA6BCB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3382" y="885560"/>
            <a:ext cx="4470919" cy="4283066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766EB47-F199-41EE-93CD-97E0F94F6D0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60423" y="885560"/>
            <a:ext cx="4470919" cy="4283066"/>
          </a:xfrm>
          <a:prstGeom prst="rect">
            <a:avLst/>
          </a:prstGeom>
          <a:noFill/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566A8CB-377B-4B4A-869D-F10685DA8D85}"/>
              </a:ext>
            </a:extLst>
          </p:cNvPr>
          <p:cNvSpPr txBox="1"/>
          <p:nvPr/>
        </p:nvSpPr>
        <p:spPr>
          <a:xfrm>
            <a:off x="5460614" y="5603108"/>
            <a:ext cx="179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>
                <a:solidFill>
                  <a:schemeClr val="bg1"/>
                </a:solidFill>
              </a:rPr>
              <a:t>Kula 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ula Turnina – ponovno otkrivena zaštitnica Rovinja - Viatrix - Blog.hr">
            <a:extLst>
              <a:ext uri="{FF2B5EF4-FFF2-40B4-BE49-F238E27FC236}">
                <a16:creationId xmlns:a16="http://schemas.microsoft.com/office/drawing/2014/main" id="{49FBA0D5-0E26-434C-990C-44BE49501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640" y="474396"/>
            <a:ext cx="3751053" cy="590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E104D63A-4782-4C0F-9B0D-48DE584A3BF5}"/>
              </a:ext>
            </a:extLst>
          </p:cNvPr>
          <p:cNvSpPr txBox="1"/>
          <p:nvPr/>
        </p:nvSpPr>
        <p:spPr>
          <a:xfrm>
            <a:off x="4819650" y="3568184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Ostatci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2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7A6B44-CAF3-4E80-89F3-94D8711D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tx1"/>
                </a:solidFill>
              </a:rPr>
              <a:t>Sadržaj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446CEB-4BE9-4624-AE21-07584B852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Prezentacija sadrži:</a:t>
            </a:r>
          </a:p>
          <a:p>
            <a:r>
              <a:rPr lang="hr-HR" dirty="0">
                <a:solidFill>
                  <a:schemeClr val="bg1"/>
                </a:solidFill>
              </a:rPr>
              <a:t>Uvod</a:t>
            </a:r>
          </a:p>
          <a:p>
            <a:r>
              <a:rPr lang="hr-HR" dirty="0">
                <a:solidFill>
                  <a:schemeClr val="bg1"/>
                </a:solidFill>
              </a:rPr>
              <a:t>Geografski smještaj i položaj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Povijesni razvoj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Arhitekturu kule</a:t>
            </a:r>
          </a:p>
          <a:p>
            <a:r>
              <a:rPr lang="hr-HR" dirty="0">
                <a:solidFill>
                  <a:schemeClr val="bg1"/>
                </a:solidFill>
              </a:rPr>
              <a:t>Fortifikacijsku ulogu kule</a:t>
            </a:r>
          </a:p>
          <a:p>
            <a:r>
              <a:rPr lang="hr-HR" dirty="0">
                <a:solidFill>
                  <a:schemeClr val="bg1"/>
                </a:solidFill>
              </a:rPr>
              <a:t>Stambenu ulogu kule</a:t>
            </a:r>
          </a:p>
          <a:p>
            <a:r>
              <a:rPr lang="hr-HR" dirty="0">
                <a:solidFill>
                  <a:schemeClr val="bg1"/>
                </a:solidFill>
              </a:rPr>
              <a:t>Zaključak</a:t>
            </a:r>
          </a:p>
          <a:p>
            <a:r>
              <a:rPr lang="hr-HR" dirty="0">
                <a:solidFill>
                  <a:schemeClr val="bg1"/>
                </a:solidFill>
              </a:rPr>
              <a:t>Sažetak</a:t>
            </a:r>
          </a:p>
          <a:p>
            <a:r>
              <a:rPr lang="hr-HR" dirty="0">
                <a:solidFill>
                  <a:schemeClr val="bg1"/>
                </a:solidFill>
              </a:rPr>
              <a:t>Bibliografiju (izvore)</a:t>
            </a:r>
          </a:p>
          <a:p>
            <a:r>
              <a:rPr lang="hr-HR" dirty="0">
                <a:solidFill>
                  <a:schemeClr val="bg1"/>
                </a:solidFill>
              </a:rPr>
              <a:t>Priloge (slike)</a:t>
            </a:r>
          </a:p>
          <a:p>
            <a:r>
              <a:rPr lang="hr-HR" dirty="0">
                <a:solidFill>
                  <a:schemeClr val="bg1"/>
                </a:solidFill>
              </a:rPr>
              <a:t>Slike posjeta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Osobne autorove slike</a:t>
            </a:r>
          </a:p>
        </p:txBody>
      </p:sp>
    </p:spTree>
    <p:extLst>
      <p:ext uri="{BB962C8B-B14F-4D97-AF65-F5344CB8AC3E}">
        <p14:creationId xmlns:p14="http://schemas.microsoft.com/office/powerpoint/2010/main" val="1870912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2037BED-5E5F-41B8-9508-B44745820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/>
              <a:t>Stambena uloga kule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E05D5CE-FA56-460A-9CC6-F9B88BAB2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Kula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je imala važnu </a:t>
            </a:r>
            <a:r>
              <a:rPr lang="hr-HR" b="1" dirty="0">
                <a:solidFill>
                  <a:srgbClr val="404040"/>
                </a:solidFill>
              </a:rPr>
              <a:t>stambenu ulogu</a:t>
            </a:r>
            <a:r>
              <a:rPr lang="hr-HR" dirty="0">
                <a:solidFill>
                  <a:srgbClr val="404040"/>
                </a:solidFill>
              </a:rPr>
              <a:t>, služila je za stanovanje te to dokazuje </a:t>
            </a:r>
            <a:r>
              <a:rPr lang="hr-HR" b="1" dirty="0">
                <a:solidFill>
                  <a:srgbClr val="404040"/>
                </a:solidFill>
              </a:rPr>
              <a:t>vestibul</a:t>
            </a:r>
            <a:r>
              <a:rPr lang="hr-HR" dirty="0">
                <a:solidFill>
                  <a:srgbClr val="404040"/>
                </a:solidFill>
              </a:rPr>
              <a:t> u prizemlju i otvori na prva dva kata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Treći kat nema nikakvih otvora te je njegova uloga i dalje nepoznata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Poznati grofovi i obitelji koji su živjeli u njoj: </a:t>
            </a:r>
            <a:r>
              <a:rPr lang="hr-HR" b="1" dirty="0">
                <a:solidFill>
                  <a:srgbClr val="404040"/>
                </a:solidFill>
              </a:rPr>
              <a:t>grofovi Borisi</a:t>
            </a:r>
            <a:r>
              <a:rPr lang="hr-HR" dirty="0">
                <a:solidFill>
                  <a:srgbClr val="404040"/>
                </a:solidFill>
              </a:rPr>
              <a:t>, </a:t>
            </a:r>
            <a:r>
              <a:rPr lang="hr-HR" b="1" dirty="0">
                <a:solidFill>
                  <a:srgbClr val="404040"/>
                </a:solidFill>
              </a:rPr>
              <a:t>obitelji </a:t>
            </a:r>
            <a:r>
              <a:rPr lang="hr-HR" b="1" dirty="0" err="1">
                <a:solidFill>
                  <a:srgbClr val="404040"/>
                </a:solidFill>
              </a:rPr>
              <a:t>Rismondo</a:t>
            </a:r>
            <a:r>
              <a:rPr lang="hr-HR" dirty="0">
                <a:solidFill>
                  <a:srgbClr val="404040"/>
                </a:solidFill>
              </a:rPr>
              <a:t>, </a:t>
            </a:r>
            <a:r>
              <a:rPr lang="hr-HR" b="1" dirty="0" err="1">
                <a:solidFill>
                  <a:srgbClr val="404040"/>
                </a:solidFill>
              </a:rPr>
              <a:t>Vianelli</a:t>
            </a:r>
            <a:r>
              <a:rPr lang="hr-HR" dirty="0">
                <a:solidFill>
                  <a:srgbClr val="404040"/>
                </a:solidFill>
              </a:rPr>
              <a:t> i </a:t>
            </a:r>
            <a:r>
              <a:rPr lang="hr-HR" b="1" dirty="0" err="1">
                <a:solidFill>
                  <a:srgbClr val="404040"/>
                </a:solidFill>
              </a:rPr>
              <a:t>Gianelli</a:t>
            </a:r>
            <a:endParaRPr lang="hr-HR" b="1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Prvobitno kula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je imala prizemlje i kat, a ostatak je nadograđen u </a:t>
            </a:r>
            <a:r>
              <a:rPr lang="hr-HR" b="1" dirty="0">
                <a:solidFill>
                  <a:srgbClr val="404040"/>
                </a:solidFill>
              </a:rPr>
              <a:t>12.st.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Služila je za </a:t>
            </a:r>
            <a:r>
              <a:rPr lang="hr-HR" b="1" dirty="0">
                <a:solidFill>
                  <a:srgbClr val="404040"/>
                </a:solidFill>
              </a:rPr>
              <a:t>smještaj kapetana </a:t>
            </a:r>
            <a:r>
              <a:rPr lang="hr-HR" dirty="0">
                <a:solidFill>
                  <a:srgbClr val="404040"/>
                </a:solidFill>
              </a:rPr>
              <a:t>i </a:t>
            </a:r>
            <a:r>
              <a:rPr lang="hr-HR" b="1" dirty="0">
                <a:solidFill>
                  <a:srgbClr val="404040"/>
                </a:solidFill>
              </a:rPr>
              <a:t>vojske</a:t>
            </a:r>
            <a:r>
              <a:rPr lang="hr-HR" dirty="0">
                <a:solidFill>
                  <a:srgbClr val="404040"/>
                </a:solidFill>
              </a:rPr>
              <a:t> te je imala i svoju </a:t>
            </a:r>
            <a:r>
              <a:rPr lang="hr-HR" dirty="0" err="1">
                <a:solidFill>
                  <a:srgbClr val="404040"/>
                </a:solidFill>
              </a:rPr>
              <a:t>cistrenu</a:t>
            </a:r>
            <a:endParaRPr lang="hr-HR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Od </a:t>
            </a:r>
            <a:r>
              <a:rPr lang="hr-HR" b="1" dirty="0">
                <a:solidFill>
                  <a:srgbClr val="404040"/>
                </a:solidFill>
              </a:rPr>
              <a:t>16.st. </a:t>
            </a:r>
            <a:r>
              <a:rPr lang="hr-HR" dirty="0">
                <a:solidFill>
                  <a:srgbClr val="404040"/>
                </a:solidFill>
              </a:rPr>
              <a:t>do </a:t>
            </a:r>
            <a:r>
              <a:rPr lang="hr-HR" b="1" dirty="0">
                <a:solidFill>
                  <a:srgbClr val="404040"/>
                </a:solidFill>
              </a:rPr>
              <a:t>19.st. </a:t>
            </a:r>
            <a:r>
              <a:rPr lang="hr-HR" dirty="0">
                <a:solidFill>
                  <a:srgbClr val="404040"/>
                </a:solidFill>
              </a:rPr>
              <a:t>bila je </a:t>
            </a:r>
            <a:r>
              <a:rPr lang="hr-HR" b="1" dirty="0">
                <a:solidFill>
                  <a:srgbClr val="404040"/>
                </a:solidFill>
              </a:rPr>
              <a:t>nenaseljena</a:t>
            </a:r>
            <a:r>
              <a:rPr lang="hr-HR" dirty="0">
                <a:solidFill>
                  <a:srgbClr val="404040"/>
                </a:solidFill>
              </a:rPr>
              <a:t> i </a:t>
            </a:r>
            <a:r>
              <a:rPr lang="hr-HR" b="1" dirty="0">
                <a:solidFill>
                  <a:srgbClr val="404040"/>
                </a:solidFill>
              </a:rPr>
              <a:t>opustošena</a:t>
            </a:r>
          </a:p>
        </p:txBody>
      </p:sp>
    </p:spTree>
    <p:extLst>
      <p:ext uri="{BB962C8B-B14F-4D97-AF65-F5344CB8AC3E}">
        <p14:creationId xmlns:p14="http://schemas.microsoft.com/office/powerpoint/2010/main" val="420603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zgrada, ruševine, kamen, kameni zid&#10;&#10;Opis je automatski generiran">
            <a:extLst>
              <a:ext uri="{FF2B5EF4-FFF2-40B4-BE49-F238E27FC236}">
                <a16:creationId xmlns:a16="http://schemas.microsoft.com/office/drawing/2014/main" id="{1C829605-4C45-4606-8BF2-689BE1E043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40649" y="989119"/>
            <a:ext cx="4470919" cy="4283066"/>
          </a:xfrm>
          <a:prstGeom prst="rect">
            <a:avLst/>
          </a:prstGeom>
          <a:noFill/>
        </p:spPr>
      </p:pic>
      <p:pic>
        <p:nvPicPr>
          <p:cNvPr id="5" name="Rezervirano mjesto sadržaja 3" descr="Slika na kojoj se prikazuje vanjski, ruševine, nebo, zgrada&#10;&#10;Opis je automatski generiran">
            <a:extLst>
              <a:ext uri="{FF2B5EF4-FFF2-40B4-BE49-F238E27FC236}">
                <a16:creationId xmlns:a16="http://schemas.microsoft.com/office/drawing/2014/main" id="{5E8A0B89-7FFF-4521-AE24-09BDD09C333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0433" y="989120"/>
            <a:ext cx="4685501" cy="4283066"/>
          </a:xfrm>
          <a:prstGeom prst="rect">
            <a:avLst/>
          </a:prstGeom>
          <a:noFill/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25F53E4-C5F5-4CF7-B384-4CCA64B6FAD8}"/>
              </a:ext>
            </a:extLst>
          </p:cNvPr>
          <p:cNvSpPr txBox="1"/>
          <p:nvPr/>
        </p:nvSpPr>
        <p:spPr>
          <a:xfrm>
            <a:off x="2343150" y="56842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Unutrašnjost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B7659009-545B-4EC3-9FF2-2C8BA010D873}"/>
              </a:ext>
            </a:extLst>
          </p:cNvPr>
          <p:cNvSpPr txBox="1"/>
          <p:nvPr/>
        </p:nvSpPr>
        <p:spPr>
          <a:xfrm>
            <a:off x="7258050" y="56842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Kula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r>
              <a:rPr lang="hr-HR" dirty="0">
                <a:solidFill>
                  <a:schemeClr val="bg1"/>
                </a:solidFill>
              </a:rPr>
              <a:t> uslikana iz zraka</a:t>
            </a:r>
          </a:p>
        </p:txBody>
      </p:sp>
    </p:spTree>
    <p:extLst>
      <p:ext uri="{BB962C8B-B14F-4D97-AF65-F5344CB8AC3E}">
        <p14:creationId xmlns:p14="http://schemas.microsoft.com/office/powerpoint/2010/main" val="199100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107D0C9-B3A1-4072-AB1D-59EF944F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/>
              <a:t>Zaključak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03EAEA9-232D-4B14-A630-2D4F55E11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404040"/>
                </a:solidFill>
              </a:rPr>
              <a:t>Kula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je kroz povijest imala važnu ulogu za područje </a:t>
            </a:r>
            <a:r>
              <a:rPr lang="hr-HR" b="1" dirty="0">
                <a:solidFill>
                  <a:srgbClr val="404040"/>
                </a:solidFill>
              </a:rPr>
              <a:t>Istre</a:t>
            </a:r>
            <a:r>
              <a:rPr lang="hr-HR" dirty="0">
                <a:solidFill>
                  <a:srgbClr val="404040"/>
                </a:solidFill>
              </a:rPr>
              <a:t> kao i samog </a:t>
            </a:r>
            <a:r>
              <a:rPr lang="hr-HR" b="1" dirty="0">
                <a:solidFill>
                  <a:srgbClr val="404040"/>
                </a:solidFill>
              </a:rPr>
              <a:t>Rovinja</a:t>
            </a:r>
          </a:p>
          <a:p>
            <a:r>
              <a:rPr lang="hr-HR" dirty="0">
                <a:solidFill>
                  <a:srgbClr val="404040"/>
                </a:solidFill>
              </a:rPr>
              <a:t>Imala je više uloga poput </a:t>
            </a:r>
            <a:r>
              <a:rPr lang="hr-HR" b="1" dirty="0">
                <a:solidFill>
                  <a:srgbClr val="404040"/>
                </a:solidFill>
              </a:rPr>
              <a:t>obrambene </a:t>
            </a:r>
            <a:r>
              <a:rPr lang="hr-HR" dirty="0">
                <a:solidFill>
                  <a:srgbClr val="404040"/>
                </a:solidFill>
              </a:rPr>
              <a:t>i </a:t>
            </a:r>
            <a:r>
              <a:rPr lang="hr-HR" b="1" dirty="0">
                <a:solidFill>
                  <a:srgbClr val="404040"/>
                </a:solidFill>
              </a:rPr>
              <a:t>stambene</a:t>
            </a:r>
            <a:r>
              <a:rPr lang="hr-HR" dirty="0">
                <a:solidFill>
                  <a:srgbClr val="404040"/>
                </a:solidFill>
              </a:rPr>
              <a:t> uloge te je služila i kao </a:t>
            </a:r>
            <a:r>
              <a:rPr lang="hr-HR" b="1" dirty="0">
                <a:solidFill>
                  <a:srgbClr val="404040"/>
                </a:solidFill>
              </a:rPr>
              <a:t>promatračnica</a:t>
            </a:r>
            <a:r>
              <a:rPr lang="hr-HR" dirty="0">
                <a:solidFill>
                  <a:srgbClr val="404040"/>
                </a:solidFill>
              </a:rPr>
              <a:t> s koje se nadzirao i tijek ratova zbog svojega povoljnog položaja na brdu na kojem se nalazila</a:t>
            </a:r>
          </a:p>
          <a:p>
            <a:r>
              <a:rPr lang="hr-HR" dirty="0">
                <a:solidFill>
                  <a:srgbClr val="404040"/>
                </a:solidFill>
              </a:rPr>
              <a:t>Bila je pod vlašću </a:t>
            </a:r>
            <a:r>
              <a:rPr lang="hr-HR" b="1" dirty="0">
                <a:solidFill>
                  <a:srgbClr val="404040"/>
                </a:solidFill>
              </a:rPr>
              <a:t>različitih država</a:t>
            </a:r>
            <a:r>
              <a:rPr lang="hr-HR" dirty="0">
                <a:solidFill>
                  <a:srgbClr val="404040"/>
                </a:solidFill>
              </a:rPr>
              <a:t> te je u par navrata </a:t>
            </a:r>
            <a:r>
              <a:rPr lang="hr-HR" b="1" dirty="0">
                <a:solidFill>
                  <a:srgbClr val="404040"/>
                </a:solidFill>
              </a:rPr>
              <a:t>obnovljena</a:t>
            </a:r>
            <a:r>
              <a:rPr lang="hr-HR" dirty="0">
                <a:solidFill>
                  <a:srgbClr val="404040"/>
                </a:solidFill>
              </a:rPr>
              <a:t> zbog štete koju je pretrpjela u </a:t>
            </a:r>
            <a:r>
              <a:rPr lang="hr-HR" b="1" dirty="0">
                <a:solidFill>
                  <a:srgbClr val="404040"/>
                </a:solidFill>
              </a:rPr>
              <a:t>ratovima</a:t>
            </a:r>
            <a:r>
              <a:rPr lang="hr-HR" dirty="0">
                <a:solidFill>
                  <a:srgbClr val="404040"/>
                </a:solidFill>
              </a:rPr>
              <a:t> te zbog </a:t>
            </a:r>
            <a:r>
              <a:rPr lang="hr-HR" b="1" dirty="0">
                <a:solidFill>
                  <a:srgbClr val="404040"/>
                </a:solidFill>
              </a:rPr>
              <a:t>vandalizma</a:t>
            </a:r>
            <a:r>
              <a:rPr lang="hr-HR" dirty="0">
                <a:solidFill>
                  <a:srgbClr val="404040"/>
                </a:solidFill>
              </a:rPr>
              <a:t> i ostalih </a:t>
            </a:r>
            <a:r>
              <a:rPr lang="hr-HR" b="1" dirty="0">
                <a:solidFill>
                  <a:srgbClr val="404040"/>
                </a:solidFill>
              </a:rPr>
              <a:t>katastrofa</a:t>
            </a:r>
          </a:p>
          <a:p>
            <a:r>
              <a:rPr lang="hr-HR" dirty="0">
                <a:solidFill>
                  <a:srgbClr val="404040"/>
                </a:solidFill>
              </a:rPr>
              <a:t>Danas je </a:t>
            </a:r>
            <a:r>
              <a:rPr lang="hr-HR" b="1" dirty="0">
                <a:solidFill>
                  <a:srgbClr val="404040"/>
                </a:solidFill>
              </a:rPr>
              <a:t>kula </a:t>
            </a:r>
            <a:r>
              <a:rPr lang="hr-HR" b="1" dirty="0" err="1">
                <a:solidFill>
                  <a:srgbClr val="404040"/>
                </a:solidFill>
              </a:rPr>
              <a:t>Turnina</a:t>
            </a:r>
            <a:r>
              <a:rPr lang="hr-HR" b="1" dirty="0">
                <a:solidFill>
                  <a:srgbClr val="404040"/>
                </a:solidFill>
              </a:rPr>
              <a:t> </a:t>
            </a:r>
            <a:r>
              <a:rPr lang="hr-HR" dirty="0">
                <a:solidFill>
                  <a:srgbClr val="404040"/>
                </a:solidFill>
              </a:rPr>
              <a:t>jedna od glavnih turističkih atrakcija na području Istre zbog svojega </a:t>
            </a:r>
            <a:r>
              <a:rPr lang="hr-HR" b="1" dirty="0">
                <a:solidFill>
                  <a:srgbClr val="404040"/>
                </a:solidFill>
              </a:rPr>
              <a:t>karakterističnog položaja </a:t>
            </a:r>
            <a:r>
              <a:rPr lang="hr-HR" dirty="0">
                <a:solidFill>
                  <a:srgbClr val="404040"/>
                </a:solidFill>
              </a:rPr>
              <a:t>i svoje </a:t>
            </a:r>
            <a:r>
              <a:rPr lang="hr-HR" b="1" dirty="0">
                <a:solidFill>
                  <a:srgbClr val="404040"/>
                </a:solidFill>
              </a:rPr>
              <a:t>osebujne povijesti</a:t>
            </a:r>
          </a:p>
        </p:txBody>
      </p:sp>
    </p:spTree>
    <p:extLst>
      <p:ext uri="{BB962C8B-B14F-4D97-AF65-F5344CB8AC3E}">
        <p14:creationId xmlns:p14="http://schemas.microsoft.com/office/powerpoint/2010/main" val="310550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3237EEDF-746D-4123-B0D2-BF62916F2BE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16709" y="777749"/>
            <a:ext cx="4304941" cy="465616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67AD760-A7E3-4A74-A51D-93702A972FC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352" y="777749"/>
            <a:ext cx="4125758" cy="4656167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AAE050EB-4DBA-42E1-B367-1579D19E4326}"/>
              </a:ext>
            </a:extLst>
          </p:cNvPr>
          <p:cNvSpPr txBox="1"/>
          <p:nvPr/>
        </p:nvSpPr>
        <p:spPr>
          <a:xfrm>
            <a:off x="5260546" y="5757084"/>
            <a:ext cx="2030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Vanjski izgled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EC9C00D-89DD-4578-AEE4-988F84EB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/>
              <a:t>Sažetak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B405C3-45E4-40EC-868D-151860718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hr-HR" sz="1900" dirty="0">
                <a:solidFill>
                  <a:srgbClr val="404040"/>
                </a:solidFill>
              </a:rPr>
              <a:t>Kula </a:t>
            </a:r>
            <a:r>
              <a:rPr lang="hr-HR" sz="1900" dirty="0" err="1">
                <a:solidFill>
                  <a:srgbClr val="404040"/>
                </a:solidFill>
              </a:rPr>
              <a:t>Turnina</a:t>
            </a:r>
            <a:r>
              <a:rPr lang="hr-HR" sz="1900" dirty="0">
                <a:solidFill>
                  <a:srgbClr val="404040"/>
                </a:solidFill>
              </a:rPr>
              <a:t> je dobila naziv „</a:t>
            </a:r>
            <a:r>
              <a:rPr lang="hr-HR" sz="1900" b="1" dirty="0" err="1">
                <a:solidFill>
                  <a:srgbClr val="404040"/>
                </a:solidFill>
              </a:rPr>
              <a:t>Torre</a:t>
            </a:r>
            <a:r>
              <a:rPr lang="hr-HR" sz="1900" b="1" dirty="0">
                <a:solidFill>
                  <a:srgbClr val="404040"/>
                </a:solidFill>
              </a:rPr>
              <a:t> di </a:t>
            </a:r>
            <a:r>
              <a:rPr lang="hr-HR" sz="1900" b="1" dirty="0" err="1">
                <a:solidFill>
                  <a:srgbClr val="404040"/>
                </a:solidFill>
              </a:rPr>
              <a:t>Boraso</a:t>
            </a:r>
            <a:r>
              <a:rPr lang="hr-HR" sz="1900" dirty="0">
                <a:solidFill>
                  <a:srgbClr val="404040"/>
                </a:solidFill>
              </a:rPr>
              <a:t>” jer je prema vjerovanju izgrađena u </a:t>
            </a:r>
            <a:r>
              <a:rPr lang="hr-HR" sz="1900" b="1" dirty="0">
                <a:solidFill>
                  <a:srgbClr val="404040"/>
                </a:solidFill>
              </a:rPr>
              <a:t>podzemnim hodnicima </a:t>
            </a:r>
            <a:r>
              <a:rPr lang="hr-HR" sz="1900" dirty="0">
                <a:solidFill>
                  <a:srgbClr val="404040"/>
                </a:solidFill>
              </a:rPr>
              <a:t>iskopanima u </a:t>
            </a:r>
            <a:r>
              <a:rPr lang="hr-HR" sz="1900" b="1" dirty="0">
                <a:solidFill>
                  <a:srgbClr val="404040"/>
                </a:solidFill>
              </a:rPr>
              <a:t>živoj stijeni</a:t>
            </a:r>
          </a:p>
          <a:p>
            <a:pPr>
              <a:lnSpc>
                <a:spcPct val="90000"/>
              </a:lnSpc>
            </a:pPr>
            <a:r>
              <a:rPr lang="hr-HR" sz="1900" dirty="0">
                <a:solidFill>
                  <a:srgbClr val="404040"/>
                </a:solidFill>
              </a:rPr>
              <a:t>Prvi put se spominje </a:t>
            </a:r>
            <a:r>
              <a:rPr lang="hr-HR" sz="1900" b="1" dirty="0">
                <a:solidFill>
                  <a:srgbClr val="404040"/>
                </a:solidFill>
              </a:rPr>
              <a:t>789.g</a:t>
            </a:r>
            <a:r>
              <a:rPr lang="hr-HR" sz="1900" dirty="0">
                <a:solidFill>
                  <a:srgbClr val="404040"/>
                </a:solidFill>
              </a:rPr>
              <a:t>. kad je srušena od strane </a:t>
            </a:r>
            <a:r>
              <a:rPr lang="hr-HR" sz="1900" b="1" dirty="0">
                <a:solidFill>
                  <a:srgbClr val="404040"/>
                </a:solidFill>
              </a:rPr>
              <a:t>Franaka</a:t>
            </a:r>
          </a:p>
          <a:p>
            <a:pPr>
              <a:lnSpc>
                <a:spcPct val="90000"/>
              </a:lnSpc>
            </a:pPr>
            <a:r>
              <a:rPr lang="hr-HR" sz="1900" dirty="0">
                <a:solidFill>
                  <a:srgbClr val="404040"/>
                </a:solidFill>
              </a:rPr>
              <a:t>Nalazi se na uzvišenju od </a:t>
            </a:r>
            <a:r>
              <a:rPr lang="hr-HR" sz="1900" b="1" dirty="0">
                <a:solidFill>
                  <a:srgbClr val="404040"/>
                </a:solidFill>
              </a:rPr>
              <a:t>106 m </a:t>
            </a:r>
            <a:r>
              <a:rPr lang="hr-HR" sz="1900" dirty="0">
                <a:solidFill>
                  <a:srgbClr val="404040"/>
                </a:solidFill>
              </a:rPr>
              <a:t>nadmorske visine na brdu </a:t>
            </a:r>
            <a:r>
              <a:rPr lang="hr-HR" sz="1900" dirty="0" err="1">
                <a:solidFill>
                  <a:srgbClr val="404040"/>
                </a:solidFill>
              </a:rPr>
              <a:t>Turnina</a:t>
            </a:r>
            <a:r>
              <a:rPr lang="hr-HR" sz="1900" dirty="0">
                <a:solidFill>
                  <a:srgbClr val="404040"/>
                </a:solidFill>
              </a:rPr>
              <a:t> te </a:t>
            </a:r>
            <a:r>
              <a:rPr lang="hr-HR" sz="1900" b="1" dirty="0">
                <a:solidFill>
                  <a:srgbClr val="404040"/>
                </a:solidFill>
              </a:rPr>
              <a:t>4</a:t>
            </a:r>
            <a:r>
              <a:rPr lang="hr-HR" sz="1900" dirty="0">
                <a:solidFill>
                  <a:srgbClr val="404040"/>
                </a:solidFill>
              </a:rPr>
              <a:t> </a:t>
            </a:r>
            <a:r>
              <a:rPr lang="hr-HR" sz="1900" b="1" dirty="0">
                <a:solidFill>
                  <a:srgbClr val="404040"/>
                </a:solidFill>
              </a:rPr>
              <a:t>km sjeveroistočno od grada Rovinja </a:t>
            </a:r>
            <a:r>
              <a:rPr lang="hr-HR" sz="1900" dirty="0">
                <a:solidFill>
                  <a:srgbClr val="404040"/>
                </a:solidFill>
              </a:rPr>
              <a:t>na cesti prema selu</a:t>
            </a:r>
            <a:r>
              <a:rPr lang="hr-HR" sz="1900" b="1" dirty="0">
                <a:solidFill>
                  <a:srgbClr val="404040"/>
                </a:solidFill>
              </a:rPr>
              <a:t> </a:t>
            </a:r>
            <a:r>
              <a:rPr lang="hr-HR" sz="1900" b="1" dirty="0" err="1">
                <a:solidFill>
                  <a:srgbClr val="404040"/>
                </a:solidFill>
              </a:rPr>
              <a:t>Sošići</a:t>
            </a:r>
            <a:r>
              <a:rPr lang="hr-HR" sz="1900" b="1" dirty="0">
                <a:solidFill>
                  <a:srgbClr val="404040"/>
                </a:solidFill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hr-HR" sz="1900" dirty="0">
                <a:solidFill>
                  <a:srgbClr val="404040"/>
                </a:solidFill>
              </a:rPr>
              <a:t>Smatra se </a:t>
            </a:r>
            <a:r>
              <a:rPr lang="hr-HR" sz="1900" b="1" dirty="0">
                <a:solidFill>
                  <a:srgbClr val="404040"/>
                </a:solidFill>
              </a:rPr>
              <a:t>prvim srednjovjekovnim fortifikacijskim objektom</a:t>
            </a:r>
          </a:p>
          <a:p>
            <a:pPr>
              <a:lnSpc>
                <a:spcPct val="90000"/>
              </a:lnSpc>
            </a:pPr>
            <a:r>
              <a:rPr lang="hr-HR" sz="1900" dirty="0">
                <a:solidFill>
                  <a:srgbClr val="404040"/>
                </a:solidFill>
              </a:rPr>
              <a:t>Sve do </a:t>
            </a:r>
            <a:r>
              <a:rPr lang="hr-HR" sz="1900" b="1" dirty="0">
                <a:solidFill>
                  <a:srgbClr val="404040"/>
                </a:solidFill>
              </a:rPr>
              <a:t>1211.g.</a:t>
            </a:r>
            <a:r>
              <a:rPr lang="hr-HR" sz="1900" dirty="0">
                <a:solidFill>
                  <a:srgbClr val="404040"/>
                </a:solidFill>
              </a:rPr>
              <a:t> je bila pod vlašću porečkog biskupa te je u razdoblju od </a:t>
            </a:r>
            <a:r>
              <a:rPr lang="hr-HR" sz="1900" b="1" dirty="0">
                <a:solidFill>
                  <a:srgbClr val="404040"/>
                </a:solidFill>
              </a:rPr>
              <a:t>1283.g.</a:t>
            </a:r>
            <a:r>
              <a:rPr lang="hr-HR" sz="1900" dirty="0">
                <a:solidFill>
                  <a:srgbClr val="404040"/>
                </a:solidFill>
              </a:rPr>
              <a:t> do </a:t>
            </a:r>
            <a:r>
              <a:rPr lang="hr-HR" sz="1900" b="1" dirty="0">
                <a:solidFill>
                  <a:srgbClr val="404040"/>
                </a:solidFill>
              </a:rPr>
              <a:t>1331.g.</a:t>
            </a:r>
            <a:r>
              <a:rPr lang="hr-HR" sz="1900" dirty="0">
                <a:solidFill>
                  <a:srgbClr val="404040"/>
                </a:solidFill>
              </a:rPr>
              <a:t> bila pod vlašću pulske obitelji </a:t>
            </a:r>
            <a:r>
              <a:rPr lang="hr-HR" sz="1900" b="1" dirty="0" err="1">
                <a:solidFill>
                  <a:srgbClr val="404040"/>
                </a:solidFill>
              </a:rPr>
              <a:t>Castropoli</a:t>
            </a:r>
            <a:endParaRPr lang="hr-HR" sz="1900" b="1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hr-HR" sz="1900" dirty="0">
                <a:solidFill>
                  <a:srgbClr val="404040"/>
                </a:solidFill>
              </a:rPr>
              <a:t>Nakon toga za kulu počinje </a:t>
            </a:r>
            <a:r>
              <a:rPr lang="hr-HR" sz="1900" b="1" dirty="0">
                <a:solidFill>
                  <a:srgbClr val="404040"/>
                </a:solidFill>
              </a:rPr>
              <a:t>mletačka era</a:t>
            </a:r>
            <a:r>
              <a:rPr lang="hr-HR" sz="1900" dirty="0">
                <a:solidFill>
                  <a:srgbClr val="404040"/>
                </a:solidFill>
              </a:rPr>
              <a:t> kada je </a:t>
            </a:r>
            <a:r>
              <a:rPr lang="hr-HR" sz="1900" b="1" dirty="0">
                <a:solidFill>
                  <a:srgbClr val="404040"/>
                </a:solidFill>
              </a:rPr>
              <a:t>Venecija</a:t>
            </a:r>
            <a:r>
              <a:rPr lang="hr-HR" sz="1900" dirty="0">
                <a:solidFill>
                  <a:srgbClr val="404040"/>
                </a:solidFill>
              </a:rPr>
              <a:t> anektirala brojne posjede obitelji </a:t>
            </a:r>
            <a:r>
              <a:rPr lang="hr-HR" sz="1900" b="1" dirty="0" err="1">
                <a:solidFill>
                  <a:srgbClr val="404040"/>
                </a:solidFill>
              </a:rPr>
              <a:t>Castropoli</a:t>
            </a:r>
            <a:endParaRPr lang="hr-HR" sz="1900" b="1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endParaRPr lang="hr-HR" sz="15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endParaRPr lang="hr-HR" sz="15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ula Turnina – Jan Sonnemans">
            <a:extLst>
              <a:ext uri="{FF2B5EF4-FFF2-40B4-BE49-F238E27FC236}">
                <a16:creationId xmlns:a16="http://schemas.microsoft.com/office/drawing/2014/main" id="{49ABF125-A27B-46E1-B4C6-5C8FC3DE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6568" y="1143001"/>
            <a:ext cx="4602657" cy="3451992"/>
          </a:xfrm>
          <a:prstGeom prst="roundRect">
            <a:avLst>
              <a:gd name="adj" fmla="val 1858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ula Turnina – Jan Sonnemans">
            <a:extLst>
              <a:ext uri="{FF2B5EF4-FFF2-40B4-BE49-F238E27FC236}">
                <a16:creationId xmlns:a16="http://schemas.microsoft.com/office/drawing/2014/main" id="{66E04613-70E5-46FC-B854-05945B34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35792" y="1143000"/>
            <a:ext cx="4602658" cy="3451993"/>
          </a:xfrm>
          <a:prstGeom prst="roundRect">
            <a:avLst>
              <a:gd name="adj" fmla="val 1858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7AABE947-62D9-401E-9BFC-48111EA644E9}"/>
              </a:ext>
            </a:extLst>
          </p:cNvPr>
          <p:cNvSpPr txBox="1"/>
          <p:nvPr/>
        </p:nvSpPr>
        <p:spPr>
          <a:xfrm>
            <a:off x="4942450" y="491704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b="0" i="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Vanjski</a:t>
            </a:r>
            <a:r>
              <a:rPr lang="en-US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izgled</a:t>
            </a:r>
            <a:r>
              <a:rPr lang="en-US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kule</a:t>
            </a:r>
            <a:r>
              <a:rPr lang="en-US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Turnin</a:t>
            </a:r>
            <a:r>
              <a:rPr lang="hr-HR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  <a:endParaRPr lang="en-US" b="0" i="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14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6B92E5C-5399-46C1-9252-028697E8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/>
              <a:t>Sažetak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3568326-B4F7-4186-960C-68E07340F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U ratu za </a:t>
            </a:r>
            <a:r>
              <a:rPr lang="hr-HR" b="1" dirty="0" err="1">
                <a:solidFill>
                  <a:srgbClr val="404040"/>
                </a:solidFill>
              </a:rPr>
              <a:t>Chioggiu</a:t>
            </a:r>
            <a:r>
              <a:rPr lang="hr-HR" b="1" dirty="0">
                <a:solidFill>
                  <a:srgbClr val="404040"/>
                </a:solidFill>
              </a:rPr>
              <a:t> </a:t>
            </a:r>
            <a:r>
              <a:rPr lang="hr-HR" dirty="0">
                <a:solidFill>
                  <a:srgbClr val="404040"/>
                </a:solidFill>
              </a:rPr>
              <a:t>(</a:t>
            </a:r>
            <a:r>
              <a:rPr lang="hr-HR" b="1" dirty="0">
                <a:solidFill>
                  <a:srgbClr val="404040"/>
                </a:solidFill>
              </a:rPr>
              <a:t>1378.g.-1381.g.</a:t>
            </a:r>
            <a:r>
              <a:rPr lang="hr-HR" dirty="0">
                <a:solidFill>
                  <a:srgbClr val="404040"/>
                </a:solidFill>
              </a:rPr>
              <a:t>) kulu 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osvajaju </a:t>
            </a:r>
            <a:r>
              <a:rPr lang="hr-HR" b="1" dirty="0">
                <a:solidFill>
                  <a:srgbClr val="404040"/>
                </a:solidFill>
              </a:rPr>
              <a:t>đenovsko-akvilejske</a:t>
            </a:r>
            <a:r>
              <a:rPr lang="hr-HR" dirty="0">
                <a:solidFill>
                  <a:srgbClr val="404040"/>
                </a:solidFill>
              </a:rPr>
              <a:t> sile, no u </a:t>
            </a:r>
            <a:r>
              <a:rPr lang="hr-HR" b="1" dirty="0">
                <a:solidFill>
                  <a:srgbClr val="404040"/>
                </a:solidFill>
              </a:rPr>
              <a:t>mletačkom protunapadu Venecija</a:t>
            </a:r>
            <a:r>
              <a:rPr lang="hr-HR" dirty="0">
                <a:solidFill>
                  <a:srgbClr val="404040"/>
                </a:solidFill>
              </a:rPr>
              <a:t> je uspješno vraća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Ugrađena u fortifikacijski sustav </a:t>
            </a:r>
            <a:r>
              <a:rPr lang="hr-HR" b="1" dirty="0">
                <a:solidFill>
                  <a:srgbClr val="404040"/>
                </a:solidFill>
              </a:rPr>
              <a:t>Venecije</a:t>
            </a:r>
          </a:p>
          <a:p>
            <a:pPr>
              <a:lnSpc>
                <a:spcPct val="90000"/>
              </a:lnSpc>
            </a:pPr>
            <a:r>
              <a:rPr lang="hr-HR" b="1" dirty="0">
                <a:solidFill>
                  <a:srgbClr val="404040"/>
                </a:solidFill>
              </a:rPr>
              <a:t>1595.g.</a:t>
            </a:r>
            <a:r>
              <a:rPr lang="hr-HR" dirty="0">
                <a:solidFill>
                  <a:srgbClr val="404040"/>
                </a:solidFill>
              </a:rPr>
              <a:t> kupuju je </a:t>
            </a:r>
            <a:r>
              <a:rPr lang="hr-HR" b="1" dirty="0">
                <a:solidFill>
                  <a:srgbClr val="404040"/>
                </a:solidFill>
              </a:rPr>
              <a:t>grofovi Borisi</a:t>
            </a:r>
            <a:r>
              <a:rPr lang="hr-HR" dirty="0">
                <a:solidFill>
                  <a:srgbClr val="404040"/>
                </a:solidFill>
              </a:rPr>
              <a:t>, no napuštaju je nedugo nakon toga 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Sve do </a:t>
            </a:r>
            <a:r>
              <a:rPr lang="hr-HR" b="1" dirty="0">
                <a:solidFill>
                  <a:srgbClr val="404040"/>
                </a:solidFill>
              </a:rPr>
              <a:t>19.st. </a:t>
            </a:r>
            <a:r>
              <a:rPr lang="hr-HR" dirty="0">
                <a:solidFill>
                  <a:srgbClr val="404040"/>
                </a:solidFill>
              </a:rPr>
              <a:t>kula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je bila </a:t>
            </a:r>
            <a:r>
              <a:rPr lang="hr-HR" b="1" dirty="0">
                <a:solidFill>
                  <a:srgbClr val="404040"/>
                </a:solidFill>
              </a:rPr>
              <a:t>opustošena</a:t>
            </a:r>
            <a:r>
              <a:rPr lang="hr-HR" dirty="0">
                <a:solidFill>
                  <a:srgbClr val="404040"/>
                </a:solidFill>
              </a:rPr>
              <a:t> i </a:t>
            </a:r>
            <a:r>
              <a:rPr lang="hr-HR" b="1" dirty="0">
                <a:solidFill>
                  <a:srgbClr val="404040"/>
                </a:solidFill>
              </a:rPr>
              <a:t>nenaseljena</a:t>
            </a:r>
            <a:r>
              <a:rPr lang="hr-HR" dirty="0">
                <a:solidFill>
                  <a:srgbClr val="404040"/>
                </a:solidFill>
              </a:rPr>
              <a:t> i nakon toga kupuje je obitelj </a:t>
            </a:r>
            <a:r>
              <a:rPr lang="hr-HR" b="1" dirty="0" err="1">
                <a:solidFill>
                  <a:srgbClr val="404040"/>
                </a:solidFill>
              </a:rPr>
              <a:t>Gianelli</a:t>
            </a:r>
            <a:r>
              <a:rPr lang="hr-HR" dirty="0">
                <a:solidFill>
                  <a:srgbClr val="404040"/>
                </a:solidFill>
              </a:rPr>
              <a:t> s namjerom da je obnovi 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Zadnji vlasnici kule </a:t>
            </a:r>
            <a:r>
              <a:rPr lang="hr-HR" dirty="0" err="1">
                <a:solidFill>
                  <a:srgbClr val="404040"/>
                </a:solidFill>
              </a:rPr>
              <a:t>Turnine</a:t>
            </a:r>
            <a:r>
              <a:rPr lang="hr-HR" dirty="0">
                <a:solidFill>
                  <a:srgbClr val="404040"/>
                </a:solidFill>
              </a:rPr>
              <a:t> su bile </a:t>
            </a:r>
            <a:r>
              <a:rPr lang="hr-HR" b="1" dirty="0">
                <a:solidFill>
                  <a:srgbClr val="404040"/>
                </a:solidFill>
              </a:rPr>
              <a:t>obitelji </a:t>
            </a:r>
            <a:r>
              <a:rPr lang="hr-HR" b="1" dirty="0" err="1">
                <a:solidFill>
                  <a:srgbClr val="404040"/>
                </a:solidFill>
              </a:rPr>
              <a:t>Rismondo</a:t>
            </a:r>
            <a:r>
              <a:rPr lang="hr-HR" b="1" dirty="0">
                <a:solidFill>
                  <a:srgbClr val="404040"/>
                </a:solidFill>
              </a:rPr>
              <a:t> </a:t>
            </a:r>
            <a:r>
              <a:rPr lang="hr-HR" dirty="0">
                <a:solidFill>
                  <a:srgbClr val="404040"/>
                </a:solidFill>
              </a:rPr>
              <a:t>i </a:t>
            </a:r>
            <a:r>
              <a:rPr lang="hr-HR" b="1" dirty="0" err="1">
                <a:solidFill>
                  <a:srgbClr val="404040"/>
                </a:solidFill>
              </a:rPr>
              <a:t>Vianelli</a:t>
            </a:r>
            <a:endParaRPr lang="hr-HR" b="1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hr-HR" b="1" dirty="0">
                <a:solidFill>
                  <a:srgbClr val="404040"/>
                </a:solidFill>
              </a:rPr>
              <a:t>1944.g.</a:t>
            </a:r>
            <a:r>
              <a:rPr lang="hr-HR" dirty="0">
                <a:solidFill>
                  <a:srgbClr val="404040"/>
                </a:solidFill>
              </a:rPr>
              <a:t> je minirana od strane </a:t>
            </a:r>
            <a:r>
              <a:rPr lang="hr-HR" b="1" dirty="0">
                <a:solidFill>
                  <a:srgbClr val="404040"/>
                </a:solidFill>
              </a:rPr>
              <a:t>njemačke vojske</a:t>
            </a:r>
          </a:p>
          <a:p>
            <a:pPr>
              <a:lnSpc>
                <a:spcPct val="90000"/>
              </a:lnSpc>
            </a:pPr>
            <a:r>
              <a:rPr lang="hr-HR" dirty="0">
                <a:solidFill>
                  <a:srgbClr val="404040"/>
                </a:solidFill>
              </a:rPr>
              <a:t>Od </a:t>
            </a:r>
            <a:r>
              <a:rPr lang="hr-HR" b="1" dirty="0">
                <a:solidFill>
                  <a:srgbClr val="404040"/>
                </a:solidFill>
              </a:rPr>
              <a:t>2013.g.</a:t>
            </a:r>
            <a:r>
              <a:rPr lang="hr-HR" dirty="0">
                <a:solidFill>
                  <a:srgbClr val="404040"/>
                </a:solidFill>
              </a:rPr>
              <a:t> se provodi projekt obnavljanja i uređenja same kule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endParaRPr lang="hr-HR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0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346CE56-C18E-4B8F-A67D-9B6D3C8F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/>
              <a:t>Bibliografija(izvori)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8232DFA-8806-4DDA-AAB1-2087BACDF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hr-HR" u="sng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https://www.bing.com/search?q=Turnina+&amp;form=ANNTH1&amp;refig=de358a4fb6054d18be9a68bc35eebef1</a:t>
            </a:r>
            <a:r>
              <a:rPr lang="hr-HR" u="sng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(23.9.2023)</a:t>
            </a:r>
            <a:endParaRPr lang="hr-HR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hr-HR" u="sng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Osebujna priča nekad važnog čuvara Rovinja - Glas Istre</a:t>
            </a:r>
            <a:r>
              <a:rPr lang="hr-HR" u="sng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(24.3.2024.)</a:t>
            </a:r>
            <a:endParaRPr lang="hr-HR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hr-HR" u="sng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Turnina</a:t>
            </a:r>
            <a:r>
              <a:rPr lang="hr-HR" u="sng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</a:t>
            </a:r>
            <a:r>
              <a:rPr lang="hr-HR" u="sng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Istrapedia</a:t>
            </a:r>
            <a:r>
              <a:rPr lang="hr-HR" u="sng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(10.5.2024.)</a:t>
            </a:r>
            <a:endParaRPr lang="hr-HR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2470109" y="602859"/>
            <a:ext cx="8140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Posjet naših učenika kuli </a:t>
            </a:r>
            <a:r>
              <a:rPr lang="hr-HR" sz="4400" dirty="0" err="1">
                <a:solidFill>
                  <a:schemeClr val="bg1"/>
                </a:solidFill>
              </a:rPr>
              <a:t>Turnina</a:t>
            </a:r>
            <a:endParaRPr lang="hr-HR" sz="4400" dirty="0">
              <a:solidFill>
                <a:schemeClr val="bg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B7D245E-B705-440B-82A4-9C0972059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16" y="2067542"/>
            <a:ext cx="5092230" cy="286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 descr="Slika na kojoj se prikazuje vanjski, odijevanje, trava, osoba&#10;&#10;Opis je automatski generiran">
            <a:extLst>
              <a:ext uri="{FF2B5EF4-FFF2-40B4-BE49-F238E27FC236}">
                <a16:creationId xmlns:a16="http://schemas.microsoft.com/office/drawing/2014/main" id="{B2097D3A-D834-4768-8EE1-705F03A2E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225" y="2067542"/>
            <a:ext cx="5092232" cy="286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2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2470109" y="602859"/>
            <a:ext cx="8140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Posjet naših učenika kuli </a:t>
            </a:r>
            <a:r>
              <a:rPr lang="hr-HR" sz="4400" dirty="0" err="1">
                <a:solidFill>
                  <a:schemeClr val="bg1"/>
                </a:solidFill>
              </a:rPr>
              <a:t>Turnina</a:t>
            </a:r>
            <a:endParaRPr lang="hr-HR" sz="4400" dirty="0">
              <a:solidFill>
                <a:schemeClr val="bg1"/>
              </a:solidFill>
            </a:endParaRPr>
          </a:p>
        </p:txBody>
      </p:sp>
      <p:pic>
        <p:nvPicPr>
          <p:cNvPr id="2" name="Slika 1" descr="Slika na kojoj se prikazuje vanjski, odijevanje, obuća, osoba&#10;&#10;Opis je automatski generiran">
            <a:extLst>
              <a:ext uri="{FF2B5EF4-FFF2-40B4-BE49-F238E27FC236}">
                <a16:creationId xmlns:a16="http://schemas.microsoft.com/office/drawing/2014/main" id="{323949E3-3DC6-F15B-D17A-A8364802B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71" y="2055577"/>
            <a:ext cx="5165387" cy="290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 descr="Slika na kojoj se prikazuje vanjski, nebo, trava, osoba&#10;&#10;Opis je automatski generiran">
            <a:extLst>
              <a:ext uri="{FF2B5EF4-FFF2-40B4-BE49-F238E27FC236}">
                <a16:creationId xmlns:a16="http://schemas.microsoft.com/office/drawing/2014/main" id="{F1B556ED-A13D-E787-0EB6-44D2D5A0B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671" y="2055577"/>
            <a:ext cx="5165386" cy="290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38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5331AF1-86F8-47AD-9A5D-63811459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/>
              <a:t>Uvod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C660D46-5B4E-48FF-AA57-B5B9092A4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404040"/>
                </a:solidFill>
              </a:rPr>
              <a:t>U prezentaciji i radu se objašnjava </a:t>
            </a:r>
            <a:r>
              <a:rPr lang="hr-HR" b="1" dirty="0">
                <a:solidFill>
                  <a:srgbClr val="404040"/>
                </a:solidFill>
              </a:rPr>
              <a:t>povijesni razvoj kule </a:t>
            </a:r>
            <a:r>
              <a:rPr lang="hr-HR" b="1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te njezin </a:t>
            </a:r>
            <a:r>
              <a:rPr lang="hr-HR" b="1" dirty="0">
                <a:solidFill>
                  <a:srgbClr val="404040"/>
                </a:solidFill>
              </a:rPr>
              <a:t>geografski smještaj </a:t>
            </a:r>
            <a:r>
              <a:rPr lang="hr-HR" dirty="0">
                <a:solidFill>
                  <a:srgbClr val="404040"/>
                </a:solidFill>
              </a:rPr>
              <a:t>i </a:t>
            </a:r>
            <a:r>
              <a:rPr lang="hr-HR" b="1" dirty="0">
                <a:solidFill>
                  <a:srgbClr val="404040"/>
                </a:solidFill>
              </a:rPr>
              <a:t>položaj</a:t>
            </a:r>
          </a:p>
          <a:p>
            <a:r>
              <a:rPr lang="hr-HR" dirty="0">
                <a:solidFill>
                  <a:srgbClr val="404040"/>
                </a:solidFill>
              </a:rPr>
              <a:t>Objašnjava se njezina </a:t>
            </a:r>
            <a:r>
              <a:rPr lang="hr-HR" b="1" dirty="0">
                <a:solidFill>
                  <a:srgbClr val="404040"/>
                </a:solidFill>
              </a:rPr>
              <a:t>fortifikacijska </a:t>
            </a:r>
            <a:r>
              <a:rPr lang="hr-HR" dirty="0">
                <a:solidFill>
                  <a:srgbClr val="404040"/>
                </a:solidFill>
              </a:rPr>
              <a:t>i </a:t>
            </a:r>
            <a:r>
              <a:rPr lang="hr-HR" b="1" dirty="0">
                <a:solidFill>
                  <a:srgbClr val="404040"/>
                </a:solidFill>
              </a:rPr>
              <a:t>stambena</a:t>
            </a:r>
            <a:r>
              <a:rPr lang="hr-HR" dirty="0">
                <a:solidFill>
                  <a:srgbClr val="404040"/>
                </a:solidFill>
              </a:rPr>
              <a:t> </a:t>
            </a:r>
            <a:r>
              <a:rPr lang="hr-HR" b="1" dirty="0">
                <a:solidFill>
                  <a:srgbClr val="404040"/>
                </a:solidFill>
              </a:rPr>
              <a:t>uloga</a:t>
            </a:r>
            <a:r>
              <a:rPr lang="hr-HR" dirty="0">
                <a:solidFill>
                  <a:srgbClr val="404040"/>
                </a:solidFill>
              </a:rPr>
              <a:t> kroz stoljeća</a:t>
            </a:r>
          </a:p>
          <a:p>
            <a:r>
              <a:rPr lang="hr-HR" dirty="0">
                <a:solidFill>
                  <a:srgbClr val="404040"/>
                </a:solidFill>
              </a:rPr>
              <a:t>Spominju se različiti oblici štete koju je morala pretrpjeti od svojega postojanja: </a:t>
            </a:r>
            <a:r>
              <a:rPr lang="hr-HR" b="1" dirty="0">
                <a:solidFill>
                  <a:srgbClr val="404040"/>
                </a:solidFill>
              </a:rPr>
              <a:t>vandalizam</a:t>
            </a:r>
            <a:r>
              <a:rPr lang="hr-HR" dirty="0">
                <a:solidFill>
                  <a:srgbClr val="404040"/>
                </a:solidFill>
              </a:rPr>
              <a:t>, </a:t>
            </a:r>
            <a:r>
              <a:rPr lang="hr-HR" b="1" dirty="0">
                <a:solidFill>
                  <a:srgbClr val="404040"/>
                </a:solidFill>
              </a:rPr>
              <a:t>ratovi</a:t>
            </a:r>
            <a:r>
              <a:rPr lang="hr-HR" dirty="0">
                <a:solidFill>
                  <a:srgbClr val="404040"/>
                </a:solidFill>
              </a:rPr>
              <a:t> i </a:t>
            </a:r>
            <a:r>
              <a:rPr lang="hr-HR" b="1" dirty="0">
                <a:solidFill>
                  <a:srgbClr val="404040"/>
                </a:solidFill>
              </a:rPr>
              <a:t>prirodne katastrofe</a:t>
            </a:r>
          </a:p>
        </p:txBody>
      </p:sp>
    </p:spTree>
    <p:extLst>
      <p:ext uri="{BB962C8B-B14F-4D97-AF65-F5344CB8AC3E}">
        <p14:creationId xmlns:p14="http://schemas.microsoft.com/office/powerpoint/2010/main" val="547886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2470109" y="602859"/>
            <a:ext cx="8140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Posjet naših učenika kuli </a:t>
            </a:r>
            <a:r>
              <a:rPr lang="hr-HR" sz="4400" dirty="0" err="1">
                <a:solidFill>
                  <a:schemeClr val="bg1"/>
                </a:solidFill>
              </a:rPr>
              <a:t>Turnina</a:t>
            </a:r>
            <a:endParaRPr lang="hr-HR" sz="4400" dirty="0">
              <a:solidFill>
                <a:schemeClr val="bg1"/>
              </a:solidFill>
            </a:endParaRPr>
          </a:p>
        </p:txBody>
      </p:sp>
      <p:pic>
        <p:nvPicPr>
          <p:cNvPr id="4" name="Slika 3" descr="Slika na kojoj se prikazuje vanjski, ruševine, nebo, Arheološko nalazište&#10;&#10;Opis je automatski generiran">
            <a:extLst>
              <a:ext uri="{FF2B5EF4-FFF2-40B4-BE49-F238E27FC236}">
                <a16:creationId xmlns:a16="http://schemas.microsoft.com/office/drawing/2014/main" id="{C5061E5A-C3FF-FC09-EA01-6453A6B33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49" y="2520416"/>
            <a:ext cx="4461751" cy="250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 descr="Slika na kojoj se prikazuje vanjski, ruševine, nebo, zgrada&#10;&#10;Opis je automatski generiran">
            <a:extLst>
              <a:ext uri="{FF2B5EF4-FFF2-40B4-BE49-F238E27FC236}">
                <a16:creationId xmlns:a16="http://schemas.microsoft.com/office/drawing/2014/main" id="{5B46DE9D-0035-3FEC-5A28-65BF13690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64" y="1617226"/>
            <a:ext cx="2427816" cy="431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8993B7A-646B-0B97-5604-FE82F975C1AB}"/>
              </a:ext>
            </a:extLst>
          </p:cNvPr>
          <p:cNvSpPr txBox="1"/>
          <p:nvPr/>
        </p:nvSpPr>
        <p:spPr>
          <a:xfrm>
            <a:off x="1756815" y="5346016"/>
            <a:ext cx="29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Vanjski izgled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A7CE1A0-4D54-04CB-4279-AF6356E7C08C}"/>
              </a:ext>
            </a:extLst>
          </p:cNvPr>
          <p:cNvSpPr txBox="1"/>
          <p:nvPr/>
        </p:nvSpPr>
        <p:spPr>
          <a:xfrm>
            <a:off x="7594064" y="6178269"/>
            <a:ext cx="291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Unutrašnjost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2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2470109" y="602859"/>
            <a:ext cx="8140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Posjet naših učenika kuli </a:t>
            </a:r>
            <a:r>
              <a:rPr lang="hr-HR" sz="4400" dirty="0" err="1">
                <a:solidFill>
                  <a:schemeClr val="bg1"/>
                </a:solidFill>
              </a:rPr>
              <a:t>Turnina</a:t>
            </a:r>
            <a:endParaRPr lang="hr-HR" sz="4400" dirty="0">
              <a:solidFill>
                <a:schemeClr val="bg1"/>
              </a:solidFill>
            </a:endParaRPr>
          </a:p>
        </p:txBody>
      </p:sp>
      <p:pic>
        <p:nvPicPr>
          <p:cNvPr id="2" name="Slika 1" descr="Slika na kojoj se prikazuje vanjski, ruševine, nebo, odijevanje&#10;&#10;Opis je automatski generiran">
            <a:extLst>
              <a:ext uri="{FF2B5EF4-FFF2-40B4-BE49-F238E27FC236}">
                <a16:creationId xmlns:a16="http://schemas.microsoft.com/office/drawing/2014/main" id="{D2D94EB6-CD38-FF06-512E-811318D79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690" y="2178692"/>
            <a:ext cx="4445540" cy="2500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 descr="Slika na kojoj se prikazuje odijevanje, obuća, osoba, čovjek&#10;&#10;Opis je automatski generiran">
            <a:extLst>
              <a:ext uri="{FF2B5EF4-FFF2-40B4-BE49-F238E27FC236}">
                <a16:creationId xmlns:a16="http://schemas.microsoft.com/office/drawing/2014/main" id="{D5E4984F-2E25-29CF-8B6C-3229169A1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852" y="1655683"/>
            <a:ext cx="2346292" cy="4171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4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8" name="Slika 7" descr="Slika na kojoj se prikazuje vanjski, nebo, zgrada, ruševine&#10;&#10;Opis je automatski generiran">
            <a:extLst>
              <a:ext uri="{FF2B5EF4-FFF2-40B4-BE49-F238E27FC236}">
                <a16:creationId xmlns:a16="http://schemas.microsoft.com/office/drawing/2014/main" id="{A696160C-1F47-43ED-BE45-789F6EECF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61" y="1784967"/>
            <a:ext cx="4602657" cy="345199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9" name="Rezervirano mjesto sadržaja 4" descr="Slika na kojoj se prikazuje vanjski, nebo, zgrada, ruševine&#10;&#10;Opis je automatski generiran">
            <a:extLst>
              <a:ext uri="{FF2B5EF4-FFF2-40B4-BE49-F238E27FC236}">
                <a16:creationId xmlns:a16="http://schemas.microsoft.com/office/drawing/2014/main" id="{3CE546C6-8F9F-44C3-9699-DF78868FD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779" y="1784967"/>
            <a:ext cx="4602658" cy="3451993"/>
          </a:xfrm>
          <a:prstGeom prst="roundRect">
            <a:avLst>
              <a:gd name="adj" fmla="val 1858"/>
            </a:avLst>
          </a:prstGeom>
          <a:noFill/>
          <a:effectLst/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284F9582-5B0A-4F61-9625-A9DFD819B223}"/>
              </a:ext>
            </a:extLst>
          </p:cNvPr>
          <p:cNvSpPr txBox="1"/>
          <p:nvPr/>
        </p:nvSpPr>
        <p:spPr>
          <a:xfrm>
            <a:off x="4748212" y="5620528"/>
            <a:ext cx="2695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Vanjski izgled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0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6" name="Rezervirano mjesto sadržaja 4" descr="Slika na kojoj se prikazuje vanjski, nebo, zgrada, ruševine&#10;&#10;Opis je automatski generiran">
            <a:extLst>
              <a:ext uri="{FF2B5EF4-FFF2-40B4-BE49-F238E27FC236}">
                <a16:creationId xmlns:a16="http://schemas.microsoft.com/office/drawing/2014/main" id="{34446C92-B802-4A54-B6A6-7B6B77104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77" y="1910854"/>
            <a:ext cx="4602657" cy="3451992"/>
          </a:xfrm>
          <a:prstGeom prst="roundRect">
            <a:avLst>
              <a:gd name="adj" fmla="val 1858"/>
            </a:avLst>
          </a:prstGeom>
          <a:noFill/>
          <a:effectLst/>
        </p:spPr>
      </p:pic>
      <p:pic>
        <p:nvPicPr>
          <p:cNvPr id="7" name="Slika 6" descr="Slika na kojoj se prikazuje nebo, vanjski, zgrada, kamen&#10;&#10;Opis je automatski generiran">
            <a:extLst>
              <a:ext uri="{FF2B5EF4-FFF2-40B4-BE49-F238E27FC236}">
                <a16:creationId xmlns:a16="http://schemas.microsoft.com/office/drawing/2014/main" id="{968C4A9E-B841-4EA2-8377-1F2E48449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011" y="1910853"/>
            <a:ext cx="4602658" cy="3451993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6E79B9EC-9E0A-49F8-92F1-1E56B4651A0F}"/>
              </a:ext>
            </a:extLst>
          </p:cNvPr>
          <p:cNvSpPr txBox="1"/>
          <p:nvPr/>
        </p:nvSpPr>
        <p:spPr>
          <a:xfrm>
            <a:off x="4769099" y="5768459"/>
            <a:ext cx="2653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Vanjski izgled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6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8" name="Rezervirano mjesto sadržaja 4" descr="Slika na kojoj se prikazuje vanjski, nebo, trava, vegatacija&#10;&#10;Opis je automatski generiran">
            <a:extLst>
              <a:ext uri="{FF2B5EF4-FFF2-40B4-BE49-F238E27FC236}">
                <a16:creationId xmlns:a16="http://schemas.microsoft.com/office/drawing/2014/main" id="{3CE0652A-1357-4B69-9E9B-1DCB45A94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12" y="1993191"/>
            <a:ext cx="4602657" cy="3451992"/>
          </a:xfrm>
          <a:prstGeom prst="roundRect">
            <a:avLst>
              <a:gd name="adj" fmla="val 1858"/>
            </a:avLst>
          </a:prstGeom>
          <a:noFill/>
          <a:effectLst/>
        </p:spPr>
      </p:pic>
      <p:pic>
        <p:nvPicPr>
          <p:cNvPr id="9" name="Slika 8" descr="Slika na kojoj se prikazuje vanjski, nebo, biljka, drvo&#10;&#10;Opis je automatski generiran">
            <a:extLst>
              <a:ext uri="{FF2B5EF4-FFF2-40B4-BE49-F238E27FC236}">
                <a16:creationId xmlns:a16="http://schemas.microsoft.com/office/drawing/2014/main" id="{E08567E3-7AE8-407A-964A-E07D5C28E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480" y="1993190"/>
            <a:ext cx="4602658" cy="3451993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3FAEC63-DECE-4E10-A147-79FD928CB518}"/>
              </a:ext>
            </a:extLst>
          </p:cNvPr>
          <p:cNvSpPr txBox="1"/>
          <p:nvPr/>
        </p:nvSpPr>
        <p:spPr>
          <a:xfrm>
            <a:off x="4138406" y="5757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Krajolik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oko</a:t>
            </a:r>
            <a:r>
              <a:rPr lang="hr-HR" dirty="0">
                <a:solidFill>
                  <a:schemeClr val="bg1"/>
                </a:solidFill>
              </a:rPr>
              <a:t>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r>
              <a:rPr lang="hr-HR" dirty="0">
                <a:solidFill>
                  <a:schemeClr val="bg1"/>
                </a:solidFill>
              </a:rPr>
              <a:t> i njezino okruženje</a:t>
            </a:r>
          </a:p>
        </p:txBody>
      </p:sp>
    </p:spTree>
    <p:extLst>
      <p:ext uri="{BB962C8B-B14F-4D97-AF65-F5344CB8AC3E}">
        <p14:creationId xmlns:p14="http://schemas.microsoft.com/office/powerpoint/2010/main" val="183730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6" name="Slika 5" descr="Slika na kojoj se prikazuje vanjski, nebo, trava, biljka&#10;&#10;Opis je automatski generiran">
            <a:extLst>
              <a:ext uri="{FF2B5EF4-FFF2-40B4-BE49-F238E27FC236}">
                <a16:creationId xmlns:a16="http://schemas.microsoft.com/office/drawing/2014/main" id="{FA61322A-FDC9-4C7F-B90B-BE94F78D0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58" y="1910854"/>
            <a:ext cx="4602657" cy="345199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Rezervirano mjesto sadržaja 4" descr="Slika na kojoj se prikazuje vanjski, zgrada, ruševine, nebo&#10;&#10;Opis je automatski generiran">
            <a:extLst>
              <a:ext uri="{FF2B5EF4-FFF2-40B4-BE49-F238E27FC236}">
                <a16:creationId xmlns:a16="http://schemas.microsoft.com/office/drawing/2014/main" id="{FE473C17-4244-490C-9324-42E4903231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054" y="1910854"/>
            <a:ext cx="4602657" cy="3451992"/>
          </a:xfrm>
          <a:prstGeom prst="roundRect">
            <a:avLst>
              <a:gd name="adj" fmla="val 1858"/>
            </a:avLst>
          </a:prstGeom>
          <a:noFill/>
          <a:effectLst/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C5847FA9-5FA3-4A93-8139-4054A97D7237}"/>
              </a:ext>
            </a:extLst>
          </p:cNvPr>
          <p:cNvSpPr txBox="1"/>
          <p:nvPr/>
        </p:nvSpPr>
        <p:spPr>
          <a:xfrm>
            <a:off x="2558861" y="5687635"/>
            <a:ext cx="139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Kula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0EB82DF-5D71-4C69-95AB-20EE737F49DC}"/>
              </a:ext>
            </a:extLst>
          </p:cNvPr>
          <p:cNvSpPr txBox="1"/>
          <p:nvPr/>
        </p:nvSpPr>
        <p:spPr>
          <a:xfrm>
            <a:off x="7174458" y="5687635"/>
            <a:ext cx="2609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Unutrašnjost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F9A07FE-3292-4916-BF50-633DA62EB913}"/>
              </a:ext>
            </a:extLst>
          </p:cNvPr>
          <p:cNvSpPr txBox="1"/>
          <p:nvPr/>
        </p:nvSpPr>
        <p:spPr>
          <a:xfrm>
            <a:off x="4903069" y="5632750"/>
            <a:ext cx="2385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Zidine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Rezervirano mjesto sadržaja 4" descr="Slika na kojoj se prikazuje vanjski, ruševine, nebo, zgrada&#10;&#10;Opis je automatski generiran">
            <a:extLst>
              <a:ext uri="{FF2B5EF4-FFF2-40B4-BE49-F238E27FC236}">
                <a16:creationId xmlns:a16="http://schemas.microsoft.com/office/drawing/2014/main" id="{75D09EF2-FB60-4B7D-A920-2E663C21D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48" y="1791078"/>
            <a:ext cx="4637702" cy="3478276"/>
          </a:xfrm>
          <a:prstGeom prst="roundRect">
            <a:avLst>
              <a:gd name="adj" fmla="val 1858"/>
            </a:avLst>
          </a:prstGeom>
          <a:noFill/>
          <a:effectLst/>
        </p:spPr>
      </p:pic>
      <p:pic>
        <p:nvPicPr>
          <p:cNvPr id="10" name="Slika 9" descr="Slika na kojoj se prikazuje vanjski, nebo, ruševine, zgrada&#10;&#10;Opis je automatski generiran">
            <a:extLst>
              <a:ext uri="{FF2B5EF4-FFF2-40B4-BE49-F238E27FC236}">
                <a16:creationId xmlns:a16="http://schemas.microsoft.com/office/drawing/2014/main" id="{08646023-A364-442A-AEB9-13B351631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152" y="1817361"/>
            <a:ext cx="4602658" cy="3451993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4074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6" name="Slika 5" descr="Slika na kojoj se prikazuje vanjski, nebo, ruševine, zgrada&#10;&#10;Opis je automatski generiran">
            <a:extLst>
              <a:ext uri="{FF2B5EF4-FFF2-40B4-BE49-F238E27FC236}">
                <a16:creationId xmlns:a16="http://schemas.microsoft.com/office/drawing/2014/main" id="{841202EE-FF65-4A8C-A4F9-F83F9FE2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86" y="1899693"/>
            <a:ext cx="4602657" cy="345199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Rezervirano mjesto sadržaja 4" descr="Slika na kojoj se prikazuje vanjski, nebo, ruševine, zgrada&#10;&#10;Opis je automatski generiran">
            <a:extLst>
              <a:ext uri="{FF2B5EF4-FFF2-40B4-BE49-F238E27FC236}">
                <a16:creationId xmlns:a16="http://schemas.microsoft.com/office/drawing/2014/main" id="{FB93E9D6-B603-45B9-AC2A-8590AF296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356" y="1899692"/>
            <a:ext cx="4602658" cy="3451993"/>
          </a:xfrm>
          <a:prstGeom prst="roundRect">
            <a:avLst>
              <a:gd name="adj" fmla="val 1858"/>
            </a:avLst>
          </a:prstGeom>
          <a:noFill/>
          <a:effectLst/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0F9A07FE-3292-4916-BF50-633DA62EB913}"/>
              </a:ext>
            </a:extLst>
          </p:cNvPr>
          <p:cNvSpPr txBox="1"/>
          <p:nvPr/>
        </p:nvSpPr>
        <p:spPr>
          <a:xfrm>
            <a:off x="4996014" y="5665313"/>
            <a:ext cx="2385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Prednji dio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41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8" name="Slika 7" descr="Slika na kojoj se prikazuje vanjski, nebo, zgrada, kamen&#10;&#10;Opis je automatski generiran">
            <a:extLst>
              <a:ext uri="{FF2B5EF4-FFF2-40B4-BE49-F238E27FC236}">
                <a16:creationId xmlns:a16="http://schemas.microsoft.com/office/drawing/2014/main" id="{5F489DAC-D8BC-4622-B1D9-F6E0F0EFA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72" y="1818093"/>
            <a:ext cx="4602657" cy="345199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0" name="Rezervirano mjesto sadržaja 4" descr="Slika na kojoj se prikazuje vanjski, nebo, zgrada, ruševine&#10;&#10;Opis je automatski generiran">
            <a:extLst>
              <a:ext uri="{FF2B5EF4-FFF2-40B4-BE49-F238E27FC236}">
                <a16:creationId xmlns:a16="http://schemas.microsoft.com/office/drawing/2014/main" id="{4F5A7588-958F-4B37-A0FC-429CBABF9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201" y="1818092"/>
            <a:ext cx="4602658" cy="3451993"/>
          </a:xfrm>
          <a:prstGeom prst="roundRect">
            <a:avLst>
              <a:gd name="adj" fmla="val 1858"/>
            </a:avLst>
          </a:prstGeom>
          <a:noFill/>
          <a:effectLst/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698DF502-6027-47FC-BC1F-52AD2A60D211}"/>
              </a:ext>
            </a:extLst>
          </p:cNvPr>
          <p:cNvSpPr txBox="1"/>
          <p:nvPr/>
        </p:nvSpPr>
        <p:spPr>
          <a:xfrm>
            <a:off x="4776787" y="5591529"/>
            <a:ext cx="2638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Vanjski izgled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4" name="Slika 3" descr="Slika na kojoj se prikazuje vanjski, nebo, drvo, oblak&#10;&#10;Opis je automatski generiran">
            <a:extLst>
              <a:ext uri="{FF2B5EF4-FFF2-40B4-BE49-F238E27FC236}">
                <a16:creationId xmlns:a16="http://schemas.microsoft.com/office/drawing/2014/main" id="{8FFC724E-E390-422C-98D9-AA5DB0DC9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128" y="1947140"/>
            <a:ext cx="4602657" cy="345199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Rezervirano mjesto sadržaja 8" descr="Slika na kojoj se prikazuje vanjski, nebo, ruševine, zgrada&#10;&#10;Opis je automatski generiran">
            <a:extLst>
              <a:ext uri="{FF2B5EF4-FFF2-40B4-BE49-F238E27FC236}">
                <a16:creationId xmlns:a16="http://schemas.microsoft.com/office/drawing/2014/main" id="{17F9AC02-F7F1-42A4-A7DE-7C5090B43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142" y="1947140"/>
            <a:ext cx="4602658" cy="3451993"/>
          </a:xfrm>
          <a:prstGeom prst="roundRect">
            <a:avLst>
              <a:gd name="adj" fmla="val 1858"/>
            </a:avLst>
          </a:prstGeom>
          <a:noFill/>
          <a:effectLst/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434C2E9-EF67-4284-8BC3-0397CCB3E44E}"/>
              </a:ext>
            </a:extLst>
          </p:cNvPr>
          <p:cNvSpPr txBox="1"/>
          <p:nvPr/>
        </p:nvSpPr>
        <p:spPr>
          <a:xfrm>
            <a:off x="2266950" y="5656656"/>
            <a:ext cx="2581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Krajolik oko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07767A9-FB5E-4E04-A81C-F371917D26EC}"/>
              </a:ext>
            </a:extLst>
          </p:cNvPr>
          <p:cNvSpPr txBox="1"/>
          <p:nvPr/>
        </p:nvSpPr>
        <p:spPr>
          <a:xfrm>
            <a:off x="7343775" y="5656656"/>
            <a:ext cx="2800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Vanjski izgled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ula Turnina – Jan Sonnemans">
            <a:extLst>
              <a:ext uri="{FF2B5EF4-FFF2-40B4-BE49-F238E27FC236}">
                <a16:creationId xmlns:a16="http://schemas.microsoft.com/office/drawing/2014/main" id="{2147DC75-CE8D-4A14-A5FC-1999BA451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5246" y="1287467"/>
            <a:ext cx="5710754" cy="42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AB6365D6-5E50-4183-9A59-76E8D4A8FB42}"/>
              </a:ext>
            </a:extLst>
          </p:cNvPr>
          <p:cNvSpPr txBox="1"/>
          <p:nvPr/>
        </p:nvSpPr>
        <p:spPr>
          <a:xfrm>
            <a:off x="6518786" y="3244334"/>
            <a:ext cx="342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Vanjski izgled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8" name="Slika 7" descr="Slika na kojoj se prikazuje vanjski, nebo, Matična stijena, priroda&#10;&#10;Opis je automatski generiran">
            <a:extLst>
              <a:ext uri="{FF2B5EF4-FFF2-40B4-BE49-F238E27FC236}">
                <a16:creationId xmlns:a16="http://schemas.microsoft.com/office/drawing/2014/main" id="{90C6A8E9-1725-4FCE-AEE7-B424D6A2D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49" y="1944230"/>
            <a:ext cx="4602657" cy="345199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0" name="Rezervirano mjesto sadržaja 4" descr="Slika na kojoj se prikazuje vanjski, nebo, Matična stijena, ruševine&#10;&#10;Opis je automatski generiran">
            <a:extLst>
              <a:ext uri="{FF2B5EF4-FFF2-40B4-BE49-F238E27FC236}">
                <a16:creationId xmlns:a16="http://schemas.microsoft.com/office/drawing/2014/main" id="{65525876-33C0-4C34-832B-AE4A7322F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954" y="1944230"/>
            <a:ext cx="4602658" cy="3451993"/>
          </a:xfrm>
          <a:prstGeom prst="roundRect">
            <a:avLst>
              <a:gd name="adj" fmla="val 1858"/>
            </a:avLst>
          </a:prstGeom>
          <a:noFill/>
          <a:effectLst/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6AF46D75-39A3-4F78-9B8D-C9FC3A9362F9}"/>
              </a:ext>
            </a:extLst>
          </p:cNvPr>
          <p:cNvSpPr txBox="1"/>
          <p:nvPr/>
        </p:nvSpPr>
        <p:spPr>
          <a:xfrm>
            <a:off x="4986131" y="5630563"/>
            <a:ext cx="2762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Stražnji dio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AF46D75-39A3-4F78-9B8D-C9FC3A9362F9}"/>
              </a:ext>
            </a:extLst>
          </p:cNvPr>
          <p:cNvSpPr txBox="1"/>
          <p:nvPr/>
        </p:nvSpPr>
        <p:spPr>
          <a:xfrm>
            <a:off x="4805156" y="5567511"/>
            <a:ext cx="2762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Stražnji dio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6" name="Slika 5" descr="Slika na kojoj se prikazuje vanjski, tlo, nebo, biljka&#10;&#10;Opis je automatski generiran">
            <a:extLst>
              <a:ext uri="{FF2B5EF4-FFF2-40B4-BE49-F238E27FC236}">
                <a16:creationId xmlns:a16="http://schemas.microsoft.com/office/drawing/2014/main" id="{DC61FB3A-B332-4A67-99A2-176D1D1EF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6" y="1850792"/>
            <a:ext cx="4602657" cy="345199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Rezervirano mjesto sadržaja 4" descr="Slika na kojoj se prikazuje vanjski, vapnenac, tlo, biljka&#10;&#10;Opis je automatski generiran">
            <a:extLst>
              <a:ext uri="{FF2B5EF4-FFF2-40B4-BE49-F238E27FC236}">
                <a16:creationId xmlns:a16="http://schemas.microsoft.com/office/drawing/2014/main" id="{F3D81755-2947-4A49-91D4-4D55EEE98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456" y="1850791"/>
            <a:ext cx="4602657" cy="3451993"/>
          </a:xfrm>
          <a:prstGeom prst="roundRect">
            <a:avLst>
              <a:gd name="adj" fmla="val 1858"/>
            </a:avLst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2749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8" name="Rezervirano mjesto sadržaja 4" descr="Slika na kojoj se prikazuje vanjski, nebo, zgrada, Matična stijena&#10;&#10;Opis je automatski generiran">
            <a:extLst>
              <a:ext uri="{FF2B5EF4-FFF2-40B4-BE49-F238E27FC236}">
                <a16:creationId xmlns:a16="http://schemas.microsoft.com/office/drawing/2014/main" id="{09A5D8DE-CBE0-4A01-A492-E507F9A10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065" y="1903436"/>
            <a:ext cx="4602657" cy="3451992"/>
          </a:xfrm>
          <a:prstGeom prst="roundRect">
            <a:avLst>
              <a:gd name="adj" fmla="val 1858"/>
            </a:avLst>
          </a:prstGeom>
          <a:noFill/>
          <a:effectLst/>
        </p:spPr>
      </p:pic>
      <p:pic>
        <p:nvPicPr>
          <p:cNvPr id="9" name="Slika 8" descr="Slika na kojoj se prikazuje vanjski, nebo, ruševine, zgrada&#10;&#10;Opis je automatski generiran">
            <a:extLst>
              <a:ext uri="{FF2B5EF4-FFF2-40B4-BE49-F238E27FC236}">
                <a16:creationId xmlns:a16="http://schemas.microsoft.com/office/drawing/2014/main" id="{471C228E-9859-4927-9702-E8B565610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277" y="1903435"/>
            <a:ext cx="4602658" cy="3451993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B633A9B3-4C46-4161-A8C4-5E3390CCEB3B}"/>
              </a:ext>
            </a:extLst>
          </p:cNvPr>
          <p:cNvSpPr txBox="1"/>
          <p:nvPr/>
        </p:nvSpPr>
        <p:spPr>
          <a:xfrm>
            <a:off x="5295693" y="5568434"/>
            <a:ext cx="2295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Dijelovi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6" name="Rezervirano mjesto sadržaja 4" descr="Slika na kojoj se prikazuje spilja, bunker, zgrada, vanjski&#10;&#10;Opis je automatski generiran">
            <a:extLst>
              <a:ext uri="{FF2B5EF4-FFF2-40B4-BE49-F238E27FC236}">
                <a16:creationId xmlns:a16="http://schemas.microsoft.com/office/drawing/2014/main" id="{E0351DC8-1052-4DE9-B250-8A79E5085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32" y="1903058"/>
            <a:ext cx="4602657" cy="3451992"/>
          </a:xfrm>
          <a:prstGeom prst="roundRect">
            <a:avLst>
              <a:gd name="adj" fmla="val 1858"/>
            </a:avLst>
          </a:prstGeom>
          <a:noFill/>
          <a:effectLst/>
        </p:spPr>
      </p:pic>
      <p:pic>
        <p:nvPicPr>
          <p:cNvPr id="7" name="Slika 6" descr="Slika na kojoj se prikazuje vanjski, ruševine, nebo, zgrada&#10;&#10;Opis je automatski generiran">
            <a:extLst>
              <a:ext uri="{FF2B5EF4-FFF2-40B4-BE49-F238E27FC236}">
                <a16:creationId xmlns:a16="http://schemas.microsoft.com/office/drawing/2014/main" id="{63B34D55-42ED-4B6E-8761-7ED850DF8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939" y="1903057"/>
            <a:ext cx="4602658" cy="3451993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01AA1D5B-6F07-4D91-B7B4-FA4564971673}"/>
              </a:ext>
            </a:extLst>
          </p:cNvPr>
          <p:cNvSpPr txBox="1"/>
          <p:nvPr/>
        </p:nvSpPr>
        <p:spPr>
          <a:xfrm>
            <a:off x="1981197" y="5672043"/>
            <a:ext cx="267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Unutrašnjost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r>
              <a:rPr lang="hr-H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DA9BA6C-4169-4FDA-A602-D16A661B9CA7}"/>
              </a:ext>
            </a:extLst>
          </p:cNvPr>
          <p:cNvSpPr txBox="1"/>
          <p:nvPr/>
        </p:nvSpPr>
        <p:spPr>
          <a:xfrm>
            <a:off x="7762875" y="5667186"/>
            <a:ext cx="267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Viši dijelovi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8" name="Rezervirano mjesto sadržaja 4" descr="Slika na kojoj se prikazuje vanjski, zgrada, kamen, nebo&#10;&#10;Opis je automatski generiran">
            <a:extLst>
              <a:ext uri="{FF2B5EF4-FFF2-40B4-BE49-F238E27FC236}">
                <a16:creationId xmlns:a16="http://schemas.microsoft.com/office/drawing/2014/main" id="{BA03EC94-CDF9-49FD-807F-D42DBA98B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797" y="1908393"/>
            <a:ext cx="4602657" cy="3451992"/>
          </a:xfrm>
          <a:prstGeom prst="roundRect">
            <a:avLst>
              <a:gd name="adj" fmla="val 1858"/>
            </a:avLst>
          </a:prstGeom>
          <a:noFill/>
          <a:effectLst/>
        </p:spPr>
      </p:pic>
      <p:pic>
        <p:nvPicPr>
          <p:cNvPr id="9" name="Slika 8" descr="Slika na kojoj se prikazuje zgrada, ruševine, spilja, kamen&#10;&#10;Opis je automatski generiran">
            <a:extLst>
              <a:ext uri="{FF2B5EF4-FFF2-40B4-BE49-F238E27FC236}">
                <a16:creationId xmlns:a16="http://schemas.microsoft.com/office/drawing/2014/main" id="{97C6DFB9-5C07-4973-AF4D-48D1AE31D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187" y="1908393"/>
            <a:ext cx="4602658" cy="3451993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E4664B16-E391-4E71-8082-AE2C9331DC59}"/>
              </a:ext>
            </a:extLst>
          </p:cNvPr>
          <p:cNvSpPr txBox="1"/>
          <p:nvPr/>
        </p:nvSpPr>
        <p:spPr>
          <a:xfrm>
            <a:off x="4919456" y="5618954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Unutrašnjost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6" name="Rezervirano mjesto sadržaja 4" descr="Slika na kojoj se prikazuje zgrada, vanjski, kamen, tlo&#10;&#10;Opis je automatski generiran">
            <a:extLst>
              <a:ext uri="{FF2B5EF4-FFF2-40B4-BE49-F238E27FC236}">
                <a16:creationId xmlns:a16="http://schemas.microsoft.com/office/drawing/2014/main" id="{497F9F7E-96C5-4119-88F4-6ADC1CE65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83" y="1703004"/>
            <a:ext cx="4602657" cy="3451992"/>
          </a:xfrm>
          <a:prstGeom prst="roundRect">
            <a:avLst>
              <a:gd name="adj" fmla="val 1858"/>
            </a:avLst>
          </a:prstGeom>
          <a:noFill/>
          <a:effectLst/>
        </p:spPr>
      </p:pic>
      <p:pic>
        <p:nvPicPr>
          <p:cNvPr id="7" name="Slika 6" descr="Slika na kojoj se prikazuje vanjski, nebo, polje, pejsaž&#10;&#10;Opis je automatski generiran">
            <a:extLst>
              <a:ext uri="{FF2B5EF4-FFF2-40B4-BE49-F238E27FC236}">
                <a16:creationId xmlns:a16="http://schemas.microsoft.com/office/drawing/2014/main" id="{F05028EB-1B2E-4AA5-8086-40839B919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421" y="1703004"/>
            <a:ext cx="4602658" cy="3451993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49710710-88AB-40A8-B57C-BACC8547DB21}"/>
              </a:ext>
            </a:extLst>
          </p:cNvPr>
          <p:cNvSpPr txBox="1"/>
          <p:nvPr/>
        </p:nvSpPr>
        <p:spPr>
          <a:xfrm>
            <a:off x="1846937" y="5456602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Unutrašnjost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FCE467D-553F-4246-BCE6-0BB62D34EDA5}"/>
              </a:ext>
            </a:extLst>
          </p:cNvPr>
          <p:cNvSpPr txBox="1"/>
          <p:nvPr/>
        </p:nvSpPr>
        <p:spPr>
          <a:xfrm>
            <a:off x="7525664" y="5456602"/>
            <a:ext cx="2680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Krajolik oko kule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0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375DC25-75C3-4BB4-BDF0-E16D0B073EA9}"/>
              </a:ext>
            </a:extLst>
          </p:cNvPr>
          <p:cNvSpPr txBox="1"/>
          <p:nvPr/>
        </p:nvSpPr>
        <p:spPr>
          <a:xfrm>
            <a:off x="3395456" y="447291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Osobne autorove slike</a:t>
            </a:r>
          </a:p>
        </p:txBody>
      </p:sp>
      <p:pic>
        <p:nvPicPr>
          <p:cNvPr id="8" name="Rezervirano mjesto sadržaja 4" descr="Slika na kojoj se prikazuje tekst, vanjski, drvo, pokazati znak&#10;&#10;Opis je automatski generiran">
            <a:extLst>
              <a:ext uri="{FF2B5EF4-FFF2-40B4-BE49-F238E27FC236}">
                <a16:creationId xmlns:a16="http://schemas.microsoft.com/office/drawing/2014/main" id="{CA29F606-A267-4C99-906F-1BF5ED22F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11626" y="2349227"/>
            <a:ext cx="3506977" cy="2630232"/>
          </a:xfrm>
          <a:prstGeom prst="roundRect">
            <a:avLst>
              <a:gd name="adj" fmla="val 1858"/>
            </a:avLst>
          </a:prstGeom>
          <a:noFill/>
          <a:effectLst/>
        </p:spPr>
      </p:pic>
      <p:pic>
        <p:nvPicPr>
          <p:cNvPr id="9" name="Slika 8" descr="Slika na kojoj se prikazuje vanjski, drvo, biljka, nebo&#10;&#10;Opis je automatski generiran">
            <a:extLst>
              <a:ext uri="{FF2B5EF4-FFF2-40B4-BE49-F238E27FC236}">
                <a16:creationId xmlns:a16="http://schemas.microsoft.com/office/drawing/2014/main" id="{C3847DC1-1BE0-48E5-B6F0-F47D87A51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037" y="1964967"/>
            <a:ext cx="4602658" cy="3451993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048B181A-2AD2-4458-A821-14FB1DAAB8A7}"/>
              </a:ext>
            </a:extLst>
          </p:cNvPr>
          <p:cNvSpPr txBox="1"/>
          <p:nvPr/>
        </p:nvSpPr>
        <p:spPr>
          <a:xfrm>
            <a:off x="1807839" y="5742622"/>
            <a:ext cx="211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Odlagalište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1F16697-3D2C-46AC-A3B8-D75F09D21789}"/>
              </a:ext>
            </a:extLst>
          </p:cNvPr>
          <p:cNvSpPr txBox="1"/>
          <p:nvPr/>
        </p:nvSpPr>
        <p:spPr>
          <a:xfrm>
            <a:off x="7496174" y="5742622"/>
            <a:ext cx="2809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Put prema kuli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56D0D6-7D09-48E3-86D5-2E8D521DF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Hvala na pažnji!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543DE0-C0E9-4993-BB2D-C47204242C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032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FB8B386-79D6-42A0-9314-EC7E0D576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 dirty="0"/>
              <a:t>Geografski smještaj kule </a:t>
            </a:r>
            <a:r>
              <a:rPr lang="hr-HR" dirty="0" err="1"/>
              <a:t>Turnina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53588B4-C43C-422D-BD70-D6D1FF6E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404040"/>
                </a:solidFill>
              </a:rPr>
              <a:t>Geografski smještaj kule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:</a:t>
            </a:r>
          </a:p>
          <a:p>
            <a:r>
              <a:rPr lang="hr-HR" dirty="0">
                <a:solidFill>
                  <a:srgbClr val="404040"/>
                </a:solidFill>
              </a:rPr>
              <a:t>Smještena je na uzvišenju od </a:t>
            </a:r>
            <a:r>
              <a:rPr lang="hr-HR" b="1" dirty="0">
                <a:solidFill>
                  <a:srgbClr val="404040"/>
                </a:solidFill>
              </a:rPr>
              <a:t>106 m</a:t>
            </a:r>
            <a:r>
              <a:rPr lang="hr-HR" dirty="0">
                <a:solidFill>
                  <a:srgbClr val="404040"/>
                </a:solidFill>
              </a:rPr>
              <a:t> nadmorske visine na </a:t>
            </a:r>
            <a:r>
              <a:rPr lang="hr-HR" b="1" dirty="0">
                <a:solidFill>
                  <a:srgbClr val="404040"/>
                </a:solidFill>
              </a:rPr>
              <a:t>brdu </a:t>
            </a:r>
            <a:r>
              <a:rPr lang="hr-HR" b="1" dirty="0" err="1">
                <a:solidFill>
                  <a:srgbClr val="404040"/>
                </a:solidFill>
              </a:rPr>
              <a:t>Turnina</a:t>
            </a:r>
            <a:endParaRPr lang="hr-HR" b="1" dirty="0">
              <a:solidFill>
                <a:srgbClr val="404040"/>
              </a:solidFill>
            </a:endParaRPr>
          </a:p>
          <a:p>
            <a:r>
              <a:rPr lang="hr-HR" dirty="0">
                <a:solidFill>
                  <a:srgbClr val="404040"/>
                </a:solidFill>
              </a:rPr>
              <a:t>Nalazi se </a:t>
            </a:r>
            <a:r>
              <a:rPr lang="hr-HR" b="1" dirty="0">
                <a:solidFill>
                  <a:srgbClr val="404040"/>
                </a:solidFill>
              </a:rPr>
              <a:t>4 km sjeveroistočno </a:t>
            </a:r>
            <a:r>
              <a:rPr lang="hr-HR" dirty="0">
                <a:solidFill>
                  <a:srgbClr val="404040"/>
                </a:solidFill>
              </a:rPr>
              <a:t>od grada </a:t>
            </a:r>
            <a:r>
              <a:rPr lang="hr-HR" b="1" dirty="0">
                <a:solidFill>
                  <a:srgbClr val="404040"/>
                </a:solidFill>
              </a:rPr>
              <a:t>Rovinja</a:t>
            </a:r>
            <a:r>
              <a:rPr lang="hr-HR" dirty="0">
                <a:solidFill>
                  <a:srgbClr val="404040"/>
                </a:solidFill>
              </a:rPr>
              <a:t> na cesti prema selu </a:t>
            </a:r>
            <a:r>
              <a:rPr lang="hr-HR" b="1" dirty="0" err="1">
                <a:solidFill>
                  <a:srgbClr val="404040"/>
                </a:solidFill>
              </a:rPr>
              <a:t>Sošići</a:t>
            </a:r>
            <a:endParaRPr lang="hr-HR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3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85CE6FFF-3C5B-4958-9975-525FF732E6D1}"/>
              </a:ext>
            </a:extLst>
          </p:cNvPr>
          <p:cNvSpPr txBox="1"/>
          <p:nvPr/>
        </p:nvSpPr>
        <p:spPr>
          <a:xfrm>
            <a:off x="4353782" y="4372904"/>
            <a:ext cx="3218593" cy="1174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b="0" i="0" kern="1200" dirty="0" err="1">
                <a:latin typeface="+mj-lt"/>
                <a:ea typeface="+mj-ea"/>
                <a:cs typeface="+mj-cs"/>
              </a:rPr>
              <a:t>Skretanje</a:t>
            </a:r>
            <a:r>
              <a:rPr lang="en-US" b="0" i="0" kern="1200" dirty="0">
                <a:latin typeface="+mj-lt"/>
                <a:ea typeface="+mj-ea"/>
                <a:cs typeface="+mj-cs"/>
              </a:rPr>
              <a:t> za </a:t>
            </a:r>
            <a:r>
              <a:rPr lang="en-US" b="0" i="0" kern="1200" dirty="0" err="1">
                <a:latin typeface="+mj-lt"/>
                <a:ea typeface="+mj-ea"/>
                <a:cs typeface="+mj-cs"/>
              </a:rPr>
              <a:t>kulu</a:t>
            </a:r>
            <a:r>
              <a:rPr lang="en-US" b="0" i="0" kern="1200" dirty="0"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latin typeface="+mj-lt"/>
                <a:ea typeface="+mj-ea"/>
                <a:cs typeface="+mj-cs"/>
              </a:rPr>
              <a:t>Turnin</a:t>
            </a:r>
            <a:r>
              <a:rPr lang="hr-HR" b="0" i="0" kern="1200" dirty="0">
                <a:latin typeface="+mj-lt"/>
                <a:ea typeface="+mj-ea"/>
                <a:cs typeface="+mj-cs"/>
              </a:rPr>
              <a:t>a</a:t>
            </a:r>
            <a:endParaRPr lang="en-US" b="0" i="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6" descr="Kula Turnina – ponovno otkrivena zaštitnica Rovinja - Viatrix - Blog.hr">
            <a:extLst>
              <a:ext uri="{FF2B5EF4-FFF2-40B4-BE49-F238E27FC236}">
                <a16:creationId xmlns:a16="http://schemas.microsoft.com/office/drawing/2014/main" id="{A2CC8AB8-70D8-4E3B-87E2-CED9B7883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 bwMode="auto">
          <a:xfrm>
            <a:off x="764203" y="865133"/>
            <a:ext cx="4454704" cy="3636955"/>
          </a:xfrm>
          <a:prstGeom prst="roundRect">
            <a:avLst>
              <a:gd name="adj" fmla="val 1858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ula Turnina – ponovno otkrivena zaštitnica Rovinja - Viatrix - Blog.hr">
            <a:extLst>
              <a:ext uri="{FF2B5EF4-FFF2-40B4-BE49-F238E27FC236}">
                <a16:creationId xmlns:a16="http://schemas.microsoft.com/office/drawing/2014/main" id="{E3EF94B3-49B6-4E96-B376-A4F601D4D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03959" y="865133"/>
            <a:ext cx="5923839" cy="3636955"/>
          </a:xfrm>
          <a:prstGeom prst="roundRect">
            <a:avLst>
              <a:gd name="adj" fmla="val 1858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67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D574C23B-25D2-439A-9449-8CE30B658A8A}"/>
              </a:ext>
            </a:extLst>
          </p:cNvPr>
          <p:cNvSpPr txBox="1"/>
          <p:nvPr/>
        </p:nvSpPr>
        <p:spPr>
          <a:xfrm>
            <a:off x="4345627" y="5019293"/>
            <a:ext cx="8825658" cy="5863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latin typeface="+mj-lt"/>
                <a:ea typeface="+mj-ea"/>
                <a:cs typeface="+mj-cs"/>
              </a:rPr>
              <a:t>Prikaz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kule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Turnin</a:t>
            </a:r>
            <a:r>
              <a:rPr lang="hr-HR" dirty="0">
                <a:latin typeface="+mj-lt"/>
                <a:ea typeface="+mj-ea"/>
                <a:cs typeface="+mj-cs"/>
              </a:rPr>
              <a:t>a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na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karti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Slika 4" descr="Slika na kojoj se prikazuje karta, tekst, atlas&#10;&#10;Opis je automatski generiran">
            <a:extLst>
              <a:ext uri="{FF2B5EF4-FFF2-40B4-BE49-F238E27FC236}">
                <a16:creationId xmlns:a16="http://schemas.microsoft.com/office/drawing/2014/main" id="{E513CCCD-957D-4EEC-ADED-F1E35A387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612153" y="735538"/>
            <a:ext cx="8825659" cy="4100058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9094FBC9-A606-4FCF-8A39-AC66001B7F52}"/>
              </a:ext>
            </a:extLst>
          </p:cNvPr>
          <p:cNvCxnSpPr>
            <a:cxnSpLocks/>
          </p:cNvCxnSpPr>
          <p:nvPr/>
        </p:nvCxnSpPr>
        <p:spPr>
          <a:xfrm flipV="1">
            <a:off x="2724150" y="1143000"/>
            <a:ext cx="6267450" cy="2286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87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ABF0B1E-B048-4878-946B-7099E29F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hr-HR" dirty="0"/>
              <a:t>Povijesni razvoj kule </a:t>
            </a:r>
            <a:r>
              <a:rPr lang="hr-HR" dirty="0" err="1"/>
              <a:t>Turnina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A7BC8BF-AEA6-4C72-BBEE-50BBAB2F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404040"/>
                </a:solidFill>
              </a:rPr>
              <a:t>Kula </a:t>
            </a:r>
            <a:r>
              <a:rPr lang="hr-HR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potječe iz </a:t>
            </a:r>
            <a:r>
              <a:rPr lang="hr-HR" b="1" dirty="0">
                <a:solidFill>
                  <a:srgbClr val="404040"/>
                </a:solidFill>
              </a:rPr>
              <a:t>Bizantskog doba</a:t>
            </a:r>
          </a:p>
          <a:p>
            <a:r>
              <a:rPr lang="hr-HR" dirty="0">
                <a:solidFill>
                  <a:srgbClr val="404040"/>
                </a:solidFill>
              </a:rPr>
              <a:t>Tada se prvi put spominje riječ </a:t>
            </a:r>
            <a:r>
              <a:rPr lang="hr-HR" b="1" dirty="0" err="1">
                <a:solidFill>
                  <a:srgbClr val="404040"/>
                </a:solidFill>
              </a:rPr>
              <a:t>Turnina</a:t>
            </a:r>
            <a:r>
              <a:rPr lang="hr-HR" dirty="0">
                <a:solidFill>
                  <a:srgbClr val="404040"/>
                </a:solidFill>
              </a:rPr>
              <a:t> (</a:t>
            </a:r>
            <a:r>
              <a:rPr lang="hr-HR" b="1" dirty="0">
                <a:solidFill>
                  <a:srgbClr val="404040"/>
                </a:solidFill>
              </a:rPr>
              <a:t>tal. </a:t>
            </a:r>
            <a:r>
              <a:rPr lang="hr-HR" b="1" dirty="0" err="1">
                <a:solidFill>
                  <a:srgbClr val="404040"/>
                </a:solidFill>
              </a:rPr>
              <a:t>Torre</a:t>
            </a:r>
            <a:r>
              <a:rPr lang="hr-HR" b="1" dirty="0">
                <a:solidFill>
                  <a:srgbClr val="404040"/>
                </a:solidFill>
              </a:rPr>
              <a:t> di </a:t>
            </a:r>
            <a:r>
              <a:rPr lang="hr-HR" b="1" dirty="0" err="1">
                <a:solidFill>
                  <a:srgbClr val="404040"/>
                </a:solidFill>
              </a:rPr>
              <a:t>Boraso</a:t>
            </a:r>
            <a:r>
              <a:rPr lang="hr-HR" dirty="0">
                <a:solidFill>
                  <a:srgbClr val="404040"/>
                </a:solidFill>
              </a:rPr>
              <a:t>)</a:t>
            </a:r>
          </a:p>
          <a:p>
            <a:r>
              <a:rPr lang="hr-HR" dirty="0">
                <a:solidFill>
                  <a:srgbClr val="404040"/>
                </a:solidFill>
              </a:rPr>
              <a:t>Sagrađena je krajem </a:t>
            </a:r>
            <a:r>
              <a:rPr lang="hr-HR" b="1" dirty="0">
                <a:solidFill>
                  <a:srgbClr val="404040"/>
                </a:solidFill>
              </a:rPr>
              <a:t>8.st.</a:t>
            </a:r>
          </a:p>
          <a:p>
            <a:r>
              <a:rPr lang="hr-HR" b="1" dirty="0">
                <a:solidFill>
                  <a:srgbClr val="404040"/>
                </a:solidFill>
              </a:rPr>
              <a:t>Prvi fortifikacijski srednjovjekovni objekt </a:t>
            </a:r>
            <a:r>
              <a:rPr lang="hr-HR" dirty="0">
                <a:solidFill>
                  <a:srgbClr val="404040"/>
                </a:solidFill>
              </a:rPr>
              <a:t>(prvobitno je bila mali </a:t>
            </a:r>
            <a:r>
              <a:rPr lang="hr-HR" dirty="0" err="1">
                <a:solidFill>
                  <a:srgbClr val="404040"/>
                </a:solidFill>
              </a:rPr>
              <a:t>castrum</a:t>
            </a:r>
            <a:r>
              <a:rPr lang="hr-HR" dirty="0">
                <a:solidFill>
                  <a:srgbClr val="404040"/>
                </a:solidFill>
              </a:rPr>
              <a:t>)</a:t>
            </a:r>
          </a:p>
          <a:p>
            <a:endParaRPr lang="hr-HR" dirty="0">
              <a:solidFill>
                <a:srgbClr val="404040"/>
              </a:solidFill>
            </a:endParaRPr>
          </a:p>
          <a:p>
            <a:endParaRPr lang="hr-HR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2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E5EFC8C0-4256-426D-BDCF-324A900D1A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5783" y="803751"/>
            <a:ext cx="5480783" cy="5250498"/>
          </a:xfrm>
          <a:prstGeom prst="rect">
            <a:avLst/>
          </a:prstGeom>
          <a:noFill/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2461BC4-647C-423E-9CA1-BB179F852599}"/>
              </a:ext>
            </a:extLst>
          </p:cNvPr>
          <p:cNvSpPr txBox="1"/>
          <p:nvPr/>
        </p:nvSpPr>
        <p:spPr>
          <a:xfrm>
            <a:off x="7058025" y="3429000"/>
            <a:ext cx="374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Kula </a:t>
            </a:r>
            <a:r>
              <a:rPr lang="hr-HR" dirty="0" err="1">
                <a:solidFill>
                  <a:schemeClr val="bg1"/>
                </a:solidFill>
              </a:rPr>
              <a:t>Turnina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3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ket">
  <a:themeElements>
    <a:clrScheme name="Pa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e9f883-7cf7-4340-bbcb-16fadef1b48e">
      <Terms xmlns="http://schemas.microsoft.com/office/infopath/2007/PartnerControls"/>
    </lcf76f155ced4ddcb4097134ff3c332f>
    <TaxCatchAll xmlns="f2aee9f9-b0de-413c-b9d5-0274efd2ea0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EBD7B2FDD73F468E64065A4463E982" ma:contentTypeVersion="16" ma:contentTypeDescription="Create a new document." ma:contentTypeScope="" ma:versionID="44acb07883fdc82779798e0c85b4a73a">
  <xsd:schema xmlns:xsd="http://www.w3.org/2001/XMLSchema" xmlns:xs="http://www.w3.org/2001/XMLSchema" xmlns:p="http://schemas.microsoft.com/office/2006/metadata/properties" xmlns:ns2="dde9f883-7cf7-4340-bbcb-16fadef1b48e" xmlns:ns3="f2aee9f9-b0de-413c-b9d5-0274efd2ea05" targetNamespace="http://schemas.microsoft.com/office/2006/metadata/properties" ma:root="true" ma:fieldsID="70db6a3cf7c28f30a36c09e3e9efe4cb" ns2:_="" ns3:_="">
    <xsd:import namespace="dde9f883-7cf7-4340-bbcb-16fadef1b48e"/>
    <xsd:import namespace="f2aee9f9-b0de-413c-b9d5-0274efd2ea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9f883-7cf7-4340-bbcb-16fadef1b4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ee9f9-b0de-413c-b9d5-0274efd2ea0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60f921f-d4ec-48cd-8621-53c01a6108bc}" ma:internalName="TaxCatchAll" ma:showField="CatchAllData" ma:web="f2aee9f9-b0de-413c-b9d5-0274efd2ea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1DF247-852D-4B06-9931-57D613C921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FC2795-9F4F-4DAE-BCA9-DBF724C3606D}">
  <ds:schemaRefs>
    <ds:schemaRef ds:uri="dde9f883-7cf7-4340-bbcb-16fadef1b48e"/>
    <ds:schemaRef ds:uri="f2aee9f9-b0de-413c-b9d5-0274efd2ea0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5FC2F05-EF90-4295-84B4-58F475D208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9f883-7cf7-4340-bbcb-16fadef1b48e"/>
    <ds:schemaRef ds:uri="f2aee9f9-b0de-413c-b9d5-0274efd2ea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Paket</Template>
  <TotalTime>886</TotalTime>
  <Words>1343</Words>
  <Application>Microsoft Macintosh PowerPoint</Application>
  <PresentationFormat>Widescreen</PresentationFormat>
  <Paragraphs>153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Gill Sans MT</vt:lpstr>
      <vt:lpstr>Paket</vt:lpstr>
      <vt:lpstr>Institucionalizacija zavičajne nastave tema:povijesni razvoj kule turnina</vt:lpstr>
      <vt:lpstr>Sadržaj</vt:lpstr>
      <vt:lpstr>Uvod</vt:lpstr>
      <vt:lpstr>PowerPoint Presentation</vt:lpstr>
      <vt:lpstr>Geografski smještaj kule Turnina</vt:lpstr>
      <vt:lpstr>PowerPoint Presentation</vt:lpstr>
      <vt:lpstr>PowerPoint Presentation</vt:lpstr>
      <vt:lpstr>Povijesni razvoj kule Turnina</vt:lpstr>
      <vt:lpstr>PowerPoint Presentation</vt:lpstr>
      <vt:lpstr>Povijesni razvoj kule Turnina</vt:lpstr>
      <vt:lpstr>PowerPoint Presentation</vt:lpstr>
      <vt:lpstr>Povijesni razvoj kule Turnina</vt:lpstr>
      <vt:lpstr>Povijesni razvoj kule Turnina</vt:lpstr>
      <vt:lpstr>PowerPoint Presentation</vt:lpstr>
      <vt:lpstr>Arhitektura kule</vt:lpstr>
      <vt:lpstr>PowerPoint Presentation</vt:lpstr>
      <vt:lpstr>Fortifikacijska uloga kule</vt:lpstr>
      <vt:lpstr>PowerPoint Presentation</vt:lpstr>
      <vt:lpstr>PowerPoint Presentation</vt:lpstr>
      <vt:lpstr>Stambena uloga kule</vt:lpstr>
      <vt:lpstr>PowerPoint Presentation</vt:lpstr>
      <vt:lpstr>Zaključak</vt:lpstr>
      <vt:lpstr>PowerPoint Presentation</vt:lpstr>
      <vt:lpstr>Sažetak</vt:lpstr>
      <vt:lpstr>PowerPoint Presentation</vt:lpstr>
      <vt:lpstr>Sažetak</vt:lpstr>
      <vt:lpstr>Bibliografija(izvori)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Institucionalizacija zavičajne povijesti tema:povijesni razvoj kule turnina</dc:title>
  <dc:creator>Vedran</dc:creator>
  <cp:lastModifiedBy>Microsoft Office User</cp:lastModifiedBy>
  <cp:revision>128</cp:revision>
  <dcterms:created xsi:type="dcterms:W3CDTF">2024-05-12T06:30:00Z</dcterms:created>
  <dcterms:modified xsi:type="dcterms:W3CDTF">2024-05-16T13:08:52Z</dcterms:modified>
</cp:coreProperties>
</file>