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Noot" charset="-79"/>
      <p:regular r:id="rId12"/>
    </p:embeddedFont>
    <p:embeddedFont>
      <p:font typeface="Poppins" panose="020B0502040204020203" pitchFamily="2" charset="0"/>
      <p:regular r:id="rId13"/>
    </p:embeddedFont>
    <p:embeddedFont>
      <p:font typeface="Poppins Bold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calameo.com/read/0077177605d9e83056132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8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13410" y="576318"/>
            <a:ext cx="14861181" cy="9134363"/>
          </a:xfrm>
          <a:custGeom>
            <a:avLst/>
            <a:gdLst/>
            <a:ahLst/>
            <a:cxnLst/>
            <a:rect l="l" t="t" r="r" b="b"/>
            <a:pathLst>
              <a:path w="14861181" h="9134363">
                <a:moveTo>
                  <a:pt x="0" y="0"/>
                </a:moveTo>
                <a:lnTo>
                  <a:pt x="14861180" y="0"/>
                </a:lnTo>
                <a:lnTo>
                  <a:pt x="14861180" y="9134364"/>
                </a:lnTo>
                <a:lnTo>
                  <a:pt x="0" y="913436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945409" y="6693555"/>
            <a:ext cx="14397182" cy="1955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 b="1">
                <a:solidFill>
                  <a:srgbClr val="1B3B3A"/>
                </a:solidFill>
                <a:latin typeface="Poppins Bold"/>
                <a:ea typeface="Poppins Bold"/>
                <a:cs typeface="Poppins Bold"/>
                <a:sym typeface="Poppins Bold"/>
              </a:rPr>
              <a:t>OŠ TAR-VABRIGA </a:t>
            </a:r>
          </a:p>
          <a:p>
            <a:pPr algn="ctr">
              <a:lnSpc>
                <a:spcPts val="7699"/>
              </a:lnSpc>
            </a:pPr>
            <a:r>
              <a:rPr lang="en-US" sz="5499" b="1">
                <a:solidFill>
                  <a:srgbClr val="1B3B3A"/>
                </a:solidFill>
                <a:latin typeface="Poppins Bold"/>
                <a:ea typeface="Poppins Bold"/>
                <a:cs typeface="Poppins Bold"/>
                <a:sym typeface="Poppins Bold"/>
              </a:rPr>
              <a:t>2025./2026. </a:t>
            </a:r>
          </a:p>
        </p:txBody>
      </p:sp>
      <p:sp>
        <p:nvSpPr>
          <p:cNvPr id="4" name="Freeform 4"/>
          <p:cNvSpPr/>
          <p:nvPr/>
        </p:nvSpPr>
        <p:spPr>
          <a:xfrm rot="-10344661">
            <a:off x="36134" y="331572"/>
            <a:ext cx="2298174" cy="1968244"/>
          </a:xfrm>
          <a:custGeom>
            <a:avLst/>
            <a:gdLst/>
            <a:ahLst/>
            <a:cxnLst/>
            <a:rect l="l" t="t" r="r" b="b"/>
            <a:pathLst>
              <a:path w="2298174" h="1968244">
                <a:moveTo>
                  <a:pt x="0" y="0"/>
                </a:moveTo>
                <a:lnTo>
                  <a:pt x="2298174" y="0"/>
                </a:lnTo>
                <a:lnTo>
                  <a:pt x="2298174" y="1968244"/>
                </a:lnTo>
                <a:lnTo>
                  <a:pt x="0" y="196824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9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1734358">
            <a:off x="15800482" y="8274178"/>
            <a:ext cx="2298174" cy="1968244"/>
          </a:xfrm>
          <a:custGeom>
            <a:avLst/>
            <a:gdLst/>
            <a:ahLst/>
            <a:cxnLst/>
            <a:rect l="l" t="t" r="r" b="b"/>
            <a:pathLst>
              <a:path w="2298174" h="1968244">
                <a:moveTo>
                  <a:pt x="0" y="0"/>
                </a:moveTo>
                <a:lnTo>
                  <a:pt x="2298174" y="0"/>
                </a:lnTo>
                <a:lnTo>
                  <a:pt x="2298174" y="1968244"/>
                </a:lnTo>
                <a:lnTo>
                  <a:pt x="0" y="196824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9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5125687">
            <a:off x="16066329" y="180800"/>
            <a:ext cx="2298174" cy="1968244"/>
          </a:xfrm>
          <a:custGeom>
            <a:avLst/>
            <a:gdLst/>
            <a:ahLst/>
            <a:cxnLst/>
            <a:rect l="l" t="t" r="r" b="b"/>
            <a:pathLst>
              <a:path w="2298174" h="1968244">
                <a:moveTo>
                  <a:pt x="0" y="0"/>
                </a:moveTo>
                <a:lnTo>
                  <a:pt x="2298174" y="0"/>
                </a:lnTo>
                <a:lnTo>
                  <a:pt x="2298174" y="1968244"/>
                </a:lnTo>
                <a:lnTo>
                  <a:pt x="0" y="196824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9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6150714">
            <a:off x="36134" y="8075713"/>
            <a:ext cx="2298174" cy="1968244"/>
          </a:xfrm>
          <a:custGeom>
            <a:avLst/>
            <a:gdLst/>
            <a:ahLst/>
            <a:cxnLst/>
            <a:rect l="l" t="t" r="r" b="b"/>
            <a:pathLst>
              <a:path w="2298174" h="1968244">
                <a:moveTo>
                  <a:pt x="0" y="0"/>
                </a:moveTo>
                <a:lnTo>
                  <a:pt x="2298174" y="0"/>
                </a:lnTo>
                <a:lnTo>
                  <a:pt x="2298174" y="1968244"/>
                </a:lnTo>
                <a:lnTo>
                  <a:pt x="0" y="196824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9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747541" y="6014564"/>
            <a:ext cx="4567515" cy="2985884"/>
          </a:xfrm>
          <a:custGeom>
            <a:avLst/>
            <a:gdLst/>
            <a:ahLst/>
            <a:cxnLst/>
            <a:rect l="l" t="t" r="r" b="b"/>
            <a:pathLst>
              <a:path w="4567515" h="2985884">
                <a:moveTo>
                  <a:pt x="0" y="0"/>
                </a:moveTo>
                <a:lnTo>
                  <a:pt x="4567515" y="0"/>
                </a:lnTo>
                <a:lnTo>
                  <a:pt x="4567515" y="2985884"/>
                </a:lnTo>
                <a:lnTo>
                  <a:pt x="0" y="298588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-5400000">
            <a:off x="7346480" y="2255607"/>
            <a:ext cx="3595039" cy="5775787"/>
          </a:xfrm>
          <a:custGeom>
            <a:avLst/>
            <a:gdLst/>
            <a:ahLst/>
            <a:cxnLst/>
            <a:rect l="l" t="t" r="r" b="b"/>
            <a:pathLst>
              <a:path w="3595039" h="5775787">
                <a:moveTo>
                  <a:pt x="0" y="0"/>
                </a:moveTo>
                <a:lnTo>
                  <a:pt x="3595040" y="0"/>
                </a:lnTo>
                <a:lnTo>
                  <a:pt x="3595040" y="5775786"/>
                </a:lnTo>
                <a:lnTo>
                  <a:pt x="0" y="577578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2533860" y="6118464"/>
            <a:ext cx="3608972" cy="2778084"/>
          </a:xfrm>
          <a:custGeom>
            <a:avLst/>
            <a:gdLst/>
            <a:ahLst/>
            <a:cxnLst/>
            <a:rect l="l" t="t" r="r" b="b"/>
            <a:pathLst>
              <a:path w="3608972" h="2778084">
                <a:moveTo>
                  <a:pt x="0" y="0"/>
                </a:moveTo>
                <a:lnTo>
                  <a:pt x="3608972" y="0"/>
                </a:lnTo>
                <a:lnTo>
                  <a:pt x="3608972" y="2778084"/>
                </a:lnTo>
                <a:lnTo>
                  <a:pt x="0" y="277808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2745165" y="2161244"/>
            <a:ext cx="12797669" cy="3853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12"/>
              </a:lnSpc>
            </a:pPr>
            <a:r>
              <a:rPr lang="en-US" sz="16265">
                <a:solidFill>
                  <a:srgbClr val="1B3B3A"/>
                </a:solidFill>
                <a:latin typeface="Noot"/>
                <a:ea typeface="Noot"/>
                <a:cs typeface="Noot"/>
                <a:sym typeface="Noot"/>
              </a:rPr>
              <a:t>DINOSAURIS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8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13410" y="576318"/>
            <a:ext cx="14861181" cy="9134363"/>
          </a:xfrm>
          <a:custGeom>
            <a:avLst/>
            <a:gdLst/>
            <a:ahLst/>
            <a:cxnLst/>
            <a:rect l="l" t="t" r="r" b="b"/>
            <a:pathLst>
              <a:path w="14861181" h="9134363">
                <a:moveTo>
                  <a:pt x="0" y="0"/>
                </a:moveTo>
                <a:lnTo>
                  <a:pt x="14861180" y="0"/>
                </a:lnTo>
                <a:lnTo>
                  <a:pt x="14861180" y="9134364"/>
                </a:lnTo>
                <a:lnTo>
                  <a:pt x="0" y="913436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10344661">
            <a:off x="36134" y="331572"/>
            <a:ext cx="2298174" cy="1968244"/>
          </a:xfrm>
          <a:custGeom>
            <a:avLst/>
            <a:gdLst/>
            <a:ahLst/>
            <a:cxnLst/>
            <a:rect l="l" t="t" r="r" b="b"/>
            <a:pathLst>
              <a:path w="2298174" h="1968244">
                <a:moveTo>
                  <a:pt x="0" y="0"/>
                </a:moveTo>
                <a:lnTo>
                  <a:pt x="2298174" y="0"/>
                </a:lnTo>
                <a:lnTo>
                  <a:pt x="2298174" y="1968244"/>
                </a:lnTo>
                <a:lnTo>
                  <a:pt x="0" y="196824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9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1734358">
            <a:off x="15800482" y="8274178"/>
            <a:ext cx="2298174" cy="1968244"/>
          </a:xfrm>
          <a:custGeom>
            <a:avLst/>
            <a:gdLst/>
            <a:ahLst/>
            <a:cxnLst/>
            <a:rect l="l" t="t" r="r" b="b"/>
            <a:pathLst>
              <a:path w="2298174" h="1968244">
                <a:moveTo>
                  <a:pt x="0" y="0"/>
                </a:moveTo>
                <a:lnTo>
                  <a:pt x="2298174" y="0"/>
                </a:lnTo>
                <a:lnTo>
                  <a:pt x="2298174" y="1968244"/>
                </a:lnTo>
                <a:lnTo>
                  <a:pt x="0" y="196824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9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5125687">
            <a:off x="16066329" y="180800"/>
            <a:ext cx="2298174" cy="1968244"/>
          </a:xfrm>
          <a:custGeom>
            <a:avLst/>
            <a:gdLst/>
            <a:ahLst/>
            <a:cxnLst/>
            <a:rect l="l" t="t" r="r" b="b"/>
            <a:pathLst>
              <a:path w="2298174" h="1968244">
                <a:moveTo>
                  <a:pt x="0" y="0"/>
                </a:moveTo>
                <a:lnTo>
                  <a:pt x="2298174" y="0"/>
                </a:lnTo>
                <a:lnTo>
                  <a:pt x="2298174" y="1968244"/>
                </a:lnTo>
                <a:lnTo>
                  <a:pt x="0" y="196824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9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6150714">
            <a:off x="36134" y="8075713"/>
            <a:ext cx="2298174" cy="1968244"/>
          </a:xfrm>
          <a:custGeom>
            <a:avLst/>
            <a:gdLst/>
            <a:ahLst/>
            <a:cxnLst/>
            <a:rect l="l" t="t" r="r" b="b"/>
            <a:pathLst>
              <a:path w="2298174" h="1968244">
                <a:moveTo>
                  <a:pt x="0" y="0"/>
                </a:moveTo>
                <a:lnTo>
                  <a:pt x="2298174" y="0"/>
                </a:lnTo>
                <a:lnTo>
                  <a:pt x="2298174" y="1968244"/>
                </a:lnTo>
                <a:lnTo>
                  <a:pt x="0" y="196824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9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747541" y="6014564"/>
            <a:ext cx="4567515" cy="2985884"/>
          </a:xfrm>
          <a:custGeom>
            <a:avLst/>
            <a:gdLst/>
            <a:ahLst/>
            <a:cxnLst/>
            <a:rect l="l" t="t" r="r" b="b"/>
            <a:pathLst>
              <a:path w="4567515" h="2985884">
                <a:moveTo>
                  <a:pt x="0" y="0"/>
                </a:moveTo>
                <a:lnTo>
                  <a:pt x="4567515" y="0"/>
                </a:lnTo>
                <a:lnTo>
                  <a:pt x="4567515" y="2985884"/>
                </a:lnTo>
                <a:lnTo>
                  <a:pt x="0" y="298588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2533860" y="6118464"/>
            <a:ext cx="3608972" cy="2778084"/>
          </a:xfrm>
          <a:custGeom>
            <a:avLst/>
            <a:gdLst/>
            <a:ahLst/>
            <a:cxnLst/>
            <a:rect l="l" t="t" r="r" b="b"/>
            <a:pathLst>
              <a:path w="3608972" h="2778084">
                <a:moveTo>
                  <a:pt x="0" y="0"/>
                </a:moveTo>
                <a:lnTo>
                  <a:pt x="3608972" y="0"/>
                </a:lnTo>
                <a:lnTo>
                  <a:pt x="3608972" y="2778084"/>
                </a:lnTo>
                <a:lnTo>
                  <a:pt x="0" y="277808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3688987" y="2331647"/>
            <a:ext cx="9677335" cy="1563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 spc="237">
                <a:solidFill>
                  <a:srgbClr val="1B3B3A"/>
                </a:solidFill>
                <a:latin typeface="Poppins"/>
                <a:ea typeface="Poppins"/>
                <a:cs typeface="Poppins"/>
                <a:sym typeface="Poppins"/>
              </a:rPr>
              <a:t>PROJEKT JE FINANCIRALA ISTARSKA ŽUPANIJA U SKLOPU PROJEKTA INSTITUCIONALIZACIJE ZAVIČAJNE NASTAVE ISTARSKE ŽUPANIJE. </a:t>
            </a:r>
          </a:p>
          <a:p>
            <a:pPr algn="l">
              <a:lnSpc>
                <a:spcPts val="3079"/>
              </a:lnSpc>
            </a:pPr>
            <a:endParaRPr lang="en-US" sz="2199" spc="237">
              <a:solidFill>
                <a:srgbClr val="1B3B3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12956372" y="2388797"/>
            <a:ext cx="1381974" cy="1952313"/>
          </a:xfrm>
          <a:custGeom>
            <a:avLst/>
            <a:gdLst/>
            <a:ahLst/>
            <a:cxnLst/>
            <a:rect l="l" t="t" r="r" b="b"/>
            <a:pathLst>
              <a:path w="1381974" h="1952313">
                <a:moveTo>
                  <a:pt x="0" y="0"/>
                </a:moveTo>
                <a:lnTo>
                  <a:pt x="1381974" y="0"/>
                </a:lnTo>
                <a:lnTo>
                  <a:pt x="1381974" y="1952313"/>
                </a:lnTo>
                <a:lnTo>
                  <a:pt x="0" y="195231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4000395" y="7774672"/>
            <a:ext cx="9862066" cy="424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72"/>
              </a:lnSpc>
            </a:pPr>
            <a:r>
              <a:rPr lang="en-US" sz="2409">
                <a:solidFill>
                  <a:srgbClr val="1B3B3A"/>
                </a:solidFill>
                <a:latin typeface="Poppins"/>
                <a:ea typeface="Poppins"/>
                <a:cs typeface="Poppins"/>
                <a:sym typeface="Poppins"/>
              </a:rPr>
              <a:t>Zavičajna skupina OŠ Tar-Vabriga, školska godina 2025./2026. </a:t>
            </a:r>
          </a:p>
        </p:txBody>
      </p:sp>
      <p:sp>
        <p:nvSpPr>
          <p:cNvPr id="12" name="Freeform 12"/>
          <p:cNvSpPr/>
          <p:nvPr/>
        </p:nvSpPr>
        <p:spPr>
          <a:xfrm rot="-5400000">
            <a:off x="7133908" y="2536766"/>
            <a:ext cx="3595039" cy="5775787"/>
          </a:xfrm>
          <a:custGeom>
            <a:avLst/>
            <a:gdLst/>
            <a:ahLst/>
            <a:cxnLst/>
            <a:rect l="l" t="t" r="r" b="b"/>
            <a:pathLst>
              <a:path w="3595039" h="5775787">
                <a:moveTo>
                  <a:pt x="0" y="0"/>
                </a:moveTo>
                <a:lnTo>
                  <a:pt x="3595040" y="0"/>
                </a:lnTo>
                <a:lnTo>
                  <a:pt x="3595040" y="5775786"/>
                </a:lnTo>
                <a:lnTo>
                  <a:pt x="0" y="577578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8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32097" y="-58952"/>
            <a:ext cx="17176049" cy="10557188"/>
          </a:xfrm>
          <a:custGeom>
            <a:avLst/>
            <a:gdLst/>
            <a:ahLst/>
            <a:cxnLst/>
            <a:rect l="l" t="t" r="r" b="b"/>
            <a:pathLst>
              <a:path w="17176049" h="10557188">
                <a:moveTo>
                  <a:pt x="0" y="0"/>
                </a:moveTo>
                <a:lnTo>
                  <a:pt x="17176049" y="0"/>
                </a:lnTo>
                <a:lnTo>
                  <a:pt x="17176049" y="10557187"/>
                </a:lnTo>
                <a:lnTo>
                  <a:pt x="0" y="1055718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945409" y="1334697"/>
            <a:ext cx="14397182" cy="984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 b="1">
                <a:solidFill>
                  <a:srgbClr val="1B3B3A"/>
                </a:solidFill>
                <a:latin typeface="Poppins Bold"/>
                <a:ea typeface="Poppins Bold"/>
                <a:cs typeface="Poppins Bold"/>
                <a:sym typeface="Poppins Bold"/>
              </a:rPr>
              <a:t>PROJEKT DINOSAURIS</a:t>
            </a:r>
          </a:p>
        </p:txBody>
      </p:sp>
      <p:sp>
        <p:nvSpPr>
          <p:cNvPr id="4" name="Freeform 4"/>
          <p:cNvSpPr/>
          <p:nvPr/>
        </p:nvSpPr>
        <p:spPr>
          <a:xfrm rot="-10344661">
            <a:off x="36134" y="331572"/>
            <a:ext cx="2298174" cy="1968244"/>
          </a:xfrm>
          <a:custGeom>
            <a:avLst/>
            <a:gdLst/>
            <a:ahLst/>
            <a:cxnLst/>
            <a:rect l="l" t="t" r="r" b="b"/>
            <a:pathLst>
              <a:path w="2298174" h="1968244">
                <a:moveTo>
                  <a:pt x="0" y="0"/>
                </a:moveTo>
                <a:lnTo>
                  <a:pt x="2298174" y="0"/>
                </a:lnTo>
                <a:lnTo>
                  <a:pt x="2298174" y="1968244"/>
                </a:lnTo>
                <a:lnTo>
                  <a:pt x="0" y="196824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9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1734358">
            <a:off x="15800482" y="8274178"/>
            <a:ext cx="2298174" cy="1968244"/>
          </a:xfrm>
          <a:custGeom>
            <a:avLst/>
            <a:gdLst/>
            <a:ahLst/>
            <a:cxnLst/>
            <a:rect l="l" t="t" r="r" b="b"/>
            <a:pathLst>
              <a:path w="2298174" h="1968244">
                <a:moveTo>
                  <a:pt x="0" y="0"/>
                </a:moveTo>
                <a:lnTo>
                  <a:pt x="2298174" y="0"/>
                </a:lnTo>
                <a:lnTo>
                  <a:pt x="2298174" y="1968244"/>
                </a:lnTo>
                <a:lnTo>
                  <a:pt x="0" y="196824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9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5125687">
            <a:off x="16066329" y="180800"/>
            <a:ext cx="2298174" cy="1968244"/>
          </a:xfrm>
          <a:custGeom>
            <a:avLst/>
            <a:gdLst/>
            <a:ahLst/>
            <a:cxnLst/>
            <a:rect l="l" t="t" r="r" b="b"/>
            <a:pathLst>
              <a:path w="2298174" h="1968244">
                <a:moveTo>
                  <a:pt x="0" y="0"/>
                </a:moveTo>
                <a:lnTo>
                  <a:pt x="2298174" y="0"/>
                </a:lnTo>
                <a:lnTo>
                  <a:pt x="2298174" y="1968244"/>
                </a:lnTo>
                <a:lnTo>
                  <a:pt x="0" y="196824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9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6150714">
            <a:off x="36134" y="8075713"/>
            <a:ext cx="2298174" cy="1968244"/>
          </a:xfrm>
          <a:custGeom>
            <a:avLst/>
            <a:gdLst/>
            <a:ahLst/>
            <a:cxnLst/>
            <a:rect l="l" t="t" r="r" b="b"/>
            <a:pathLst>
              <a:path w="2298174" h="1968244">
                <a:moveTo>
                  <a:pt x="0" y="0"/>
                </a:moveTo>
                <a:lnTo>
                  <a:pt x="2298174" y="0"/>
                </a:lnTo>
                <a:lnTo>
                  <a:pt x="2298174" y="1968244"/>
                </a:lnTo>
                <a:lnTo>
                  <a:pt x="0" y="196824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9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1572389" y="3095903"/>
            <a:ext cx="7341863" cy="42284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6"/>
              </a:lnSpc>
            </a:pPr>
            <a:r>
              <a:rPr lang="en-US" sz="3617">
                <a:solidFill>
                  <a:srgbClr val="1B3B3A"/>
                </a:solidFill>
                <a:latin typeface="Poppins"/>
                <a:ea typeface="Poppins"/>
                <a:cs typeface="Poppins"/>
                <a:sym typeface="Poppins"/>
              </a:rPr>
              <a:t>Školski projekt Dinosauris provodio se u OŠ Tar-Vabriga u školskoj godini 2025./2026. </a:t>
            </a:r>
          </a:p>
          <a:p>
            <a:pPr algn="l">
              <a:lnSpc>
                <a:spcPts val="4196"/>
              </a:lnSpc>
            </a:pPr>
            <a:r>
              <a:rPr lang="en-US" sz="3617">
                <a:solidFill>
                  <a:srgbClr val="1B3B3A"/>
                </a:solidFill>
                <a:latin typeface="Poppins"/>
                <a:ea typeface="Poppins"/>
                <a:cs typeface="Poppins"/>
                <a:sym typeface="Poppins"/>
              </a:rPr>
              <a:t>U projektnim aktivnostima sudjelovali su učenici 6. razreda koji polaze izvannastavnu aktivnost Zavičajna skupina. </a:t>
            </a:r>
          </a:p>
          <a:p>
            <a:pPr algn="l">
              <a:lnSpc>
                <a:spcPts val="4196"/>
              </a:lnSpc>
            </a:pPr>
            <a:endParaRPr lang="en-US" sz="3617">
              <a:solidFill>
                <a:srgbClr val="1B3B3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9020122" y="2729720"/>
            <a:ext cx="7469765" cy="4979843"/>
          </a:xfrm>
          <a:custGeom>
            <a:avLst/>
            <a:gdLst/>
            <a:ahLst/>
            <a:cxnLst/>
            <a:rect l="l" t="t" r="r" b="b"/>
            <a:pathLst>
              <a:path w="7469765" h="4979843">
                <a:moveTo>
                  <a:pt x="0" y="0"/>
                </a:moveTo>
                <a:lnTo>
                  <a:pt x="7469765" y="0"/>
                </a:lnTo>
                <a:lnTo>
                  <a:pt x="7469765" y="4979843"/>
                </a:lnTo>
                <a:lnTo>
                  <a:pt x="0" y="4979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8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32097" y="-58952"/>
            <a:ext cx="17176049" cy="10557188"/>
          </a:xfrm>
          <a:custGeom>
            <a:avLst/>
            <a:gdLst/>
            <a:ahLst/>
            <a:cxnLst/>
            <a:rect l="l" t="t" r="r" b="b"/>
            <a:pathLst>
              <a:path w="17176049" h="10557188">
                <a:moveTo>
                  <a:pt x="0" y="0"/>
                </a:moveTo>
                <a:lnTo>
                  <a:pt x="17176049" y="0"/>
                </a:lnTo>
                <a:lnTo>
                  <a:pt x="17176049" y="10557187"/>
                </a:lnTo>
                <a:lnTo>
                  <a:pt x="0" y="1055718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945409" y="1334697"/>
            <a:ext cx="14397182" cy="984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 b="1">
                <a:solidFill>
                  <a:srgbClr val="1B3B3A"/>
                </a:solidFill>
                <a:latin typeface="Poppins Bold"/>
                <a:ea typeface="Poppins Bold"/>
                <a:cs typeface="Poppins Bold"/>
                <a:sym typeface="Poppins Bold"/>
              </a:rPr>
              <a:t>SOLARIS</a:t>
            </a:r>
          </a:p>
        </p:txBody>
      </p:sp>
      <p:sp>
        <p:nvSpPr>
          <p:cNvPr id="4" name="Freeform 4"/>
          <p:cNvSpPr/>
          <p:nvPr/>
        </p:nvSpPr>
        <p:spPr>
          <a:xfrm rot="-10344661">
            <a:off x="36134" y="331572"/>
            <a:ext cx="2298174" cy="1968244"/>
          </a:xfrm>
          <a:custGeom>
            <a:avLst/>
            <a:gdLst/>
            <a:ahLst/>
            <a:cxnLst/>
            <a:rect l="l" t="t" r="r" b="b"/>
            <a:pathLst>
              <a:path w="2298174" h="1968244">
                <a:moveTo>
                  <a:pt x="0" y="0"/>
                </a:moveTo>
                <a:lnTo>
                  <a:pt x="2298174" y="0"/>
                </a:lnTo>
                <a:lnTo>
                  <a:pt x="2298174" y="1968244"/>
                </a:lnTo>
                <a:lnTo>
                  <a:pt x="0" y="196824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9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1734358">
            <a:off x="15800482" y="8274178"/>
            <a:ext cx="2298174" cy="1968244"/>
          </a:xfrm>
          <a:custGeom>
            <a:avLst/>
            <a:gdLst/>
            <a:ahLst/>
            <a:cxnLst/>
            <a:rect l="l" t="t" r="r" b="b"/>
            <a:pathLst>
              <a:path w="2298174" h="1968244">
                <a:moveTo>
                  <a:pt x="0" y="0"/>
                </a:moveTo>
                <a:lnTo>
                  <a:pt x="2298174" y="0"/>
                </a:lnTo>
                <a:lnTo>
                  <a:pt x="2298174" y="1968244"/>
                </a:lnTo>
                <a:lnTo>
                  <a:pt x="0" y="196824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9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5125687">
            <a:off x="16066329" y="180800"/>
            <a:ext cx="2298174" cy="1968244"/>
          </a:xfrm>
          <a:custGeom>
            <a:avLst/>
            <a:gdLst/>
            <a:ahLst/>
            <a:cxnLst/>
            <a:rect l="l" t="t" r="r" b="b"/>
            <a:pathLst>
              <a:path w="2298174" h="1968244">
                <a:moveTo>
                  <a:pt x="0" y="0"/>
                </a:moveTo>
                <a:lnTo>
                  <a:pt x="2298174" y="0"/>
                </a:lnTo>
                <a:lnTo>
                  <a:pt x="2298174" y="1968244"/>
                </a:lnTo>
                <a:lnTo>
                  <a:pt x="0" y="196824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9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6150714">
            <a:off x="36134" y="8075713"/>
            <a:ext cx="2298174" cy="1968244"/>
          </a:xfrm>
          <a:custGeom>
            <a:avLst/>
            <a:gdLst/>
            <a:ahLst/>
            <a:cxnLst/>
            <a:rect l="l" t="t" r="r" b="b"/>
            <a:pathLst>
              <a:path w="2298174" h="1968244">
                <a:moveTo>
                  <a:pt x="0" y="0"/>
                </a:moveTo>
                <a:lnTo>
                  <a:pt x="2298174" y="0"/>
                </a:lnTo>
                <a:lnTo>
                  <a:pt x="2298174" y="1968244"/>
                </a:lnTo>
                <a:lnTo>
                  <a:pt x="0" y="196824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9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8703757" y="2318947"/>
            <a:ext cx="6440632" cy="6857652"/>
          </a:xfrm>
          <a:custGeom>
            <a:avLst/>
            <a:gdLst/>
            <a:ahLst/>
            <a:cxnLst/>
            <a:rect l="l" t="t" r="r" b="b"/>
            <a:pathLst>
              <a:path w="6440632" h="6857652">
                <a:moveTo>
                  <a:pt x="0" y="0"/>
                </a:moveTo>
                <a:lnTo>
                  <a:pt x="6440632" y="0"/>
                </a:lnTo>
                <a:lnTo>
                  <a:pt x="6440632" y="6857652"/>
                </a:lnTo>
                <a:lnTo>
                  <a:pt x="0" y="685765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3381751" y="3881716"/>
            <a:ext cx="5919529" cy="2656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6"/>
              </a:lnSpc>
            </a:pPr>
            <a:r>
              <a:rPr lang="en-US" sz="3617">
                <a:solidFill>
                  <a:srgbClr val="1B3B3A"/>
                </a:solidFill>
                <a:latin typeface="Poppins"/>
                <a:ea typeface="Poppins"/>
                <a:cs typeface="Poppins"/>
                <a:sym typeface="Poppins"/>
              </a:rPr>
              <a:t>U sklopu projekta Dinosauris istraženo je paleontološko nalazište stopa dinosaura u Općini Tar-Vabriga.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8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32097" y="-58952"/>
            <a:ext cx="17176049" cy="10557188"/>
          </a:xfrm>
          <a:custGeom>
            <a:avLst/>
            <a:gdLst/>
            <a:ahLst/>
            <a:cxnLst/>
            <a:rect l="l" t="t" r="r" b="b"/>
            <a:pathLst>
              <a:path w="17176049" h="10557188">
                <a:moveTo>
                  <a:pt x="0" y="0"/>
                </a:moveTo>
                <a:lnTo>
                  <a:pt x="17176049" y="0"/>
                </a:lnTo>
                <a:lnTo>
                  <a:pt x="17176049" y="10557187"/>
                </a:lnTo>
                <a:lnTo>
                  <a:pt x="0" y="1055718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5482765" y="1404547"/>
            <a:ext cx="7074713" cy="984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87449" lvl="1" indent="-593725" algn="l">
              <a:lnSpc>
                <a:spcPts val="7699"/>
              </a:lnSpc>
              <a:buAutoNum type="arabicPeriod"/>
            </a:pPr>
            <a:r>
              <a:rPr lang="en-US" sz="5499" b="1">
                <a:solidFill>
                  <a:srgbClr val="1B3B3A"/>
                </a:solidFill>
                <a:latin typeface="Poppins Bold"/>
                <a:ea typeface="Poppins Bold"/>
                <a:cs typeface="Poppins Bold"/>
                <a:sym typeface="Poppins Bold"/>
              </a:rPr>
              <a:t>FAZA PROJEKTA </a:t>
            </a:r>
          </a:p>
        </p:txBody>
      </p:sp>
      <p:sp>
        <p:nvSpPr>
          <p:cNvPr id="4" name="Freeform 4"/>
          <p:cNvSpPr/>
          <p:nvPr/>
        </p:nvSpPr>
        <p:spPr>
          <a:xfrm rot="-10344661">
            <a:off x="36134" y="331572"/>
            <a:ext cx="2298174" cy="1968244"/>
          </a:xfrm>
          <a:custGeom>
            <a:avLst/>
            <a:gdLst/>
            <a:ahLst/>
            <a:cxnLst/>
            <a:rect l="l" t="t" r="r" b="b"/>
            <a:pathLst>
              <a:path w="2298174" h="1968244">
                <a:moveTo>
                  <a:pt x="0" y="0"/>
                </a:moveTo>
                <a:lnTo>
                  <a:pt x="2298174" y="0"/>
                </a:lnTo>
                <a:lnTo>
                  <a:pt x="2298174" y="1968244"/>
                </a:lnTo>
                <a:lnTo>
                  <a:pt x="0" y="196824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9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1734358">
            <a:off x="15800482" y="8274178"/>
            <a:ext cx="2298174" cy="1968244"/>
          </a:xfrm>
          <a:custGeom>
            <a:avLst/>
            <a:gdLst/>
            <a:ahLst/>
            <a:cxnLst/>
            <a:rect l="l" t="t" r="r" b="b"/>
            <a:pathLst>
              <a:path w="2298174" h="1968244">
                <a:moveTo>
                  <a:pt x="0" y="0"/>
                </a:moveTo>
                <a:lnTo>
                  <a:pt x="2298174" y="0"/>
                </a:lnTo>
                <a:lnTo>
                  <a:pt x="2298174" y="1968244"/>
                </a:lnTo>
                <a:lnTo>
                  <a:pt x="0" y="196824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9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5125687">
            <a:off x="16066329" y="180800"/>
            <a:ext cx="2298174" cy="1968244"/>
          </a:xfrm>
          <a:custGeom>
            <a:avLst/>
            <a:gdLst/>
            <a:ahLst/>
            <a:cxnLst/>
            <a:rect l="l" t="t" r="r" b="b"/>
            <a:pathLst>
              <a:path w="2298174" h="1968244">
                <a:moveTo>
                  <a:pt x="0" y="0"/>
                </a:moveTo>
                <a:lnTo>
                  <a:pt x="2298174" y="0"/>
                </a:lnTo>
                <a:lnTo>
                  <a:pt x="2298174" y="1968244"/>
                </a:lnTo>
                <a:lnTo>
                  <a:pt x="0" y="196824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9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6150714">
            <a:off x="36134" y="8075713"/>
            <a:ext cx="2298174" cy="1968244"/>
          </a:xfrm>
          <a:custGeom>
            <a:avLst/>
            <a:gdLst/>
            <a:ahLst/>
            <a:cxnLst/>
            <a:rect l="l" t="t" r="r" b="b"/>
            <a:pathLst>
              <a:path w="2298174" h="1968244">
                <a:moveTo>
                  <a:pt x="0" y="0"/>
                </a:moveTo>
                <a:lnTo>
                  <a:pt x="2298174" y="0"/>
                </a:lnTo>
                <a:lnTo>
                  <a:pt x="2298174" y="1968244"/>
                </a:lnTo>
                <a:lnTo>
                  <a:pt x="0" y="196824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9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8503271" y="3705181"/>
            <a:ext cx="7226092" cy="42284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6"/>
              </a:lnSpc>
            </a:pPr>
            <a:r>
              <a:rPr lang="en-US" sz="3617">
                <a:solidFill>
                  <a:srgbClr val="1B3B3A"/>
                </a:solidFill>
                <a:latin typeface="Poppins"/>
                <a:ea typeface="Poppins"/>
                <a:cs typeface="Poppins"/>
                <a:sym typeface="Poppins"/>
              </a:rPr>
              <a:t>U prvoj fazi projekta učenici su se upoznali s pojmovima vezanim uz paleontologiju, dinosaurima te dosadašnjim istraživanjima paleontoloških nalazišta dinosaura u Općini Tar-Vabriga.</a:t>
            </a:r>
          </a:p>
          <a:p>
            <a:pPr algn="l">
              <a:lnSpc>
                <a:spcPts val="4196"/>
              </a:lnSpc>
            </a:pPr>
            <a:endParaRPr lang="en-US" sz="3617">
              <a:solidFill>
                <a:srgbClr val="1B3B3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524212" y="2505675"/>
            <a:ext cx="6318910" cy="5427932"/>
          </a:xfrm>
          <a:custGeom>
            <a:avLst/>
            <a:gdLst/>
            <a:ahLst/>
            <a:cxnLst/>
            <a:rect l="l" t="t" r="r" b="b"/>
            <a:pathLst>
              <a:path w="6318910" h="5427932">
                <a:moveTo>
                  <a:pt x="0" y="0"/>
                </a:moveTo>
                <a:lnTo>
                  <a:pt x="6318910" y="0"/>
                </a:lnTo>
                <a:lnTo>
                  <a:pt x="6318910" y="5427932"/>
                </a:lnTo>
                <a:lnTo>
                  <a:pt x="0" y="54279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8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32097" y="-58952"/>
            <a:ext cx="17176049" cy="10557188"/>
          </a:xfrm>
          <a:custGeom>
            <a:avLst/>
            <a:gdLst/>
            <a:ahLst/>
            <a:cxnLst/>
            <a:rect l="l" t="t" r="r" b="b"/>
            <a:pathLst>
              <a:path w="17176049" h="10557188">
                <a:moveTo>
                  <a:pt x="0" y="0"/>
                </a:moveTo>
                <a:lnTo>
                  <a:pt x="17176049" y="0"/>
                </a:lnTo>
                <a:lnTo>
                  <a:pt x="17176049" y="10557187"/>
                </a:lnTo>
                <a:lnTo>
                  <a:pt x="0" y="1055718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10344661">
            <a:off x="36134" y="331572"/>
            <a:ext cx="2298174" cy="1968244"/>
          </a:xfrm>
          <a:custGeom>
            <a:avLst/>
            <a:gdLst/>
            <a:ahLst/>
            <a:cxnLst/>
            <a:rect l="l" t="t" r="r" b="b"/>
            <a:pathLst>
              <a:path w="2298174" h="1968244">
                <a:moveTo>
                  <a:pt x="0" y="0"/>
                </a:moveTo>
                <a:lnTo>
                  <a:pt x="2298174" y="0"/>
                </a:lnTo>
                <a:lnTo>
                  <a:pt x="2298174" y="1968244"/>
                </a:lnTo>
                <a:lnTo>
                  <a:pt x="0" y="196824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9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1734358">
            <a:off x="15800482" y="8274178"/>
            <a:ext cx="2298174" cy="1968244"/>
          </a:xfrm>
          <a:custGeom>
            <a:avLst/>
            <a:gdLst/>
            <a:ahLst/>
            <a:cxnLst/>
            <a:rect l="l" t="t" r="r" b="b"/>
            <a:pathLst>
              <a:path w="2298174" h="1968244">
                <a:moveTo>
                  <a:pt x="0" y="0"/>
                </a:moveTo>
                <a:lnTo>
                  <a:pt x="2298174" y="0"/>
                </a:lnTo>
                <a:lnTo>
                  <a:pt x="2298174" y="1968244"/>
                </a:lnTo>
                <a:lnTo>
                  <a:pt x="0" y="196824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9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5125687">
            <a:off x="16066329" y="180800"/>
            <a:ext cx="2298174" cy="1968244"/>
          </a:xfrm>
          <a:custGeom>
            <a:avLst/>
            <a:gdLst/>
            <a:ahLst/>
            <a:cxnLst/>
            <a:rect l="l" t="t" r="r" b="b"/>
            <a:pathLst>
              <a:path w="2298174" h="1968244">
                <a:moveTo>
                  <a:pt x="0" y="0"/>
                </a:moveTo>
                <a:lnTo>
                  <a:pt x="2298174" y="0"/>
                </a:lnTo>
                <a:lnTo>
                  <a:pt x="2298174" y="1968244"/>
                </a:lnTo>
                <a:lnTo>
                  <a:pt x="0" y="196824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9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6150714">
            <a:off x="36134" y="8075713"/>
            <a:ext cx="2298174" cy="1968244"/>
          </a:xfrm>
          <a:custGeom>
            <a:avLst/>
            <a:gdLst/>
            <a:ahLst/>
            <a:cxnLst/>
            <a:rect l="l" t="t" r="r" b="b"/>
            <a:pathLst>
              <a:path w="2298174" h="1968244">
                <a:moveTo>
                  <a:pt x="0" y="0"/>
                </a:moveTo>
                <a:lnTo>
                  <a:pt x="2298174" y="0"/>
                </a:lnTo>
                <a:lnTo>
                  <a:pt x="2298174" y="1968244"/>
                </a:lnTo>
                <a:lnTo>
                  <a:pt x="0" y="196824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9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2156514" y="2622752"/>
            <a:ext cx="7790670" cy="5193780"/>
          </a:xfrm>
          <a:custGeom>
            <a:avLst/>
            <a:gdLst/>
            <a:ahLst/>
            <a:cxnLst/>
            <a:rect l="l" t="t" r="r" b="b"/>
            <a:pathLst>
              <a:path w="7790670" h="5193780">
                <a:moveTo>
                  <a:pt x="0" y="0"/>
                </a:moveTo>
                <a:lnTo>
                  <a:pt x="7790670" y="0"/>
                </a:lnTo>
                <a:lnTo>
                  <a:pt x="7790670" y="5193779"/>
                </a:lnTo>
                <a:lnTo>
                  <a:pt x="0" y="519377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10223303" y="2956409"/>
            <a:ext cx="5919529" cy="2693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6"/>
              </a:lnSpc>
            </a:pPr>
            <a:endParaRPr dirty="0"/>
          </a:p>
          <a:p>
            <a:pPr algn="l">
              <a:lnSpc>
                <a:spcPts val="4196"/>
              </a:lnSpc>
            </a:pPr>
            <a:r>
              <a:rPr lang="en-US" sz="3617" dirty="0">
                <a:solidFill>
                  <a:srgbClr val="1B3B3A"/>
                </a:solidFill>
                <a:latin typeface="Poppins"/>
                <a:ea typeface="Poppins"/>
                <a:cs typeface="Poppins"/>
                <a:sym typeface="Poppins"/>
              </a:rPr>
              <a:t>U </a:t>
            </a:r>
            <a:r>
              <a:rPr lang="en-US" sz="3617" dirty="0" err="1">
                <a:solidFill>
                  <a:srgbClr val="1B3B3A"/>
                </a:solidFill>
                <a:latin typeface="Poppins"/>
                <a:ea typeface="Poppins"/>
                <a:cs typeface="Poppins"/>
                <a:sym typeface="Poppins"/>
              </a:rPr>
              <a:t>drugoj</a:t>
            </a:r>
            <a:r>
              <a:rPr lang="en-US" sz="3617" dirty="0">
                <a:solidFill>
                  <a:srgbClr val="1B3B3A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617" dirty="0" err="1">
                <a:solidFill>
                  <a:srgbClr val="1B3B3A"/>
                </a:solidFill>
                <a:latin typeface="Poppins"/>
                <a:ea typeface="Poppins"/>
                <a:cs typeface="Poppins"/>
                <a:sym typeface="Poppins"/>
              </a:rPr>
              <a:t>fazi</a:t>
            </a:r>
            <a:r>
              <a:rPr lang="en-US" sz="3617" dirty="0">
                <a:solidFill>
                  <a:srgbClr val="1B3B3A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617" dirty="0" err="1">
                <a:solidFill>
                  <a:srgbClr val="1B3B3A"/>
                </a:solidFill>
                <a:latin typeface="Poppins"/>
                <a:ea typeface="Poppins"/>
                <a:cs typeface="Poppins"/>
                <a:sym typeface="Poppins"/>
              </a:rPr>
              <a:t>projekta</a:t>
            </a:r>
            <a:r>
              <a:rPr lang="en-US" sz="3617" dirty="0">
                <a:solidFill>
                  <a:srgbClr val="1B3B3A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617" dirty="0" err="1">
                <a:solidFill>
                  <a:srgbClr val="1B3B3A"/>
                </a:solidFill>
                <a:latin typeface="Poppins"/>
                <a:ea typeface="Poppins"/>
                <a:cs typeface="Poppins"/>
                <a:sym typeface="Poppins"/>
              </a:rPr>
              <a:t>učenici</a:t>
            </a:r>
            <a:r>
              <a:rPr lang="en-US" sz="3617" dirty="0">
                <a:solidFill>
                  <a:srgbClr val="1B3B3A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617" dirty="0" err="1">
                <a:solidFill>
                  <a:srgbClr val="1B3B3A"/>
                </a:solidFill>
                <a:latin typeface="Poppins"/>
                <a:ea typeface="Poppins"/>
                <a:cs typeface="Poppins"/>
                <a:sym typeface="Poppins"/>
              </a:rPr>
              <a:t>su</a:t>
            </a:r>
            <a:r>
              <a:rPr lang="en-US" sz="3617" dirty="0">
                <a:solidFill>
                  <a:srgbClr val="1B3B3A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617" dirty="0" err="1">
                <a:solidFill>
                  <a:srgbClr val="1B3B3A"/>
                </a:solidFill>
                <a:latin typeface="Poppins"/>
                <a:ea typeface="Poppins"/>
                <a:cs typeface="Poppins"/>
                <a:sym typeface="Poppins"/>
              </a:rPr>
              <a:t>posjetili</a:t>
            </a:r>
            <a:r>
              <a:rPr lang="en-US" sz="3617" dirty="0">
                <a:solidFill>
                  <a:srgbClr val="1B3B3A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617" dirty="0" err="1">
                <a:solidFill>
                  <a:srgbClr val="1B3B3A"/>
                </a:solidFill>
                <a:latin typeface="Poppins"/>
                <a:ea typeface="Poppins"/>
                <a:cs typeface="Poppins"/>
                <a:sym typeface="Poppins"/>
              </a:rPr>
              <a:t>paleontološko</a:t>
            </a:r>
            <a:r>
              <a:rPr lang="en-US" sz="3617" dirty="0">
                <a:solidFill>
                  <a:srgbClr val="1B3B3A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617" dirty="0" err="1">
                <a:solidFill>
                  <a:srgbClr val="1B3B3A"/>
                </a:solidFill>
                <a:latin typeface="Poppins"/>
                <a:ea typeface="Poppins"/>
                <a:cs typeface="Poppins"/>
                <a:sym typeface="Poppins"/>
              </a:rPr>
              <a:t>nalazište</a:t>
            </a:r>
            <a:r>
              <a:rPr lang="en-US" sz="3617" dirty="0">
                <a:solidFill>
                  <a:srgbClr val="1B3B3A"/>
                </a:solidFill>
                <a:latin typeface="Poppins"/>
                <a:ea typeface="Poppins"/>
                <a:cs typeface="Poppins"/>
                <a:sym typeface="Poppins"/>
              </a:rPr>
              <a:t> Solaris.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482765" y="1404547"/>
            <a:ext cx="7074713" cy="9380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93724" lvl="1" algn="l">
              <a:lnSpc>
                <a:spcPts val="7699"/>
              </a:lnSpc>
            </a:pPr>
            <a:r>
              <a:rPr lang="hr-HR" sz="5499" b="1" dirty="0">
                <a:solidFill>
                  <a:srgbClr val="1B3B3A"/>
                </a:solidFill>
                <a:latin typeface="Poppins Bold"/>
                <a:ea typeface="Poppins Bold"/>
                <a:cs typeface="Poppins Bold"/>
                <a:sym typeface="Poppins Bold"/>
              </a:rPr>
              <a:t>2. </a:t>
            </a:r>
            <a:r>
              <a:rPr lang="en-US" sz="5499" b="1" dirty="0">
                <a:solidFill>
                  <a:srgbClr val="1B3B3A"/>
                </a:solidFill>
                <a:latin typeface="Poppins Bold"/>
                <a:ea typeface="Poppins Bold"/>
                <a:cs typeface="Poppins Bold"/>
                <a:sym typeface="Poppins Bold"/>
              </a:rPr>
              <a:t>FAZA PROJEKTA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8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32097" y="-58952"/>
            <a:ext cx="17176049" cy="10557188"/>
          </a:xfrm>
          <a:custGeom>
            <a:avLst/>
            <a:gdLst/>
            <a:ahLst/>
            <a:cxnLst/>
            <a:rect l="l" t="t" r="r" b="b"/>
            <a:pathLst>
              <a:path w="17176049" h="10557188">
                <a:moveTo>
                  <a:pt x="0" y="0"/>
                </a:moveTo>
                <a:lnTo>
                  <a:pt x="17176049" y="0"/>
                </a:lnTo>
                <a:lnTo>
                  <a:pt x="17176049" y="10557187"/>
                </a:lnTo>
                <a:lnTo>
                  <a:pt x="0" y="1055718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10344661">
            <a:off x="36134" y="331572"/>
            <a:ext cx="2298174" cy="1968244"/>
          </a:xfrm>
          <a:custGeom>
            <a:avLst/>
            <a:gdLst/>
            <a:ahLst/>
            <a:cxnLst/>
            <a:rect l="l" t="t" r="r" b="b"/>
            <a:pathLst>
              <a:path w="2298174" h="1968244">
                <a:moveTo>
                  <a:pt x="0" y="0"/>
                </a:moveTo>
                <a:lnTo>
                  <a:pt x="2298174" y="0"/>
                </a:lnTo>
                <a:lnTo>
                  <a:pt x="2298174" y="1968244"/>
                </a:lnTo>
                <a:lnTo>
                  <a:pt x="0" y="196824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9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1734358">
            <a:off x="15800482" y="8274178"/>
            <a:ext cx="2298174" cy="1968244"/>
          </a:xfrm>
          <a:custGeom>
            <a:avLst/>
            <a:gdLst/>
            <a:ahLst/>
            <a:cxnLst/>
            <a:rect l="l" t="t" r="r" b="b"/>
            <a:pathLst>
              <a:path w="2298174" h="1968244">
                <a:moveTo>
                  <a:pt x="0" y="0"/>
                </a:moveTo>
                <a:lnTo>
                  <a:pt x="2298174" y="0"/>
                </a:lnTo>
                <a:lnTo>
                  <a:pt x="2298174" y="1968244"/>
                </a:lnTo>
                <a:lnTo>
                  <a:pt x="0" y="196824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9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5125687">
            <a:off x="16066329" y="180800"/>
            <a:ext cx="2298174" cy="1968244"/>
          </a:xfrm>
          <a:custGeom>
            <a:avLst/>
            <a:gdLst/>
            <a:ahLst/>
            <a:cxnLst/>
            <a:rect l="l" t="t" r="r" b="b"/>
            <a:pathLst>
              <a:path w="2298174" h="1968244">
                <a:moveTo>
                  <a:pt x="0" y="0"/>
                </a:moveTo>
                <a:lnTo>
                  <a:pt x="2298174" y="0"/>
                </a:lnTo>
                <a:lnTo>
                  <a:pt x="2298174" y="1968244"/>
                </a:lnTo>
                <a:lnTo>
                  <a:pt x="0" y="196824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9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6150714">
            <a:off x="36134" y="8075713"/>
            <a:ext cx="2298174" cy="1968244"/>
          </a:xfrm>
          <a:custGeom>
            <a:avLst/>
            <a:gdLst/>
            <a:ahLst/>
            <a:cxnLst/>
            <a:rect l="l" t="t" r="r" b="b"/>
            <a:pathLst>
              <a:path w="2298174" h="1968244">
                <a:moveTo>
                  <a:pt x="0" y="0"/>
                </a:moveTo>
                <a:lnTo>
                  <a:pt x="2298174" y="0"/>
                </a:lnTo>
                <a:lnTo>
                  <a:pt x="2298174" y="1968244"/>
                </a:lnTo>
                <a:lnTo>
                  <a:pt x="0" y="196824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9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1023151">
            <a:off x="946006" y="2596258"/>
            <a:ext cx="5140642" cy="5246766"/>
          </a:xfrm>
          <a:custGeom>
            <a:avLst/>
            <a:gdLst/>
            <a:ahLst/>
            <a:cxnLst/>
            <a:rect l="l" t="t" r="r" b="b"/>
            <a:pathLst>
              <a:path w="5140642" h="5246766">
                <a:moveTo>
                  <a:pt x="0" y="0"/>
                </a:moveTo>
                <a:lnTo>
                  <a:pt x="5140642" y="0"/>
                </a:lnTo>
                <a:lnTo>
                  <a:pt x="5140642" y="5246766"/>
                </a:lnTo>
                <a:lnTo>
                  <a:pt x="0" y="524676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27739" b="-1922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-1828621">
            <a:off x="11143232" y="2520117"/>
            <a:ext cx="5140642" cy="5246766"/>
          </a:xfrm>
          <a:custGeom>
            <a:avLst/>
            <a:gdLst/>
            <a:ahLst/>
            <a:cxnLst/>
            <a:rect l="l" t="t" r="r" b="b"/>
            <a:pathLst>
              <a:path w="5140642" h="5246766">
                <a:moveTo>
                  <a:pt x="0" y="0"/>
                </a:moveTo>
                <a:lnTo>
                  <a:pt x="5140642" y="0"/>
                </a:lnTo>
                <a:lnTo>
                  <a:pt x="5140642" y="5246766"/>
                </a:lnTo>
                <a:lnTo>
                  <a:pt x="0" y="524676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b="-4696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6451288" y="4777843"/>
            <a:ext cx="4596428" cy="3180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6"/>
              </a:lnSpc>
            </a:pPr>
            <a:endParaRPr dirty="0"/>
          </a:p>
          <a:p>
            <a:pPr algn="l">
              <a:lnSpc>
                <a:spcPts val="4196"/>
              </a:lnSpc>
            </a:pPr>
            <a:r>
              <a:rPr lang="en-US" sz="3617" dirty="0" err="1">
                <a:solidFill>
                  <a:srgbClr val="1B3B3A"/>
                </a:solidFill>
                <a:latin typeface="Poppins"/>
                <a:ea typeface="Poppins"/>
                <a:cs typeface="Poppins"/>
                <a:sym typeface="Poppins"/>
              </a:rPr>
              <a:t>Učenici</a:t>
            </a:r>
            <a:r>
              <a:rPr lang="en-US" sz="3617" dirty="0">
                <a:solidFill>
                  <a:srgbClr val="1B3B3A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617" dirty="0" err="1">
                <a:solidFill>
                  <a:srgbClr val="1B3B3A"/>
                </a:solidFill>
                <a:latin typeface="Poppins"/>
                <a:ea typeface="Poppins"/>
                <a:cs typeface="Poppins"/>
                <a:sym typeface="Poppins"/>
              </a:rPr>
              <a:t>su</a:t>
            </a:r>
            <a:r>
              <a:rPr lang="en-US" sz="3617" dirty="0">
                <a:solidFill>
                  <a:srgbClr val="1B3B3A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617" dirty="0" err="1">
                <a:solidFill>
                  <a:srgbClr val="1B3B3A"/>
                </a:solidFill>
                <a:latin typeface="Poppins"/>
                <a:ea typeface="Poppins"/>
                <a:cs typeface="Poppins"/>
                <a:sym typeface="Poppins"/>
              </a:rPr>
              <a:t>fotografirali</a:t>
            </a:r>
            <a:r>
              <a:rPr lang="en-US" sz="3617" dirty="0">
                <a:solidFill>
                  <a:srgbClr val="1B3B3A"/>
                </a:solidFill>
                <a:latin typeface="Poppins"/>
                <a:ea typeface="Poppins"/>
                <a:cs typeface="Poppins"/>
                <a:sym typeface="Poppins"/>
              </a:rPr>
              <a:t> stope </a:t>
            </a:r>
            <a:r>
              <a:rPr lang="en-US" sz="3617" dirty="0" err="1">
                <a:solidFill>
                  <a:srgbClr val="1B3B3A"/>
                </a:solidFill>
                <a:latin typeface="Poppins"/>
                <a:ea typeface="Poppins"/>
                <a:cs typeface="Poppins"/>
                <a:sym typeface="Poppins"/>
              </a:rPr>
              <a:t>i</a:t>
            </a:r>
            <a:r>
              <a:rPr lang="en-US" sz="3617" dirty="0">
                <a:solidFill>
                  <a:srgbClr val="1B3B3A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617" dirty="0" err="1">
                <a:solidFill>
                  <a:srgbClr val="1B3B3A"/>
                </a:solidFill>
                <a:latin typeface="Poppins"/>
                <a:ea typeface="Poppins"/>
                <a:cs typeface="Poppins"/>
                <a:sym typeface="Poppins"/>
              </a:rPr>
              <a:t>uzeli</a:t>
            </a:r>
            <a:r>
              <a:rPr lang="en-US" sz="3617" dirty="0">
                <a:solidFill>
                  <a:srgbClr val="1B3B3A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617" dirty="0" err="1">
                <a:solidFill>
                  <a:srgbClr val="1B3B3A"/>
                </a:solidFill>
                <a:latin typeface="Poppins"/>
                <a:ea typeface="Poppins"/>
                <a:cs typeface="Poppins"/>
                <a:sym typeface="Poppins"/>
              </a:rPr>
              <a:t>preslike</a:t>
            </a:r>
            <a:r>
              <a:rPr lang="en-US" sz="3617" dirty="0">
                <a:solidFill>
                  <a:srgbClr val="1B3B3A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617" dirty="0" err="1">
                <a:solidFill>
                  <a:srgbClr val="1B3B3A"/>
                </a:solidFill>
                <a:latin typeface="Poppins"/>
                <a:ea typeface="Poppins"/>
                <a:cs typeface="Poppins"/>
                <a:sym typeface="Poppins"/>
              </a:rPr>
              <a:t>stopa</a:t>
            </a:r>
            <a:r>
              <a:rPr lang="en-US" sz="3617" dirty="0">
                <a:solidFill>
                  <a:srgbClr val="1B3B3A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617" dirty="0" err="1">
                <a:solidFill>
                  <a:srgbClr val="1B3B3A"/>
                </a:solidFill>
                <a:latin typeface="Poppins"/>
                <a:ea typeface="Poppins"/>
                <a:cs typeface="Poppins"/>
                <a:sym typeface="Poppins"/>
              </a:rPr>
              <a:t>dinosaura</a:t>
            </a:r>
            <a:r>
              <a:rPr lang="en-US" sz="3617" dirty="0">
                <a:solidFill>
                  <a:srgbClr val="1B3B3A"/>
                </a:solidFill>
                <a:latin typeface="Poppins"/>
                <a:ea typeface="Poppins"/>
                <a:cs typeface="Poppins"/>
                <a:sym typeface="Poppins"/>
              </a:rPr>
              <a:t>. </a:t>
            </a:r>
          </a:p>
          <a:p>
            <a:pPr algn="l">
              <a:lnSpc>
                <a:spcPts val="4196"/>
              </a:lnSpc>
            </a:pPr>
            <a:endParaRPr lang="en-US" sz="3617" dirty="0">
              <a:solidFill>
                <a:srgbClr val="1B3B3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482765" y="1404547"/>
            <a:ext cx="7074713" cy="9380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93724" lvl="1" algn="l">
              <a:lnSpc>
                <a:spcPts val="7699"/>
              </a:lnSpc>
            </a:pPr>
            <a:r>
              <a:rPr lang="hr-HR" sz="5499" b="1" dirty="0">
                <a:solidFill>
                  <a:srgbClr val="1B3B3A"/>
                </a:solidFill>
                <a:latin typeface="Poppins Bold"/>
                <a:ea typeface="Poppins Bold"/>
                <a:cs typeface="Poppins Bold"/>
                <a:sym typeface="Poppins Bold"/>
              </a:rPr>
              <a:t>2. </a:t>
            </a:r>
            <a:r>
              <a:rPr lang="en-US" sz="5499" b="1" dirty="0">
                <a:solidFill>
                  <a:srgbClr val="1B3B3A"/>
                </a:solidFill>
                <a:latin typeface="Poppins Bold"/>
                <a:ea typeface="Poppins Bold"/>
                <a:cs typeface="Poppins Bold"/>
                <a:sym typeface="Poppins Bold"/>
              </a:rPr>
              <a:t>FAZA PROJEKTA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8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32097" y="-58952"/>
            <a:ext cx="17176049" cy="10557188"/>
          </a:xfrm>
          <a:custGeom>
            <a:avLst/>
            <a:gdLst/>
            <a:ahLst/>
            <a:cxnLst/>
            <a:rect l="l" t="t" r="r" b="b"/>
            <a:pathLst>
              <a:path w="17176049" h="10557188">
                <a:moveTo>
                  <a:pt x="0" y="0"/>
                </a:moveTo>
                <a:lnTo>
                  <a:pt x="17176049" y="0"/>
                </a:lnTo>
                <a:lnTo>
                  <a:pt x="17176049" y="10557187"/>
                </a:lnTo>
                <a:lnTo>
                  <a:pt x="0" y="1055718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10344661">
            <a:off x="36134" y="331572"/>
            <a:ext cx="2298174" cy="1968244"/>
          </a:xfrm>
          <a:custGeom>
            <a:avLst/>
            <a:gdLst/>
            <a:ahLst/>
            <a:cxnLst/>
            <a:rect l="l" t="t" r="r" b="b"/>
            <a:pathLst>
              <a:path w="2298174" h="1968244">
                <a:moveTo>
                  <a:pt x="0" y="0"/>
                </a:moveTo>
                <a:lnTo>
                  <a:pt x="2298174" y="0"/>
                </a:lnTo>
                <a:lnTo>
                  <a:pt x="2298174" y="1968244"/>
                </a:lnTo>
                <a:lnTo>
                  <a:pt x="0" y="196824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9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1734358">
            <a:off x="15800482" y="8274178"/>
            <a:ext cx="2298174" cy="1968244"/>
          </a:xfrm>
          <a:custGeom>
            <a:avLst/>
            <a:gdLst/>
            <a:ahLst/>
            <a:cxnLst/>
            <a:rect l="l" t="t" r="r" b="b"/>
            <a:pathLst>
              <a:path w="2298174" h="1968244">
                <a:moveTo>
                  <a:pt x="0" y="0"/>
                </a:moveTo>
                <a:lnTo>
                  <a:pt x="2298174" y="0"/>
                </a:lnTo>
                <a:lnTo>
                  <a:pt x="2298174" y="1968244"/>
                </a:lnTo>
                <a:lnTo>
                  <a:pt x="0" y="196824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9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5125687">
            <a:off x="16066329" y="180800"/>
            <a:ext cx="2298174" cy="1968244"/>
          </a:xfrm>
          <a:custGeom>
            <a:avLst/>
            <a:gdLst/>
            <a:ahLst/>
            <a:cxnLst/>
            <a:rect l="l" t="t" r="r" b="b"/>
            <a:pathLst>
              <a:path w="2298174" h="1968244">
                <a:moveTo>
                  <a:pt x="0" y="0"/>
                </a:moveTo>
                <a:lnTo>
                  <a:pt x="2298174" y="0"/>
                </a:lnTo>
                <a:lnTo>
                  <a:pt x="2298174" y="1968244"/>
                </a:lnTo>
                <a:lnTo>
                  <a:pt x="0" y="196824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9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6150714">
            <a:off x="36134" y="8075713"/>
            <a:ext cx="2298174" cy="1968244"/>
          </a:xfrm>
          <a:custGeom>
            <a:avLst/>
            <a:gdLst/>
            <a:ahLst/>
            <a:cxnLst/>
            <a:rect l="l" t="t" r="r" b="b"/>
            <a:pathLst>
              <a:path w="2298174" h="1968244">
                <a:moveTo>
                  <a:pt x="0" y="0"/>
                </a:moveTo>
                <a:lnTo>
                  <a:pt x="2298174" y="0"/>
                </a:lnTo>
                <a:lnTo>
                  <a:pt x="2298174" y="1968244"/>
                </a:lnTo>
                <a:lnTo>
                  <a:pt x="0" y="196824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9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821323" y="2921467"/>
            <a:ext cx="4620216" cy="4919880"/>
          </a:xfrm>
          <a:custGeom>
            <a:avLst/>
            <a:gdLst/>
            <a:ahLst/>
            <a:cxnLst/>
            <a:rect l="l" t="t" r="r" b="b"/>
            <a:pathLst>
              <a:path w="4620216" h="4919880">
                <a:moveTo>
                  <a:pt x="0" y="0"/>
                </a:moveTo>
                <a:lnTo>
                  <a:pt x="4620215" y="0"/>
                </a:lnTo>
                <a:lnTo>
                  <a:pt x="4620215" y="4919880"/>
                </a:lnTo>
                <a:lnTo>
                  <a:pt x="0" y="49198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2521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-5728924">
            <a:off x="8968298" y="4446586"/>
            <a:ext cx="4360888" cy="6005382"/>
          </a:xfrm>
          <a:custGeom>
            <a:avLst/>
            <a:gdLst/>
            <a:ahLst/>
            <a:cxnLst/>
            <a:rect l="l" t="t" r="r" b="b"/>
            <a:pathLst>
              <a:path w="4360888" h="6005382">
                <a:moveTo>
                  <a:pt x="0" y="0"/>
                </a:moveTo>
                <a:lnTo>
                  <a:pt x="4360888" y="0"/>
                </a:lnTo>
                <a:lnTo>
                  <a:pt x="4360888" y="6005382"/>
                </a:lnTo>
                <a:lnTo>
                  <a:pt x="0" y="600538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8583" t="-14355" r="-14032" b="-1404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6667468" y="2715536"/>
            <a:ext cx="10169992" cy="21329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6"/>
              </a:lnSpc>
            </a:pPr>
            <a:r>
              <a:rPr lang="en-US" sz="3617">
                <a:solidFill>
                  <a:srgbClr val="1B3B3A"/>
                </a:solidFill>
                <a:latin typeface="Poppins"/>
                <a:ea typeface="Poppins"/>
                <a:cs typeface="Poppins"/>
                <a:sym typeface="Poppins"/>
              </a:rPr>
              <a:t>U trećoj fazi projekta učenici su izrađivali ilustracije za knjižicu i sudjelovali na radionici keramike na kojoj su izradili magnete u obliku otiska stopala dinosaura.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482765" y="1458701"/>
            <a:ext cx="7074713" cy="9380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93724" lvl="1" algn="l">
              <a:lnSpc>
                <a:spcPts val="7699"/>
              </a:lnSpc>
            </a:pPr>
            <a:r>
              <a:rPr lang="hr-HR" sz="5499" b="1" dirty="0">
                <a:solidFill>
                  <a:srgbClr val="1B3B3A"/>
                </a:solidFill>
                <a:latin typeface="Poppins Bold"/>
                <a:ea typeface="Poppins Bold"/>
                <a:cs typeface="Poppins Bold"/>
                <a:sym typeface="Poppins Bold"/>
              </a:rPr>
              <a:t>3. </a:t>
            </a:r>
            <a:r>
              <a:rPr lang="en-US" sz="5499" b="1" dirty="0">
                <a:solidFill>
                  <a:srgbClr val="1B3B3A"/>
                </a:solidFill>
                <a:latin typeface="Poppins Bold"/>
                <a:ea typeface="Poppins Bold"/>
                <a:cs typeface="Poppins Bold"/>
                <a:sym typeface="Poppins Bold"/>
              </a:rPr>
              <a:t>FAZA PROJEKTA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8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32097" y="-58952"/>
            <a:ext cx="17176049" cy="10557188"/>
          </a:xfrm>
          <a:custGeom>
            <a:avLst/>
            <a:gdLst/>
            <a:ahLst/>
            <a:cxnLst/>
            <a:rect l="l" t="t" r="r" b="b"/>
            <a:pathLst>
              <a:path w="17176049" h="10557188">
                <a:moveTo>
                  <a:pt x="0" y="0"/>
                </a:moveTo>
                <a:lnTo>
                  <a:pt x="17176049" y="0"/>
                </a:lnTo>
                <a:lnTo>
                  <a:pt x="17176049" y="10557187"/>
                </a:lnTo>
                <a:lnTo>
                  <a:pt x="0" y="1055718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945409" y="1334697"/>
            <a:ext cx="14397182" cy="984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 b="1">
                <a:solidFill>
                  <a:srgbClr val="1B3B3A"/>
                </a:solidFill>
                <a:latin typeface="Poppins Bold"/>
                <a:ea typeface="Poppins Bold"/>
                <a:cs typeface="Poppins Bold"/>
                <a:sym typeface="Poppins Bold"/>
              </a:rPr>
              <a:t>REZULTATI PROJEKTA</a:t>
            </a:r>
          </a:p>
        </p:txBody>
      </p:sp>
      <p:sp>
        <p:nvSpPr>
          <p:cNvPr id="4" name="Freeform 4"/>
          <p:cNvSpPr/>
          <p:nvPr/>
        </p:nvSpPr>
        <p:spPr>
          <a:xfrm rot="-10344661">
            <a:off x="36134" y="331572"/>
            <a:ext cx="2298174" cy="1968244"/>
          </a:xfrm>
          <a:custGeom>
            <a:avLst/>
            <a:gdLst/>
            <a:ahLst/>
            <a:cxnLst/>
            <a:rect l="l" t="t" r="r" b="b"/>
            <a:pathLst>
              <a:path w="2298174" h="1968244">
                <a:moveTo>
                  <a:pt x="0" y="0"/>
                </a:moveTo>
                <a:lnTo>
                  <a:pt x="2298174" y="0"/>
                </a:lnTo>
                <a:lnTo>
                  <a:pt x="2298174" y="1968244"/>
                </a:lnTo>
                <a:lnTo>
                  <a:pt x="0" y="196824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9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1734358">
            <a:off x="15800482" y="8274178"/>
            <a:ext cx="2298174" cy="1968244"/>
          </a:xfrm>
          <a:custGeom>
            <a:avLst/>
            <a:gdLst/>
            <a:ahLst/>
            <a:cxnLst/>
            <a:rect l="l" t="t" r="r" b="b"/>
            <a:pathLst>
              <a:path w="2298174" h="1968244">
                <a:moveTo>
                  <a:pt x="0" y="0"/>
                </a:moveTo>
                <a:lnTo>
                  <a:pt x="2298174" y="0"/>
                </a:lnTo>
                <a:lnTo>
                  <a:pt x="2298174" y="1968244"/>
                </a:lnTo>
                <a:lnTo>
                  <a:pt x="0" y="196824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9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5125687">
            <a:off x="16066329" y="180800"/>
            <a:ext cx="2298174" cy="1968244"/>
          </a:xfrm>
          <a:custGeom>
            <a:avLst/>
            <a:gdLst/>
            <a:ahLst/>
            <a:cxnLst/>
            <a:rect l="l" t="t" r="r" b="b"/>
            <a:pathLst>
              <a:path w="2298174" h="1968244">
                <a:moveTo>
                  <a:pt x="0" y="0"/>
                </a:moveTo>
                <a:lnTo>
                  <a:pt x="2298174" y="0"/>
                </a:lnTo>
                <a:lnTo>
                  <a:pt x="2298174" y="1968244"/>
                </a:lnTo>
                <a:lnTo>
                  <a:pt x="0" y="196824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9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6150714">
            <a:off x="36134" y="8075713"/>
            <a:ext cx="2298174" cy="1968244"/>
          </a:xfrm>
          <a:custGeom>
            <a:avLst/>
            <a:gdLst/>
            <a:ahLst/>
            <a:cxnLst/>
            <a:rect l="l" t="t" r="r" b="b"/>
            <a:pathLst>
              <a:path w="2298174" h="1968244">
                <a:moveTo>
                  <a:pt x="0" y="0"/>
                </a:moveTo>
                <a:lnTo>
                  <a:pt x="2298174" y="0"/>
                </a:lnTo>
                <a:lnTo>
                  <a:pt x="2298174" y="1968244"/>
                </a:lnTo>
                <a:lnTo>
                  <a:pt x="0" y="196824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9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-494274">
            <a:off x="2356187" y="2744000"/>
            <a:ext cx="4268842" cy="6041174"/>
          </a:xfrm>
          <a:custGeom>
            <a:avLst/>
            <a:gdLst/>
            <a:ahLst/>
            <a:cxnLst/>
            <a:rect l="l" t="t" r="r" b="b"/>
            <a:pathLst>
              <a:path w="4268842" h="6041174">
                <a:moveTo>
                  <a:pt x="0" y="0"/>
                </a:moveTo>
                <a:lnTo>
                  <a:pt x="4268842" y="0"/>
                </a:lnTo>
                <a:lnTo>
                  <a:pt x="4268842" y="6041174"/>
                </a:lnTo>
                <a:lnTo>
                  <a:pt x="0" y="604117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9826475" y="4691897"/>
            <a:ext cx="4128266" cy="4128266"/>
          </a:xfrm>
          <a:custGeom>
            <a:avLst/>
            <a:gdLst/>
            <a:ahLst/>
            <a:cxnLst/>
            <a:rect l="l" t="t" r="r" b="b"/>
            <a:pathLst>
              <a:path w="4128266" h="4128266">
                <a:moveTo>
                  <a:pt x="0" y="0"/>
                </a:moveTo>
                <a:lnTo>
                  <a:pt x="4128266" y="0"/>
                </a:lnTo>
                <a:lnTo>
                  <a:pt x="4128266" y="4128266"/>
                </a:lnTo>
                <a:lnTo>
                  <a:pt x="0" y="412826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6565799" y="2917458"/>
            <a:ext cx="10649616" cy="1609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6"/>
              </a:lnSpc>
            </a:pPr>
            <a:r>
              <a:rPr lang="en-US" sz="3617">
                <a:solidFill>
                  <a:srgbClr val="1B3B3A"/>
                </a:solidFill>
                <a:latin typeface="Poppins"/>
                <a:ea typeface="Poppins"/>
                <a:cs typeface="Poppins"/>
                <a:sym typeface="Poppins"/>
              </a:rPr>
              <a:t>U sklopu projekta izrađeni su edukativna kutija, </a:t>
            </a:r>
            <a:r>
              <a:rPr lang="en-US" sz="3617" u="sng">
                <a:solidFill>
                  <a:srgbClr val="1B3B3A"/>
                </a:solidFill>
                <a:latin typeface="Poppins"/>
                <a:ea typeface="Poppins"/>
                <a:cs typeface="Poppins"/>
                <a:sym typeface="Poppins"/>
                <a:hlinkClick r:id="rId6" tooltip="https://www.calameo.com/read/0077177605d9e83056132"/>
              </a:rPr>
              <a:t>knjižica</a:t>
            </a:r>
            <a:r>
              <a:rPr lang="en-US" sz="3617">
                <a:solidFill>
                  <a:srgbClr val="1B3B3A"/>
                </a:solidFill>
                <a:latin typeface="Poppins"/>
                <a:ea typeface="Poppins"/>
                <a:cs typeface="Poppins"/>
                <a:sym typeface="Poppins"/>
              </a:rPr>
              <a:t>, slagalica te magnet s replikom stope dinosaura.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8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32097" y="-58952"/>
            <a:ext cx="17176049" cy="10557188"/>
          </a:xfrm>
          <a:custGeom>
            <a:avLst/>
            <a:gdLst/>
            <a:ahLst/>
            <a:cxnLst/>
            <a:rect l="l" t="t" r="r" b="b"/>
            <a:pathLst>
              <a:path w="17176049" h="10557188">
                <a:moveTo>
                  <a:pt x="0" y="0"/>
                </a:moveTo>
                <a:lnTo>
                  <a:pt x="17176049" y="0"/>
                </a:lnTo>
                <a:lnTo>
                  <a:pt x="17176049" y="10557187"/>
                </a:lnTo>
                <a:lnTo>
                  <a:pt x="0" y="1055718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945409" y="1334697"/>
            <a:ext cx="14397182" cy="984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 b="1">
                <a:solidFill>
                  <a:srgbClr val="1B3B3A"/>
                </a:solidFill>
                <a:latin typeface="Poppins Bold"/>
                <a:ea typeface="Poppins Bold"/>
                <a:cs typeface="Poppins Bold"/>
                <a:sym typeface="Poppins Bold"/>
              </a:rPr>
              <a:t>REZULTATI PROJEKTA</a:t>
            </a:r>
          </a:p>
        </p:txBody>
      </p:sp>
      <p:sp>
        <p:nvSpPr>
          <p:cNvPr id="4" name="Freeform 4"/>
          <p:cNvSpPr/>
          <p:nvPr/>
        </p:nvSpPr>
        <p:spPr>
          <a:xfrm rot="-10344661">
            <a:off x="36134" y="331572"/>
            <a:ext cx="2298174" cy="1968244"/>
          </a:xfrm>
          <a:custGeom>
            <a:avLst/>
            <a:gdLst/>
            <a:ahLst/>
            <a:cxnLst/>
            <a:rect l="l" t="t" r="r" b="b"/>
            <a:pathLst>
              <a:path w="2298174" h="1968244">
                <a:moveTo>
                  <a:pt x="0" y="0"/>
                </a:moveTo>
                <a:lnTo>
                  <a:pt x="2298174" y="0"/>
                </a:lnTo>
                <a:lnTo>
                  <a:pt x="2298174" y="1968244"/>
                </a:lnTo>
                <a:lnTo>
                  <a:pt x="0" y="196824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9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1734358">
            <a:off x="15800482" y="8274178"/>
            <a:ext cx="2298174" cy="1968244"/>
          </a:xfrm>
          <a:custGeom>
            <a:avLst/>
            <a:gdLst/>
            <a:ahLst/>
            <a:cxnLst/>
            <a:rect l="l" t="t" r="r" b="b"/>
            <a:pathLst>
              <a:path w="2298174" h="1968244">
                <a:moveTo>
                  <a:pt x="0" y="0"/>
                </a:moveTo>
                <a:lnTo>
                  <a:pt x="2298174" y="0"/>
                </a:lnTo>
                <a:lnTo>
                  <a:pt x="2298174" y="1968244"/>
                </a:lnTo>
                <a:lnTo>
                  <a:pt x="0" y="196824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9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5125687">
            <a:off x="16066329" y="180800"/>
            <a:ext cx="2298174" cy="1968244"/>
          </a:xfrm>
          <a:custGeom>
            <a:avLst/>
            <a:gdLst/>
            <a:ahLst/>
            <a:cxnLst/>
            <a:rect l="l" t="t" r="r" b="b"/>
            <a:pathLst>
              <a:path w="2298174" h="1968244">
                <a:moveTo>
                  <a:pt x="0" y="0"/>
                </a:moveTo>
                <a:lnTo>
                  <a:pt x="2298174" y="0"/>
                </a:lnTo>
                <a:lnTo>
                  <a:pt x="2298174" y="1968244"/>
                </a:lnTo>
                <a:lnTo>
                  <a:pt x="0" y="196824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9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6150714">
            <a:off x="36134" y="8075713"/>
            <a:ext cx="2298174" cy="1968244"/>
          </a:xfrm>
          <a:custGeom>
            <a:avLst/>
            <a:gdLst/>
            <a:ahLst/>
            <a:cxnLst/>
            <a:rect l="l" t="t" r="r" b="b"/>
            <a:pathLst>
              <a:path w="2298174" h="1968244">
                <a:moveTo>
                  <a:pt x="0" y="0"/>
                </a:moveTo>
                <a:lnTo>
                  <a:pt x="2298174" y="0"/>
                </a:lnTo>
                <a:lnTo>
                  <a:pt x="2298174" y="1968244"/>
                </a:lnTo>
                <a:lnTo>
                  <a:pt x="0" y="196824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9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8577798" y="3647098"/>
            <a:ext cx="7188955" cy="5611202"/>
          </a:xfrm>
          <a:custGeom>
            <a:avLst/>
            <a:gdLst/>
            <a:ahLst/>
            <a:cxnLst/>
            <a:rect l="l" t="t" r="r" b="b"/>
            <a:pathLst>
              <a:path w="7188955" h="5611202">
                <a:moveTo>
                  <a:pt x="0" y="0"/>
                </a:moveTo>
                <a:lnTo>
                  <a:pt x="7188954" y="0"/>
                </a:lnTo>
                <a:lnTo>
                  <a:pt x="7188954" y="5611202"/>
                </a:lnTo>
                <a:lnTo>
                  <a:pt x="0" y="56112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497461" y="2244486"/>
            <a:ext cx="5267497" cy="6815349"/>
          </a:xfrm>
          <a:custGeom>
            <a:avLst/>
            <a:gdLst/>
            <a:ahLst/>
            <a:cxnLst/>
            <a:rect l="l" t="t" r="r" b="b"/>
            <a:pathLst>
              <a:path w="5267497" h="6815349">
                <a:moveTo>
                  <a:pt x="0" y="0"/>
                </a:moveTo>
                <a:lnTo>
                  <a:pt x="5267497" y="0"/>
                </a:lnTo>
                <a:lnTo>
                  <a:pt x="5267497" y="6815349"/>
                </a:lnTo>
                <a:lnTo>
                  <a:pt x="0" y="681534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6088611" y="2423901"/>
            <a:ext cx="10649616" cy="1609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6"/>
              </a:lnSpc>
            </a:pPr>
            <a:r>
              <a:rPr lang="en-US" sz="3617">
                <a:solidFill>
                  <a:srgbClr val="1B3B3A"/>
                </a:solidFill>
                <a:latin typeface="Poppins"/>
                <a:ea typeface="Poppins"/>
                <a:cs typeface="Poppins"/>
                <a:sym typeface="Poppins"/>
              </a:rPr>
              <a:t>U sklopu projekta izrađeni su edukativna kutija, knjižica, slagalica te magnet s replikom stope dinosaura.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206</Words>
  <Application>Microsoft Office PowerPoint</Application>
  <PresentationFormat>Prilagođeno</PresentationFormat>
  <Paragraphs>24</Paragraphs>
  <Slides>10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6" baseType="lpstr">
      <vt:lpstr>Poppins</vt:lpstr>
      <vt:lpstr>Noot</vt:lpstr>
      <vt:lpstr>Poppins Bold</vt:lpstr>
      <vt:lpstr>Calibri</vt:lpstr>
      <vt:lpstr>Arial</vt:lpstr>
      <vt:lpstr>Office Theme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Prezentacija Dinosauris</dc:title>
  <cp:lastModifiedBy>Valentina Milohanić</cp:lastModifiedBy>
  <cp:revision>2</cp:revision>
  <dcterms:created xsi:type="dcterms:W3CDTF">2006-08-16T00:00:00Z</dcterms:created>
  <dcterms:modified xsi:type="dcterms:W3CDTF">2026-05-05T14:28:08Z</dcterms:modified>
  <dc:identifier>DAHHCAco064</dc:identifier>
</cp:coreProperties>
</file>