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Open Sans" panose="020B0606030504020204" pitchFamily="34" charset="0"/>
      <p:regular r:id="rId15"/>
    </p:embeddedFont>
    <p:embeddedFont>
      <p:font typeface="Open Sans Bold" panose="020B0806030504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3705927" y="3017798"/>
            <a:ext cx="11632552" cy="3568630"/>
          </a:xfrm>
          <a:custGeom>
            <a:avLst/>
            <a:gdLst/>
            <a:ahLst/>
            <a:cxnLst/>
            <a:rect l="l" t="t" r="r" b="b"/>
            <a:pathLst>
              <a:path w="11632552" h="3568630">
                <a:moveTo>
                  <a:pt x="0" y="0"/>
                </a:moveTo>
                <a:lnTo>
                  <a:pt x="11632552" y="0"/>
                </a:lnTo>
                <a:lnTo>
                  <a:pt x="11632552" y="3568630"/>
                </a:lnTo>
                <a:lnTo>
                  <a:pt x="0" y="3568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7981892" y="347807"/>
            <a:ext cx="2324216" cy="1663409"/>
          </a:xfrm>
          <a:custGeom>
            <a:avLst/>
            <a:gdLst/>
            <a:ahLst/>
            <a:cxnLst/>
            <a:rect l="l" t="t" r="r" b="b"/>
            <a:pathLst>
              <a:path w="2324216" h="1663409">
                <a:moveTo>
                  <a:pt x="0" y="0"/>
                </a:moveTo>
                <a:lnTo>
                  <a:pt x="2324216" y="0"/>
                </a:lnTo>
                <a:lnTo>
                  <a:pt x="2324216" y="1663409"/>
                </a:lnTo>
                <a:lnTo>
                  <a:pt x="0" y="1663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1769528" y="6788329"/>
            <a:ext cx="15081762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Projekt Zavičajne nastave “Tajni jezik kamenih slova”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13245" y="2133273"/>
            <a:ext cx="14461509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Osnovna škola - Scuola elementare Milana Šorga Oprtalj - Portole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509552" y="8648516"/>
            <a:ext cx="274974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Labin, 8. svibnja 2026.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468960" y="2843250"/>
            <a:ext cx="3651264" cy="4868352"/>
          </a:xfrm>
          <a:custGeom>
            <a:avLst/>
            <a:gdLst/>
            <a:ahLst/>
            <a:cxnLst/>
            <a:rect l="l" t="t" r="r" b="b"/>
            <a:pathLst>
              <a:path w="3651264" h="4868352">
                <a:moveTo>
                  <a:pt x="0" y="0"/>
                </a:moveTo>
                <a:lnTo>
                  <a:pt x="3651263" y="0"/>
                </a:lnTo>
                <a:lnTo>
                  <a:pt x="3651263" y="4868352"/>
                </a:lnTo>
                <a:lnTo>
                  <a:pt x="0" y="4868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7684349" y="2767416"/>
            <a:ext cx="3564126" cy="4752168"/>
          </a:xfrm>
          <a:custGeom>
            <a:avLst/>
            <a:gdLst/>
            <a:ahLst/>
            <a:cxnLst/>
            <a:rect l="l" t="t" r="r" b="b"/>
            <a:pathLst>
              <a:path w="3564126" h="4752168">
                <a:moveTo>
                  <a:pt x="0" y="0"/>
                </a:moveTo>
                <a:lnTo>
                  <a:pt x="3564126" y="0"/>
                </a:lnTo>
                <a:lnTo>
                  <a:pt x="3564126" y="4752168"/>
                </a:lnTo>
                <a:lnTo>
                  <a:pt x="0" y="4752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15001400" y="2843250"/>
            <a:ext cx="2860631" cy="6356958"/>
          </a:xfrm>
          <a:custGeom>
            <a:avLst/>
            <a:gdLst/>
            <a:ahLst/>
            <a:cxnLst/>
            <a:rect l="l" t="t" r="r" b="b"/>
            <a:pathLst>
              <a:path w="2860631" h="6356958">
                <a:moveTo>
                  <a:pt x="0" y="0"/>
                </a:moveTo>
                <a:lnTo>
                  <a:pt x="2860631" y="0"/>
                </a:lnTo>
                <a:lnTo>
                  <a:pt x="286063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4471971" y="3402192"/>
            <a:ext cx="2860631" cy="6356958"/>
          </a:xfrm>
          <a:custGeom>
            <a:avLst/>
            <a:gdLst/>
            <a:ahLst/>
            <a:cxnLst/>
            <a:rect l="l" t="t" r="r" b="b"/>
            <a:pathLst>
              <a:path w="2860631" h="6356958">
                <a:moveTo>
                  <a:pt x="0" y="0"/>
                </a:moveTo>
                <a:lnTo>
                  <a:pt x="2860631" y="0"/>
                </a:lnTo>
                <a:lnTo>
                  <a:pt x="286063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1600900" y="3402192"/>
            <a:ext cx="2860631" cy="6356958"/>
          </a:xfrm>
          <a:custGeom>
            <a:avLst/>
            <a:gdLst/>
            <a:ahLst/>
            <a:cxnLst/>
            <a:rect l="l" t="t" r="r" b="b"/>
            <a:pathLst>
              <a:path w="2860631" h="6356958">
                <a:moveTo>
                  <a:pt x="0" y="0"/>
                </a:moveTo>
                <a:lnTo>
                  <a:pt x="2860631" y="0"/>
                </a:lnTo>
                <a:lnTo>
                  <a:pt x="286063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1285890" y="544513"/>
            <a:ext cx="1597341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Escape room uz pomoć glagoljaških slova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834688"/>
            <a:ext cx="16094423" cy="61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Učenici predmetne nastave sudjelovali su u escape roomu na temu glagoljice. Učenici su podijeljeni u timove po 5 osoba. Escape room sastojao se od niza zagonetki pisanih glagoljicom koje su učenici prevodili na latinicu, a zatim dešifrirali kako bi došli do nagrade.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9620417" y="1470974"/>
            <a:ext cx="5363149" cy="2507272"/>
          </a:xfrm>
          <a:custGeom>
            <a:avLst/>
            <a:gdLst/>
            <a:ahLst/>
            <a:cxnLst/>
            <a:rect l="l" t="t" r="r" b="b"/>
            <a:pathLst>
              <a:path w="5363149" h="2507272">
                <a:moveTo>
                  <a:pt x="0" y="0"/>
                </a:moveTo>
                <a:lnTo>
                  <a:pt x="5363149" y="0"/>
                </a:lnTo>
                <a:lnTo>
                  <a:pt x="5363149" y="2507272"/>
                </a:lnTo>
                <a:lnTo>
                  <a:pt x="0" y="2507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3631821" y="7412943"/>
            <a:ext cx="6052266" cy="2829434"/>
          </a:xfrm>
          <a:custGeom>
            <a:avLst/>
            <a:gdLst/>
            <a:ahLst/>
            <a:cxnLst/>
            <a:rect l="l" t="t" r="r" b="b"/>
            <a:pathLst>
              <a:path w="6052266" h="2829434">
                <a:moveTo>
                  <a:pt x="0" y="0"/>
                </a:moveTo>
                <a:lnTo>
                  <a:pt x="6052266" y="0"/>
                </a:lnTo>
                <a:lnTo>
                  <a:pt x="6052266" y="2829434"/>
                </a:lnTo>
                <a:lnTo>
                  <a:pt x="0" y="28294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239923" y="1470974"/>
            <a:ext cx="4476726" cy="5968968"/>
          </a:xfrm>
          <a:custGeom>
            <a:avLst/>
            <a:gdLst/>
            <a:ahLst/>
            <a:cxnLst/>
            <a:rect l="l" t="t" r="r" b="b"/>
            <a:pathLst>
              <a:path w="4476726" h="5968968">
                <a:moveTo>
                  <a:pt x="0" y="0"/>
                </a:moveTo>
                <a:lnTo>
                  <a:pt x="4476726" y="0"/>
                </a:lnTo>
                <a:lnTo>
                  <a:pt x="4476726" y="5968968"/>
                </a:lnTo>
                <a:lnTo>
                  <a:pt x="0" y="59689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4716649" y="1470974"/>
            <a:ext cx="5358297" cy="5941969"/>
          </a:xfrm>
          <a:custGeom>
            <a:avLst/>
            <a:gdLst/>
            <a:ahLst/>
            <a:cxnLst/>
            <a:rect l="l" t="t" r="r" b="b"/>
            <a:pathLst>
              <a:path w="5358297" h="5941969">
                <a:moveTo>
                  <a:pt x="0" y="0"/>
                </a:moveTo>
                <a:lnTo>
                  <a:pt x="5358297" y="0"/>
                </a:lnTo>
                <a:lnTo>
                  <a:pt x="5358297" y="5941969"/>
                </a:lnTo>
                <a:lnTo>
                  <a:pt x="0" y="59419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4995215" y="1470974"/>
            <a:ext cx="2931784" cy="3909045"/>
          </a:xfrm>
          <a:custGeom>
            <a:avLst/>
            <a:gdLst/>
            <a:ahLst/>
            <a:cxnLst/>
            <a:rect l="l" t="t" r="r" b="b"/>
            <a:pathLst>
              <a:path w="2931784" h="3909045">
                <a:moveTo>
                  <a:pt x="0" y="0"/>
                </a:moveTo>
                <a:lnTo>
                  <a:pt x="2931784" y="0"/>
                </a:lnTo>
                <a:lnTo>
                  <a:pt x="2931784" y="3909046"/>
                </a:lnTo>
                <a:lnTo>
                  <a:pt x="0" y="39090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9514637" y="6621163"/>
            <a:ext cx="5384705" cy="3621214"/>
          </a:xfrm>
          <a:custGeom>
            <a:avLst/>
            <a:gdLst/>
            <a:ahLst/>
            <a:cxnLst/>
            <a:rect l="l" t="t" r="r" b="b"/>
            <a:pathLst>
              <a:path w="5384705" h="3621214">
                <a:moveTo>
                  <a:pt x="0" y="0"/>
                </a:moveTo>
                <a:lnTo>
                  <a:pt x="5384705" y="0"/>
                </a:lnTo>
                <a:lnTo>
                  <a:pt x="5384705" y="3621214"/>
                </a:lnTo>
                <a:lnTo>
                  <a:pt x="0" y="3621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4995215" y="5506919"/>
            <a:ext cx="2931784" cy="6515076"/>
          </a:xfrm>
          <a:custGeom>
            <a:avLst/>
            <a:gdLst/>
            <a:ahLst/>
            <a:cxnLst/>
            <a:rect l="l" t="t" r="r" b="b"/>
            <a:pathLst>
              <a:path w="2931784" h="6515076">
                <a:moveTo>
                  <a:pt x="0" y="0"/>
                </a:moveTo>
                <a:lnTo>
                  <a:pt x="2931784" y="0"/>
                </a:lnTo>
                <a:lnTo>
                  <a:pt x="2931784" y="6515075"/>
                </a:lnTo>
                <a:lnTo>
                  <a:pt x="0" y="65150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TextBox 10"/>
          <p:cNvSpPr txBox="1"/>
          <p:nvPr/>
        </p:nvSpPr>
        <p:spPr>
          <a:xfrm>
            <a:off x="1285890" y="302463"/>
            <a:ext cx="1597341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Terenska nastava na otok Krk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1287" y="7562741"/>
            <a:ext cx="3175285" cy="2491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Posjetili smo otočić Košljun te uz stručno vodstvo obišli franjevački samostan i pripadajući muzej.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35210" y="4108813"/>
            <a:ext cx="4599740" cy="233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  <a:spcBef>
                <a:spcPct val="0"/>
              </a:spcBef>
            </a:pPr>
            <a:r>
              <a:rPr lang="en-US" sz="222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Prilikom posjeta crkvici sv. Lucije u Jurandvoru održano nam je predavanje o povijesti Bašćanske ploče nakon čega je slijedila radionica izrade suvenira na glagoljici.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248254" y="1899582"/>
            <a:ext cx="11711974" cy="6119507"/>
          </a:xfrm>
          <a:custGeom>
            <a:avLst/>
            <a:gdLst/>
            <a:ahLst/>
            <a:cxnLst/>
            <a:rect l="l" t="t" r="r" b="b"/>
            <a:pathLst>
              <a:path w="11711974" h="6119507">
                <a:moveTo>
                  <a:pt x="0" y="0"/>
                </a:moveTo>
                <a:lnTo>
                  <a:pt x="11711975" y="0"/>
                </a:lnTo>
                <a:lnTo>
                  <a:pt x="11711975" y="6119507"/>
                </a:lnTo>
                <a:lnTo>
                  <a:pt x="0" y="6119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2108454" y="1899582"/>
            <a:ext cx="5901277" cy="6119507"/>
          </a:xfrm>
          <a:custGeom>
            <a:avLst/>
            <a:gdLst/>
            <a:ahLst/>
            <a:cxnLst/>
            <a:rect l="l" t="t" r="r" b="b"/>
            <a:pathLst>
              <a:path w="5901277" h="6119507">
                <a:moveTo>
                  <a:pt x="0" y="0"/>
                </a:moveTo>
                <a:lnTo>
                  <a:pt x="5901278" y="0"/>
                </a:lnTo>
                <a:lnTo>
                  <a:pt x="5901278" y="6119507"/>
                </a:lnTo>
                <a:lnTo>
                  <a:pt x="0" y="61195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TextBox 5"/>
          <p:cNvSpPr txBox="1"/>
          <p:nvPr/>
        </p:nvSpPr>
        <p:spPr>
          <a:xfrm>
            <a:off x="1285890" y="165100"/>
            <a:ext cx="1597341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Kviz o glagoljici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7550" y="8642690"/>
            <a:ext cx="17472901" cy="61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Učenici su tijekom godine igrali razne igre pomoću kojih su učili prepoznavati glagoljicu te kako bi se upoznali s poviješću glagoljaštva u našim krajevima. Posljednja aktivnost bila je kviz kojim su učenici mogli provjeriti stečeno znanje.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3532409" y="4123517"/>
            <a:ext cx="3878935" cy="1087277"/>
          </a:xfrm>
          <a:custGeom>
            <a:avLst/>
            <a:gdLst/>
            <a:ahLst/>
            <a:cxnLst/>
            <a:rect l="l" t="t" r="r" b="b"/>
            <a:pathLst>
              <a:path w="3878935" h="1087277">
                <a:moveTo>
                  <a:pt x="0" y="0"/>
                </a:moveTo>
                <a:lnTo>
                  <a:pt x="3878935" y="0"/>
                </a:lnTo>
                <a:lnTo>
                  <a:pt x="3878935" y="1087278"/>
                </a:lnTo>
                <a:lnTo>
                  <a:pt x="0" y="1087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8234607" y="4123517"/>
            <a:ext cx="1181699" cy="952688"/>
          </a:xfrm>
          <a:custGeom>
            <a:avLst/>
            <a:gdLst/>
            <a:ahLst/>
            <a:cxnLst/>
            <a:rect l="l" t="t" r="r" b="b"/>
            <a:pathLst>
              <a:path w="1181699" h="952688">
                <a:moveTo>
                  <a:pt x="0" y="0"/>
                </a:moveTo>
                <a:lnTo>
                  <a:pt x="1181699" y="0"/>
                </a:lnTo>
                <a:lnTo>
                  <a:pt x="1181699" y="952688"/>
                </a:lnTo>
                <a:lnTo>
                  <a:pt x="0" y="95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10443155" y="4123517"/>
            <a:ext cx="3946699" cy="1055512"/>
          </a:xfrm>
          <a:custGeom>
            <a:avLst/>
            <a:gdLst/>
            <a:ahLst/>
            <a:cxnLst/>
            <a:rect l="l" t="t" r="r" b="b"/>
            <a:pathLst>
              <a:path w="3946699" h="1055512">
                <a:moveTo>
                  <a:pt x="0" y="0"/>
                </a:moveTo>
                <a:lnTo>
                  <a:pt x="3946699" y="0"/>
                </a:lnTo>
                <a:lnTo>
                  <a:pt x="3946699" y="1055513"/>
                </a:lnTo>
                <a:lnTo>
                  <a:pt x="0" y="1055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4685555" y="243369"/>
            <a:ext cx="4458445" cy="3546774"/>
          </a:xfrm>
          <a:custGeom>
            <a:avLst/>
            <a:gdLst/>
            <a:ahLst/>
            <a:cxnLst/>
            <a:rect l="l" t="t" r="r" b="b"/>
            <a:pathLst>
              <a:path w="4458445" h="3546774">
                <a:moveTo>
                  <a:pt x="0" y="0"/>
                </a:moveTo>
                <a:lnTo>
                  <a:pt x="4458445" y="0"/>
                </a:lnTo>
                <a:lnTo>
                  <a:pt x="4458445" y="3546773"/>
                </a:lnTo>
                <a:lnTo>
                  <a:pt x="0" y="35467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9756459" y="484213"/>
            <a:ext cx="4531957" cy="3516601"/>
          </a:xfrm>
          <a:custGeom>
            <a:avLst/>
            <a:gdLst/>
            <a:ahLst/>
            <a:cxnLst/>
            <a:rect l="l" t="t" r="r" b="b"/>
            <a:pathLst>
              <a:path w="4531957" h="3516601">
                <a:moveTo>
                  <a:pt x="0" y="0"/>
                </a:moveTo>
                <a:lnTo>
                  <a:pt x="4531957" y="0"/>
                </a:lnTo>
                <a:lnTo>
                  <a:pt x="4531957" y="3516601"/>
                </a:lnTo>
                <a:lnTo>
                  <a:pt x="0" y="35166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1028700" y="5439395"/>
            <a:ext cx="1597341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HVALA NA PAŽNJI!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648" y="7409267"/>
            <a:ext cx="8062751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Koordinatorice</a:t>
            </a: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projekta</a:t>
            </a: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 Erika Bartolić </a:t>
            </a:r>
            <a:r>
              <a:rPr lang="en-US" sz="2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Antonela Đermadi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14540" y="8863417"/>
            <a:ext cx="344525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Školska godina 2025./2026.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1028700" y="1790574"/>
            <a:ext cx="14112640" cy="904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3580"/>
              </a:lnSpc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Naziv programa</a:t>
            </a: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Nome del progetto: Tajni jezik kamenih slova</a:t>
            </a:r>
          </a:p>
          <a:p>
            <a:pPr algn="ctr">
              <a:lnSpc>
                <a:spcPts val="358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01" lvl="1" indent="-215900" algn="l">
              <a:lnSpc>
                <a:spcPts val="3580"/>
              </a:lnSpc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Opis programa</a:t>
            </a: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Breve descrizione:</a:t>
            </a:r>
          </a:p>
          <a:p>
            <a:pPr marL="863601" lvl="2" indent="-287867" algn="l">
              <a:lnSpc>
                <a:spcPts val="358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Učenici od 1. - 8. razreda kroz redovitu nastavu, izborne i izvannastavne aktivnosti te izvanučioničku nastavu istražuju o tragovima glagoljice na području Oprtlja te povezuju s drugim područjima s bogatom glagoljaškom poviješću u blizini. Učenici se upoznaju s glagoljaškim pismom te izrađuju različite kreativne radove s temom glagoljice. Projektne aktivnosti predviđene su tijekom cijele nastavne godine. </a:t>
            </a:r>
          </a:p>
          <a:p>
            <a:pPr algn="l">
              <a:lnSpc>
                <a:spcPts val="358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01" lvl="1" indent="-215900" algn="l">
              <a:lnSpc>
                <a:spcPts val="3580"/>
              </a:lnSpc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Mjesto održavanja</a:t>
            </a: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Luogo di esecuzione: Općina Oprtalj</a:t>
            </a:r>
          </a:p>
          <a:p>
            <a:pPr algn="l">
              <a:lnSpc>
                <a:spcPts val="358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01" lvl="1" indent="-215900" algn="l">
              <a:lnSpc>
                <a:spcPts val="3580"/>
              </a:lnSpc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Cilj projekta</a:t>
            </a: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/ Obiettivo del progetto</a:t>
            </a:r>
          </a:p>
          <a:p>
            <a:pPr marL="863601" lvl="2" indent="-287867" algn="l">
              <a:lnSpc>
                <a:spcPts val="358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upoznati učenike s poviješću glagoljice</a:t>
            </a:r>
          </a:p>
          <a:p>
            <a:pPr marL="863601" lvl="2" indent="-287867" algn="l">
              <a:lnSpc>
                <a:spcPts val="358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razviti sposobnost čitanja i pisanja glagoljskih slova</a:t>
            </a:r>
          </a:p>
          <a:p>
            <a:pPr marL="863601" lvl="2" indent="-287867" algn="l">
              <a:lnSpc>
                <a:spcPts val="358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povezati glagoljicu s lokalnom kulturnom baštinom</a:t>
            </a:r>
          </a:p>
          <a:p>
            <a:pPr marL="863601" lvl="2" indent="-287867" algn="l">
              <a:lnSpc>
                <a:spcPts val="358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potaknuti kreativno izražavanje kroz rad s glagoljicom</a:t>
            </a:r>
          </a:p>
          <a:p>
            <a:pPr marL="863601" lvl="2" indent="-287867" algn="l">
              <a:lnSpc>
                <a:spcPts val="358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razvijati jezične i istraživačke vještine</a:t>
            </a:r>
          </a:p>
          <a:p>
            <a:pPr algn="l">
              <a:lnSpc>
                <a:spcPts val="358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31801" lvl="1" indent="-215900" algn="l">
              <a:lnSpc>
                <a:spcPts val="3580"/>
              </a:lnSpc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Koordinatorice projekta</a:t>
            </a: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Erika Bartolić i Antonela Đermadi</a:t>
            </a:r>
          </a:p>
          <a:p>
            <a:pPr algn="l">
              <a:lnSpc>
                <a:spcPts val="8950"/>
              </a:lnSpc>
            </a:pPr>
            <a:endParaRPr lang="en-US" sz="2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770943"/>
            <a:ext cx="7124700" cy="863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Podaci</a:t>
            </a:r>
            <a:r>
              <a:rPr lang="en-US" sz="5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5000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programu</a:t>
            </a:r>
            <a:endParaRPr lang="en-US" sz="50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TextBox 3"/>
          <p:cNvSpPr txBox="1"/>
          <p:nvPr/>
        </p:nvSpPr>
        <p:spPr>
          <a:xfrm>
            <a:off x="635369" y="1917761"/>
            <a:ext cx="11736393" cy="810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Rujan 2025.: 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Predstavljanje projekta 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Pisanje imena učenika na glagoljici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Listopad 2025.: 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Radionica ukrašavanja kišobrana glagoljaškim slovima i izložba u školi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Studeni  2025.: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Terenska nastava: Aleja glagoljaša, Hum-Roč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Prosinac 2025.: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Izrada straničnika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Izrada privjesaka s glagoljaškim slovima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Siječanj 2026.: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Istraživanje tragova glagoljaškog pisma u Oprtlju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Izrada privjesaka s glagoljaškim slovima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Veljača 2026.: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Izrada igre memori - spoji latinicu i glagoljicu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Izrada privjesaka s glagoljaškim slovima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Ožujak 2026.: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Escape room uz pomoć glagoljaških slova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Travanj 2026.: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Terenska nastava na otok Krk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Svibanj 2026.: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Kviz o glagoljici</a:t>
            </a:r>
          </a:p>
          <a:p>
            <a:pPr marL="863601" lvl="2" indent="-287867" algn="l">
              <a:lnSpc>
                <a:spcPts val="2800"/>
              </a:lnSpc>
              <a:buFont typeface="Arial"/>
              <a:buChar char="⚬"/>
            </a:pPr>
            <a:r>
              <a:rPr lang="en-US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Prezentacija projekta na Festivalu zavičajnosti u Labinu</a:t>
            </a:r>
          </a:p>
        </p:txBody>
      </p:sp>
      <p:sp>
        <p:nvSpPr>
          <p:cNvPr id="4" name="Freeform 4"/>
          <p:cNvSpPr/>
          <p:nvPr/>
        </p:nvSpPr>
        <p:spPr>
          <a:xfrm rot="930742">
            <a:off x="12260931" y="906602"/>
            <a:ext cx="5326002" cy="1815006"/>
          </a:xfrm>
          <a:custGeom>
            <a:avLst/>
            <a:gdLst/>
            <a:ahLst/>
            <a:cxnLst/>
            <a:rect l="l" t="t" r="r" b="b"/>
            <a:pathLst>
              <a:path w="5326002" h="1815006">
                <a:moveTo>
                  <a:pt x="0" y="0"/>
                </a:moveTo>
                <a:lnTo>
                  <a:pt x="5326002" y="0"/>
                </a:lnTo>
                <a:lnTo>
                  <a:pt x="5326002" y="1815006"/>
                </a:lnTo>
                <a:lnTo>
                  <a:pt x="0" y="181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 rot="-6710833">
            <a:off x="11132683" y="1687652"/>
            <a:ext cx="1406791" cy="3426217"/>
          </a:xfrm>
          <a:custGeom>
            <a:avLst/>
            <a:gdLst/>
            <a:ahLst/>
            <a:cxnLst/>
            <a:rect l="l" t="t" r="r" b="b"/>
            <a:pathLst>
              <a:path w="1406791" h="3426217">
                <a:moveTo>
                  <a:pt x="0" y="0"/>
                </a:moveTo>
                <a:lnTo>
                  <a:pt x="1406791" y="0"/>
                </a:lnTo>
                <a:lnTo>
                  <a:pt x="1406791" y="3426217"/>
                </a:lnTo>
                <a:lnTo>
                  <a:pt x="0" y="3426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 rot="-4215540">
            <a:off x="14082277" y="2868934"/>
            <a:ext cx="1530142" cy="5256322"/>
          </a:xfrm>
          <a:custGeom>
            <a:avLst/>
            <a:gdLst/>
            <a:ahLst/>
            <a:cxnLst/>
            <a:rect l="l" t="t" r="r" b="b"/>
            <a:pathLst>
              <a:path w="1530142" h="5256322">
                <a:moveTo>
                  <a:pt x="0" y="0"/>
                </a:moveTo>
                <a:lnTo>
                  <a:pt x="1530142" y="0"/>
                </a:lnTo>
                <a:lnTo>
                  <a:pt x="1530142" y="5256323"/>
                </a:lnTo>
                <a:lnTo>
                  <a:pt x="0" y="52563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 rot="-6082939">
            <a:off x="10433398" y="4210790"/>
            <a:ext cx="1596565" cy="5155173"/>
          </a:xfrm>
          <a:custGeom>
            <a:avLst/>
            <a:gdLst/>
            <a:ahLst/>
            <a:cxnLst/>
            <a:rect l="l" t="t" r="r" b="b"/>
            <a:pathLst>
              <a:path w="1596565" h="5155173">
                <a:moveTo>
                  <a:pt x="0" y="0"/>
                </a:moveTo>
                <a:lnTo>
                  <a:pt x="1596564" y="0"/>
                </a:lnTo>
                <a:lnTo>
                  <a:pt x="1596564" y="5155173"/>
                </a:lnTo>
                <a:lnTo>
                  <a:pt x="0" y="51551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 rot="-3962557">
            <a:off x="14625762" y="6620586"/>
            <a:ext cx="1570713" cy="4047607"/>
          </a:xfrm>
          <a:custGeom>
            <a:avLst/>
            <a:gdLst/>
            <a:ahLst/>
            <a:cxnLst/>
            <a:rect l="l" t="t" r="r" b="b"/>
            <a:pathLst>
              <a:path w="1570713" h="4047607">
                <a:moveTo>
                  <a:pt x="0" y="0"/>
                </a:moveTo>
                <a:lnTo>
                  <a:pt x="1570713" y="0"/>
                </a:lnTo>
                <a:lnTo>
                  <a:pt x="1570713" y="4047607"/>
                </a:lnTo>
                <a:lnTo>
                  <a:pt x="0" y="40476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TextBox 9"/>
          <p:cNvSpPr txBox="1"/>
          <p:nvPr/>
        </p:nvSpPr>
        <p:spPr>
          <a:xfrm>
            <a:off x="1028700" y="651619"/>
            <a:ext cx="848454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AKTIVNOSTI KROZ GODINU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6938814" y="6248142"/>
            <a:ext cx="4025550" cy="2891986"/>
          </a:xfrm>
          <a:custGeom>
            <a:avLst/>
            <a:gdLst/>
            <a:ahLst/>
            <a:cxnLst/>
            <a:rect l="l" t="t" r="r" b="b"/>
            <a:pathLst>
              <a:path w="4025550" h="2891986">
                <a:moveTo>
                  <a:pt x="0" y="0"/>
                </a:moveTo>
                <a:lnTo>
                  <a:pt x="4025550" y="0"/>
                </a:lnTo>
                <a:lnTo>
                  <a:pt x="4025550" y="2891986"/>
                </a:lnTo>
                <a:lnTo>
                  <a:pt x="0" y="2891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98" b="-2198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10216828" y="2287485"/>
            <a:ext cx="4643109" cy="3482332"/>
          </a:xfrm>
          <a:custGeom>
            <a:avLst/>
            <a:gdLst/>
            <a:ahLst/>
            <a:cxnLst/>
            <a:rect l="l" t="t" r="r" b="b"/>
            <a:pathLst>
              <a:path w="4643109" h="3482332">
                <a:moveTo>
                  <a:pt x="0" y="0"/>
                </a:moveTo>
                <a:lnTo>
                  <a:pt x="4643109" y="0"/>
                </a:lnTo>
                <a:lnTo>
                  <a:pt x="4643109" y="3482332"/>
                </a:lnTo>
                <a:lnTo>
                  <a:pt x="0" y="34823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3049153" y="2372291"/>
            <a:ext cx="3804809" cy="3312720"/>
          </a:xfrm>
          <a:custGeom>
            <a:avLst/>
            <a:gdLst/>
            <a:ahLst/>
            <a:cxnLst/>
            <a:rect l="l" t="t" r="r" b="b"/>
            <a:pathLst>
              <a:path w="3804809" h="3312720">
                <a:moveTo>
                  <a:pt x="0" y="0"/>
                </a:moveTo>
                <a:lnTo>
                  <a:pt x="3804809" y="0"/>
                </a:lnTo>
                <a:lnTo>
                  <a:pt x="3804809" y="3312720"/>
                </a:lnTo>
                <a:lnTo>
                  <a:pt x="0" y="3312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3011597" y="6248142"/>
            <a:ext cx="3799486" cy="2849615"/>
          </a:xfrm>
          <a:custGeom>
            <a:avLst/>
            <a:gdLst/>
            <a:ahLst/>
            <a:cxnLst/>
            <a:rect l="l" t="t" r="r" b="b"/>
            <a:pathLst>
              <a:path w="3799486" h="2849615">
                <a:moveTo>
                  <a:pt x="0" y="0"/>
                </a:moveTo>
                <a:lnTo>
                  <a:pt x="3799486" y="0"/>
                </a:lnTo>
                <a:lnTo>
                  <a:pt x="3799486" y="2849615"/>
                </a:lnTo>
                <a:lnTo>
                  <a:pt x="0" y="28496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7155021" y="2287485"/>
            <a:ext cx="2804632" cy="3739510"/>
          </a:xfrm>
          <a:custGeom>
            <a:avLst/>
            <a:gdLst/>
            <a:ahLst/>
            <a:cxnLst/>
            <a:rect l="l" t="t" r="r" b="b"/>
            <a:pathLst>
              <a:path w="2804632" h="3739510">
                <a:moveTo>
                  <a:pt x="0" y="0"/>
                </a:moveTo>
                <a:lnTo>
                  <a:pt x="2804632" y="0"/>
                </a:lnTo>
                <a:lnTo>
                  <a:pt x="2804632" y="3739510"/>
                </a:lnTo>
                <a:lnTo>
                  <a:pt x="0" y="37395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11219251" y="6307692"/>
            <a:ext cx="3640686" cy="2730515"/>
          </a:xfrm>
          <a:custGeom>
            <a:avLst/>
            <a:gdLst/>
            <a:ahLst/>
            <a:cxnLst/>
            <a:rect l="l" t="t" r="r" b="b"/>
            <a:pathLst>
              <a:path w="3640686" h="2730515">
                <a:moveTo>
                  <a:pt x="0" y="0"/>
                </a:moveTo>
                <a:lnTo>
                  <a:pt x="3640686" y="0"/>
                </a:lnTo>
                <a:lnTo>
                  <a:pt x="3640686" y="2730515"/>
                </a:lnTo>
                <a:lnTo>
                  <a:pt x="0" y="27305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138059" y="2591338"/>
            <a:ext cx="2748094" cy="5878275"/>
          </a:xfrm>
          <a:custGeom>
            <a:avLst/>
            <a:gdLst/>
            <a:ahLst/>
            <a:cxnLst/>
            <a:rect l="l" t="t" r="r" b="b"/>
            <a:pathLst>
              <a:path w="2748094" h="5878275">
                <a:moveTo>
                  <a:pt x="0" y="0"/>
                </a:moveTo>
                <a:lnTo>
                  <a:pt x="2748094" y="0"/>
                </a:lnTo>
                <a:lnTo>
                  <a:pt x="2748094" y="5878275"/>
                </a:lnTo>
                <a:lnTo>
                  <a:pt x="0" y="58782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15121687" y="2591338"/>
            <a:ext cx="2971878" cy="6356958"/>
          </a:xfrm>
          <a:custGeom>
            <a:avLst/>
            <a:gdLst/>
            <a:ahLst/>
            <a:cxnLst/>
            <a:rect l="l" t="t" r="r" b="b"/>
            <a:pathLst>
              <a:path w="2971878" h="6356958">
                <a:moveTo>
                  <a:pt x="0" y="0"/>
                </a:moveTo>
                <a:lnTo>
                  <a:pt x="2971878" y="0"/>
                </a:lnTo>
                <a:lnTo>
                  <a:pt x="297187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TextBox 11"/>
          <p:cNvSpPr txBox="1"/>
          <p:nvPr/>
        </p:nvSpPr>
        <p:spPr>
          <a:xfrm>
            <a:off x="1709477" y="379313"/>
            <a:ext cx="15110633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Ukrašavanje kišobrana glagoljaškim slovima i izložba u školi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2646" y="9311578"/>
            <a:ext cx="17662707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Učenici razredne nastave sudjelovali su u radionici ukrašavanja papirnatih kišobrana slovima glagoljice u tijeku obilježavanja Dječjeg tjedna.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543388" y="4497197"/>
            <a:ext cx="2464935" cy="5477633"/>
          </a:xfrm>
          <a:custGeom>
            <a:avLst/>
            <a:gdLst/>
            <a:ahLst/>
            <a:cxnLst/>
            <a:rect l="l" t="t" r="r" b="b"/>
            <a:pathLst>
              <a:path w="2464935" h="5477633">
                <a:moveTo>
                  <a:pt x="0" y="0"/>
                </a:moveTo>
                <a:lnTo>
                  <a:pt x="2464935" y="0"/>
                </a:lnTo>
                <a:lnTo>
                  <a:pt x="2464935" y="5477633"/>
                </a:lnTo>
                <a:lnTo>
                  <a:pt x="0" y="547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8289915" y="1411543"/>
            <a:ext cx="6482278" cy="2917025"/>
          </a:xfrm>
          <a:custGeom>
            <a:avLst/>
            <a:gdLst/>
            <a:ahLst/>
            <a:cxnLst/>
            <a:rect l="l" t="t" r="r" b="b"/>
            <a:pathLst>
              <a:path w="6482278" h="2917025">
                <a:moveTo>
                  <a:pt x="0" y="0"/>
                </a:moveTo>
                <a:lnTo>
                  <a:pt x="6482278" y="0"/>
                </a:lnTo>
                <a:lnTo>
                  <a:pt x="6482278" y="2917025"/>
                </a:lnTo>
                <a:lnTo>
                  <a:pt x="0" y="291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3659774" y="6723947"/>
            <a:ext cx="7224185" cy="3250883"/>
          </a:xfrm>
          <a:custGeom>
            <a:avLst/>
            <a:gdLst/>
            <a:ahLst/>
            <a:cxnLst/>
            <a:rect l="l" t="t" r="r" b="b"/>
            <a:pathLst>
              <a:path w="7224185" h="3250883">
                <a:moveTo>
                  <a:pt x="0" y="0"/>
                </a:moveTo>
                <a:lnTo>
                  <a:pt x="7224185" y="0"/>
                </a:lnTo>
                <a:lnTo>
                  <a:pt x="7224185" y="3250883"/>
                </a:lnTo>
                <a:lnTo>
                  <a:pt x="0" y="32508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1103001" y="4830572"/>
            <a:ext cx="6550842" cy="2947879"/>
          </a:xfrm>
          <a:custGeom>
            <a:avLst/>
            <a:gdLst/>
            <a:ahLst/>
            <a:cxnLst/>
            <a:rect l="l" t="t" r="r" b="b"/>
            <a:pathLst>
              <a:path w="6550842" h="2947879">
                <a:moveTo>
                  <a:pt x="0" y="0"/>
                </a:moveTo>
                <a:lnTo>
                  <a:pt x="6550842" y="0"/>
                </a:lnTo>
                <a:lnTo>
                  <a:pt x="6550842" y="2947879"/>
                </a:lnTo>
                <a:lnTo>
                  <a:pt x="0" y="29478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543388" y="1411543"/>
            <a:ext cx="6482278" cy="2917025"/>
          </a:xfrm>
          <a:custGeom>
            <a:avLst/>
            <a:gdLst/>
            <a:ahLst/>
            <a:cxnLst/>
            <a:rect l="l" t="t" r="r" b="b"/>
            <a:pathLst>
              <a:path w="6482278" h="2917025">
                <a:moveTo>
                  <a:pt x="0" y="0"/>
                </a:moveTo>
                <a:lnTo>
                  <a:pt x="6482278" y="0"/>
                </a:lnTo>
                <a:lnTo>
                  <a:pt x="6482278" y="2917025"/>
                </a:lnTo>
                <a:lnTo>
                  <a:pt x="0" y="2917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TextBox 8"/>
          <p:cNvSpPr txBox="1"/>
          <p:nvPr/>
        </p:nvSpPr>
        <p:spPr>
          <a:xfrm>
            <a:off x="1709477" y="379313"/>
            <a:ext cx="1511063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Terenska nastava: Aleja glagoljaša, Hum-Roč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13098" y="4792472"/>
            <a:ext cx="7307673" cy="1712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46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Učenici su pješačili Alejom glagoljaša, razgledavali glagoljaške spomenike o kojima su kratku priču ispričali učenici 6. razreda kraj svakog spomenika.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63104" y="7970724"/>
            <a:ext cx="5456098" cy="1690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  <a:spcBef>
                <a:spcPct val="0"/>
              </a:spcBef>
            </a:pPr>
            <a:r>
              <a:rPr lang="en-US" sz="246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Posjetili smo tiskaru u Roču gdje nam je prezentiran način tiskanja knjiga replikom Guttenbergova tiskarskog stroja.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621657" y="1148103"/>
            <a:ext cx="2137527" cy="6356958"/>
          </a:xfrm>
          <a:custGeom>
            <a:avLst/>
            <a:gdLst/>
            <a:ahLst/>
            <a:cxnLst/>
            <a:rect l="l" t="t" r="r" b="b"/>
            <a:pathLst>
              <a:path w="2137527" h="6356958">
                <a:moveTo>
                  <a:pt x="0" y="0"/>
                </a:moveTo>
                <a:lnTo>
                  <a:pt x="2137527" y="0"/>
                </a:lnTo>
                <a:lnTo>
                  <a:pt x="213752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7014419" y="2479377"/>
            <a:ext cx="2129581" cy="6356958"/>
          </a:xfrm>
          <a:custGeom>
            <a:avLst/>
            <a:gdLst/>
            <a:ahLst/>
            <a:cxnLst/>
            <a:rect l="l" t="t" r="r" b="b"/>
            <a:pathLst>
              <a:path w="2129581" h="6356958">
                <a:moveTo>
                  <a:pt x="0" y="0"/>
                </a:moveTo>
                <a:lnTo>
                  <a:pt x="2129581" y="0"/>
                </a:lnTo>
                <a:lnTo>
                  <a:pt x="212958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4892784" y="1148103"/>
            <a:ext cx="2121635" cy="6356958"/>
          </a:xfrm>
          <a:custGeom>
            <a:avLst/>
            <a:gdLst/>
            <a:ahLst/>
            <a:cxnLst/>
            <a:rect l="l" t="t" r="r" b="b"/>
            <a:pathLst>
              <a:path w="2121635" h="6356958">
                <a:moveTo>
                  <a:pt x="0" y="0"/>
                </a:moveTo>
                <a:lnTo>
                  <a:pt x="2121635" y="0"/>
                </a:lnTo>
                <a:lnTo>
                  <a:pt x="212163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3436306" y="1148103"/>
            <a:ext cx="2141174" cy="6356958"/>
          </a:xfrm>
          <a:custGeom>
            <a:avLst/>
            <a:gdLst/>
            <a:ahLst/>
            <a:cxnLst/>
            <a:rect l="l" t="t" r="r" b="b"/>
            <a:pathLst>
              <a:path w="2141174" h="6356958">
                <a:moveTo>
                  <a:pt x="0" y="0"/>
                </a:moveTo>
                <a:lnTo>
                  <a:pt x="2141174" y="0"/>
                </a:lnTo>
                <a:lnTo>
                  <a:pt x="21411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5577480" y="2479377"/>
            <a:ext cx="2100656" cy="6356958"/>
          </a:xfrm>
          <a:custGeom>
            <a:avLst/>
            <a:gdLst/>
            <a:ahLst/>
            <a:cxnLst/>
            <a:rect l="l" t="t" r="r" b="b"/>
            <a:pathLst>
              <a:path w="2100656" h="6356958">
                <a:moveTo>
                  <a:pt x="0" y="0"/>
                </a:moveTo>
                <a:lnTo>
                  <a:pt x="2100656" y="0"/>
                </a:lnTo>
                <a:lnTo>
                  <a:pt x="21006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2759134" y="2479377"/>
            <a:ext cx="2133650" cy="6356958"/>
          </a:xfrm>
          <a:custGeom>
            <a:avLst/>
            <a:gdLst/>
            <a:ahLst/>
            <a:cxnLst/>
            <a:rect l="l" t="t" r="r" b="b"/>
            <a:pathLst>
              <a:path w="2133650" h="6356958">
                <a:moveTo>
                  <a:pt x="0" y="0"/>
                </a:moveTo>
                <a:lnTo>
                  <a:pt x="2133650" y="0"/>
                </a:lnTo>
                <a:lnTo>
                  <a:pt x="2133650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9144000" y="1254412"/>
            <a:ext cx="2133089" cy="6355285"/>
          </a:xfrm>
          <a:custGeom>
            <a:avLst/>
            <a:gdLst/>
            <a:ahLst/>
            <a:cxnLst/>
            <a:rect l="l" t="t" r="r" b="b"/>
            <a:pathLst>
              <a:path w="2133089" h="6355285">
                <a:moveTo>
                  <a:pt x="0" y="0"/>
                </a:moveTo>
                <a:lnTo>
                  <a:pt x="2133089" y="0"/>
                </a:lnTo>
                <a:lnTo>
                  <a:pt x="2133089" y="6355285"/>
                </a:lnTo>
                <a:lnTo>
                  <a:pt x="0" y="63552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11335650" y="2479377"/>
            <a:ext cx="2100656" cy="6356958"/>
          </a:xfrm>
          <a:custGeom>
            <a:avLst/>
            <a:gdLst/>
            <a:ahLst/>
            <a:cxnLst/>
            <a:rect l="l" t="t" r="r" b="b"/>
            <a:pathLst>
              <a:path w="2100656" h="6356958">
                <a:moveTo>
                  <a:pt x="0" y="0"/>
                </a:moveTo>
                <a:lnTo>
                  <a:pt x="2100656" y="0"/>
                </a:lnTo>
                <a:lnTo>
                  <a:pt x="21006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TextBox 11"/>
          <p:cNvSpPr txBox="1"/>
          <p:nvPr/>
        </p:nvSpPr>
        <p:spPr>
          <a:xfrm>
            <a:off x="1285890" y="165100"/>
            <a:ext cx="1597341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Izrada straničnika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29203" y="9220200"/>
            <a:ext cx="9286783" cy="656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188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Učenici predmetne nastave su u Canvi izrađivali straničnike. Straničnici su u sklopu projekta Razmjena straničnika poslani učenicima u Tursku.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 rot="-5400000">
            <a:off x="6507571" y="674032"/>
            <a:ext cx="5834244" cy="12459573"/>
          </a:xfrm>
          <a:custGeom>
            <a:avLst/>
            <a:gdLst/>
            <a:ahLst/>
            <a:cxnLst/>
            <a:rect l="l" t="t" r="r" b="b"/>
            <a:pathLst>
              <a:path w="5834244" h="12459573">
                <a:moveTo>
                  <a:pt x="0" y="0"/>
                </a:moveTo>
                <a:lnTo>
                  <a:pt x="5834245" y="0"/>
                </a:lnTo>
                <a:lnTo>
                  <a:pt x="5834245" y="12459573"/>
                </a:lnTo>
                <a:lnTo>
                  <a:pt x="0" y="12459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TextBox 4"/>
          <p:cNvSpPr txBox="1"/>
          <p:nvPr/>
        </p:nvSpPr>
        <p:spPr>
          <a:xfrm>
            <a:off x="1285890" y="544513"/>
            <a:ext cx="1597341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Izrada privjesaka s glagoljaškim slovima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85890" y="2522934"/>
            <a:ext cx="16277608" cy="82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2"/>
              </a:lnSpc>
              <a:spcBef>
                <a:spcPct val="0"/>
              </a:spcBef>
            </a:pPr>
            <a:r>
              <a:rPr lang="en-US" sz="23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 satima dodatne nastave iz informatike učenici su s učiteljicom dizajnirali privjeske s glagoljaškim slovima te dizajn izradili koristeći 3D printer.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6411114" y="2021298"/>
            <a:ext cx="2175781" cy="2901042"/>
          </a:xfrm>
          <a:custGeom>
            <a:avLst/>
            <a:gdLst/>
            <a:ahLst/>
            <a:cxnLst/>
            <a:rect l="l" t="t" r="r" b="b"/>
            <a:pathLst>
              <a:path w="2175781" h="2901042">
                <a:moveTo>
                  <a:pt x="0" y="0"/>
                </a:moveTo>
                <a:lnTo>
                  <a:pt x="2175781" y="0"/>
                </a:lnTo>
                <a:lnTo>
                  <a:pt x="2175781" y="2901041"/>
                </a:lnTo>
                <a:lnTo>
                  <a:pt x="0" y="290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4085353" y="2037226"/>
            <a:ext cx="2163835" cy="2885114"/>
          </a:xfrm>
          <a:custGeom>
            <a:avLst/>
            <a:gdLst/>
            <a:ahLst/>
            <a:cxnLst/>
            <a:rect l="l" t="t" r="r" b="b"/>
            <a:pathLst>
              <a:path w="2163835" h="2885114">
                <a:moveTo>
                  <a:pt x="0" y="0"/>
                </a:moveTo>
                <a:lnTo>
                  <a:pt x="2163836" y="0"/>
                </a:lnTo>
                <a:lnTo>
                  <a:pt x="2163836" y="2885113"/>
                </a:lnTo>
                <a:lnTo>
                  <a:pt x="0" y="28851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8748820" y="2021298"/>
            <a:ext cx="2175781" cy="2901042"/>
          </a:xfrm>
          <a:custGeom>
            <a:avLst/>
            <a:gdLst/>
            <a:ahLst/>
            <a:cxnLst/>
            <a:rect l="l" t="t" r="r" b="b"/>
            <a:pathLst>
              <a:path w="2175781" h="2901042">
                <a:moveTo>
                  <a:pt x="0" y="0"/>
                </a:moveTo>
                <a:lnTo>
                  <a:pt x="2175781" y="0"/>
                </a:lnTo>
                <a:lnTo>
                  <a:pt x="2175781" y="2901041"/>
                </a:lnTo>
                <a:lnTo>
                  <a:pt x="0" y="29010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11164640" y="1892986"/>
            <a:ext cx="4210219" cy="3157664"/>
          </a:xfrm>
          <a:custGeom>
            <a:avLst/>
            <a:gdLst/>
            <a:ahLst/>
            <a:cxnLst/>
            <a:rect l="l" t="t" r="r" b="b"/>
            <a:pathLst>
              <a:path w="4210219" h="3157664">
                <a:moveTo>
                  <a:pt x="0" y="0"/>
                </a:moveTo>
                <a:lnTo>
                  <a:pt x="4210219" y="0"/>
                </a:lnTo>
                <a:lnTo>
                  <a:pt x="4210219" y="3157665"/>
                </a:lnTo>
                <a:lnTo>
                  <a:pt x="0" y="3157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446309" y="5687139"/>
            <a:ext cx="2601978" cy="3469304"/>
          </a:xfrm>
          <a:custGeom>
            <a:avLst/>
            <a:gdLst/>
            <a:ahLst/>
            <a:cxnLst/>
            <a:rect l="l" t="t" r="r" b="b"/>
            <a:pathLst>
              <a:path w="2601978" h="3469304">
                <a:moveTo>
                  <a:pt x="0" y="0"/>
                </a:moveTo>
                <a:lnTo>
                  <a:pt x="2601978" y="0"/>
                </a:lnTo>
                <a:lnTo>
                  <a:pt x="2601978" y="3469304"/>
                </a:lnTo>
                <a:lnTo>
                  <a:pt x="0" y="3469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3374788" y="5687139"/>
            <a:ext cx="2601978" cy="3469304"/>
          </a:xfrm>
          <a:custGeom>
            <a:avLst/>
            <a:gdLst/>
            <a:ahLst/>
            <a:cxnLst/>
            <a:rect l="l" t="t" r="r" b="b"/>
            <a:pathLst>
              <a:path w="2601978" h="3469304">
                <a:moveTo>
                  <a:pt x="0" y="0"/>
                </a:moveTo>
                <a:lnTo>
                  <a:pt x="2601977" y="0"/>
                </a:lnTo>
                <a:lnTo>
                  <a:pt x="2601977" y="3469304"/>
                </a:lnTo>
                <a:lnTo>
                  <a:pt x="0" y="34693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6249189" y="5687139"/>
            <a:ext cx="2601978" cy="3469304"/>
          </a:xfrm>
          <a:custGeom>
            <a:avLst/>
            <a:gdLst/>
            <a:ahLst/>
            <a:cxnLst/>
            <a:rect l="l" t="t" r="r" b="b"/>
            <a:pathLst>
              <a:path w="2601978" h="3469304">
                <a:moveTo>
                  <a:pt x="0" y="0"/>
                </a:moveTo>
                <a:lnTo>
                  <a:pt x="2601977" y="0"/>
                </a:lnTo>
                <a:lnTo>
                  <a:pt x="2601977" y="3469304"/>
                </a:lnTo>
                <a:lnTo>
                  <a:pt x="0" y="3469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9175016" y="5687139"/>
            <a:ext cx="2601978" cy="3469304"/>
          </a:xfrm>
          <a:custGeom>
            <a:avLst/>
            <a:gdLst/>
            <a:ahLst/>
            <a:cxnLst/>
            <a:rect l="l" t="t" r="r" b="b"/>
            <a:pathLst>
              <a:path w="2601978" h="3469304">
                <a:moveTo>
                  <a:pt x="0" y="0"/>
                </a:moveTo>
                <a:lnTo>
                  <a:pt x="2601978" y="0"/>
                </a:lnTo>
                <a:lnTo>
                  <a:pt x="2601978" y="3469304"/>
                </a:lnTo>
                <a:lnTo>
                  <a:pt x="0" y="3469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11898019" y="5887436"/>
            <a:ext cx="6289685" cy="3068711"/>
          </a:xfrm>
          <a:custGeom>
            <a:avLst/>
            <a:gdLst/>
            <a:ahLst/>
            <a:cxnLst/>
            <a:rect l="l" t="t" r="r" b="b"/>
            <a:pathLst>
              <a:path w="6289685" h="3068711">
                <a:moveTo>
                  <a:pt x="0" y="0"/>
                </a:moveTo>
                <a:lnTo>
                  <a:pt x="6289685" y="0"/>
                </a:lnTo>
                <a:lnTo>
                  <a:pt x="6289685" y="3068710"/>
                </a:lnTo>
                <a:lnTo>
                  <a:pt x="0" y="306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Freeform 12"/>
          <p:cNvSpPr/>
          <p:nvPr/>
        </p:nvSpPr>
        <p:spPr>
          <a:xfrm>
            <a:off x="446309" y="2021298"/>
            <a:ext cx="3481250" cy="2901042"/>
          </a:xfrm>
          <a:custGeom>
            <a:avLst/>
            <a:gdLst/>
            <a:ahLst/>
            <a:cxnLst/>
            <a:rect l="l" t="t" r="r" b="b"/>
            <a:pathLst>
              <a:path w="3481250" h="2901042">
                <a:moveTo>
                  <a:pt x="0" y="0"/>
                </a:moveTo>
                <a:lnTo>
                  <a:pt x="3481250" y="0"/>
                </a:lnTo>
                <a:lnTo>
                  <a:pt x="3481250" y="2901041"/>
                </a:lnTo>
                <a:lnTo>
                  <a:pt x="0" y="29010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TextBox 13"/>
          <p:cNvSpPr txBox="1"/>
          <p:nvPr/>
        </p:nvSpPr>
        <p:spPr>
          <a:xfrm>
            <a:off x="1285890" y="544513"/>
            <a:ext cx="1597341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Istraživanje tragova glagoljaškog pisma u Oprtlju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14898" y="2680292"/>
            <a:ext cx="1933724" cy="155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Č F J Ž 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 PISA JA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 MATEJ GOBO</a:t>
            </a:r>
          </a:p>
          <a:p>
            <a:pPr algn="ctr">
              <a:lnSpc>
                <a:spcPts val="2520"/>
              </a:lnSpc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ŠTERNE KADA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 BIŠE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6309" y="5022076"/>
            <a:ext cx="3481250" cy="29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Crkva Blažene djevice Marije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6309" y="9251693"/>
            <a:ext cx="2601978" cy="29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Crkva sv. Jelene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74788" y="9385994"/>
            <a:ext cx="14259284" cy="611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Učenici su istraživali postoje li glagoljaški natpisi na području Oprtalja. Istraživane su crkve, lođa te glavni trg. Grafiti  pisani glagoljicom pronađeni su u dvjema crkvama na području Oprtlja, crkvi Blažene djevice Marije te crkvi sv. Jelene.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3" name="Freeform 3"/>
          <p:cNvSpPr/>
          <p:nvPr/>
        </p:nvSpPr>
        <p:spPr>
          <a:xfrm>
            <a:off x="495771" y="1518883"/>
            <a:ext cx="2979084" cy="3458477"/>
          </a:xfrm>
          <a:custGeom>
            <a:avLst/>
            <a:gdLst/>
            <a:ahLst/>
            <a:cxnLst/>
            <a:rect l="l" t="t" r="r" b="b"/>
            <a:pathLst>
              <a:path w="2979084" h="3458477">
                <a:moveTo>
                  <a:pt x="0" y="0"/>
                </a:moveTo>
                <a:lnTo>
                  <a:pt x="2979085" y="0"/>
                </a:lnTo>
                <a:lnTo>
                  <a:pt x="2979085" y="3458478"/>
                </a:lnTo>
                <a:lnTo>
                  <a:pt x="0" y="3458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4" name="Freeform 4"/>
          <p:cNvSpPr/>
          <p:nvPr/>
        </p:nvSpPr>
        <p:spPr>
          <a:xfrm>
            <a:off x="495771" y="5473983"/>
            <a:ext cx="2839453" cy="3545116"/>
          </a:xfrm>
          <a:custGeom>
            <a:avLst/>
            <a:gdLst/>
            <a:ahLst/>
            <a:cxnLst/>
            <a:rect l="l" t="t" r="r" b="b"/>
            <a:pathLst>
              <a:path w="2839453" h="3545116">
                <a:moveTo>
                  <a:pt x="0" y="0"/>
                </a:moveTo>
                <a:lnTo>
                  <a:pt x="2839454" y="0"/>
                </a:lnTo>
                <a:lnTo>
                  <a:pt x="2839454" y="3545117"/>
                </a:lnTo>
                <a:lnTo>
                  <a:pt x="0" y="3545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/>
          <p:nvPr/>
        </p:nvSpPr>
        <p:spPr>
          <a:xfrm>
            <a:off x="5679740" y="1634833"/>
            <a:ext cx="3331624" cy="3508667"/>
          </a:xfrm>
          <a:custGeom>
            <a:avLst/>
            <a:gdLst/>
            <a:ahLst/>
            <a:cxnLst/>
            <a:rect l="l" t="t" r="r" b="b"/>
            <a:pathLst>
              <a:path w="3331624" h="3508667">
                <a:moveTo>
                  <a:pt x="0" y="0"/>
                </a:moveTo>
                <a:lnTo>
                  <a:pt x="3331624" y="0"/>
                </a:lnTo>
                <a:lnTo>
                  <a:pt x="3331624" y="3508667"/>
                </a:lnTo>
                <a:lnTo>
                  <a:pt x="0" y="35086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/>
          <p:nvPr/>
        </p:nvSpPr>
        <p:spPr>
          <a:xfrm>
            <a:off x="9620419" y="7642603"/>
            <a:ext cx="2241168" cy="2511047"/>
          </a:xfrm>
          <a:custGeom>
            <a:avLst/>
            <a:gdLst/>
            <a:ahLst/>
            <a:cxnLst/>
            <a:rect l="l" t="t" r="r" b="b"/>
            <a:pathLst>
              <a:path w="2241168" h="2511047">
                <a:moveTo>
                  <a:pt x="0" y="0"/>
                </a:moveTo>
                <a:lnTo>
                  <a:pt x="2241169" y="0"/>
                </a:lnTo>
                <a:lnTo>
                  <a:pt x="2241169" y="2511047"/>
                </a:lnTo>
                <a:lnTo>
                  <a:pt x="0" y="25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/>
          <p:nvPr/>
        </p:nvSpPr>
        <p:spPr>
          <a:xfrm>
            <a:off x="11003093" y="1634833"/>
            <a:ext cx="3133047" cy="3536310"/>
          </a:xfrm>
          <a:custGeom>
            <a:avLst/>
            <a:gdLst/>
            <a:ahLst/>
            <a:cxnLst/>
            <a:rect l="l" t="t" r="r" b="b"/>
            <a:pathLst>
              <a:path w="3133047" h="3536310">
                <a:moveTo>
                  <a:pt x="0" y="0"/>
                </a:moveTo>
                <a:lnTo>
                  <a:pt x="3133047" y="0"/>
                </a:lnTo>
                <a:lnTo>
                  <a:pt x="3133047" y="3536311"/>
                </a:lnTo>
                <a:lnTo>
                  <a:pt x="0" y="35363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/>
          <p:nvPr/>
        </p:nvSpPr>
        <p:spPr>
          <a:xfrm>
            <a:off x="5967907" y="5891284"/>
            <a:ext cx="3652512" cy="4076794"/>
          </a:xfrm>
          <a:custGeom>
            <a:avLst/>
            <a:gdLst/>
            <a:ahLst/>
            <a:cxnLst/>
            <a:rect l="l" t="t" r="r" b="b"/>
            <a:pathLst>
              <a:path w="3652512" h="4076794">
                <a:moveTo>
                  <a:pt x="0" y="0"/>
                </a:moveTo>
                <a:lnTo>
                  <a:pt x="3652512" y="0"/>
                </a:lnTo>
                <a:lnTo>
                  <a:pt x="3652512" y="4076794"/>
                </a:lnTo>
                <a:lnTo>
                  <a:pt x="0" y="4076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/>
          <p:nvPr/>
        </p:nvSpPr>
        <p:spPr>
          <a:xfrm>
            <a:off x="3335225" y="7679430"/>
            <a:ext cx="2069030" cy="2288647"/>
          </a:xfrm>
          <a:custGeom>
            <a:avLst/>
            <a:gdLst/>
            <a:ahLst/>
            <a:cxnLst/>
            <a:rect l="l" t="t" r="r" b="b"/>
            <a:pathLst>
              <a:path w="2069030" h="2288647">
                <a:moveTo>
                  <a:pt x="0" y="0"/>
                </a:moveTo>
                <a:lnTo>
                  <a:pt x="2069029" y="0"/>
                </a:lnTo>
                <a:lnTo>
                  <a:pt x="2069029" y="2288648"/>
                </a:lnTo>
                <a:lnTo>
                  <a:pt x="0" y="22886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0" name="Freeform 10"/>
          <p:cNvSpPr/>
          <p:nvPr/>
        </p:nvSpPr>
        <p:spPr>
          <a:xfrm>
            <a:off x="9011364" y="3914146"/>
            <a:ext cx="1601204" cy="1831318"/>
          </a:xfrm>
          <a:custGeom>
            <a:avLst/>
            <a:gdLst/>
            <a:ahLst/>
            <a:cxnLst/>
            <a:rect l="l" t="t" r="r" b="b"/>
            <a:pathLst>
              <a:path w="1601204" h="1831318">
                <a:moveTo>
                  <a:pt x="0" y="0"/>
                </a:moveTo>
                <a:lnTo>
                  <a:pt x="1601204" y="0"/>
                </a:lnTo>
                <a:lnTo>
                  <a:pt x="1601204" y="1831317"/>
                </a:lnTo>
                <a:lnTo>
                  <a:pt x="0" y="1831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>
          <a:xfrm>
            <a:off x="3474856" y="3204248"/>
            <a:ext cx="1811717" cy="2269735"/>
          </a:xfrm>
          <a:custGeom>
            <a:avLst/>
            <a:gdLst/>
            <a:ahLst/>
            <a:cxnLst/>
            <a:rect l="l" t="t" r="r" b="b"/>
            <a:pathLst>
              <a:path w="1811717" h="2269735">
                <a:moveTo>
                  <a:pt x="0" y="0"/>
                </a:moveTo>
                <a:lnTo>
                  <a:pt x="1811717" y="0"/>
                </a:lnTo>
                <a:lnTo>
                  <a:pt x="1811717" y="2269735"/>
                </a:lnTo>
                <a:lnTo>
                  <a:pt x="0" y="22697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2" name="Freeform 12"/>
          <p:cNvSpPr/>
          <p:nvPr/>
        </p:nvSpPr>
        <p:spPr>
          <a:xfrm>
            <a:off x="14136140" y="4018484"/>
            <a:ext cx="1326073" cy="1726979"/>
          </a:xfrm>
          <a:custGeom>
            <a:avLst/>
            <a:gdLst/>
            <a:ahLst/>
            <a:cxnLst/>
            <a:rect l="l" t="t" r="r" b="b"/>
            <a:pathLst>
              <a:path w="1326073" h="1726979">
                <a:moveTo>
                  <a:pt x="0" y="0"/>
                </a:moveTo>
                <a:lnTo>
                  <a:pt x="1326073" y="0"/>
                </a:lnTo>
                <a:lnTo>
                  <a:pt x="1326073" y="1726979"/>
                </a:lnTo>
                <a:lnTo>
                  <a:pt x="0" y="1726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3" name="Freeform 13"/>
          <p:cNvSpPr/>
          <p:nvPr/>
        </p:nvSpPr>
        <p:spPr>
          <a:xfrm>
            <a:off x="12502293" y="6083153"/>
            <a:ext cx="2881640" cy="3425950"/>
          </a:xfrm>
          <a:custGeom>
            <a:avLst/>
            <a:gdLst/>
            <a:ahLst/>
            <a:cxnLst/>
            <a:rect l="l" t="t" r="r" b="b"/>
            <a:pathLst>
              <a:path w="2881640" h="3425950">
                <a:moveTo>
                  <a:pt x="0" y="0"/>
                </a:moveTo>
                <a:lnTo>
                  <a:pt x="2881640" y="0"/>
                </a:lnTo>
                <a:lnTo>
                  <a:pt x="2881640" y="3425950"/>
                </a:lnTo>
                <a:lnTo>
                  <a:pt x="0" y="34259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/>
          <p:nvPr/>
        </p:nvSpPr>
        <p:spPr>
          <a:xfrm>
            <a:off x="15383933" y="7929681"/>
            <a:ext cx="2061240" cy="2223970"/>
          </a:xfrm>
          <a:custGeom>
            <a:avLst/>
            <a:gdLst/>
            <a:ahLst/>
            <a:cxnLst/>
            <a:rect l="l" t="t" r="r" b="b"/>
            <a:pathLst>
              <a:path w="2061240" h="2223970">
                <a:moveTo>
                  <a:pt x="0" y="0"/>
                </a:moveTo>
                <a:lnTo>
                  <a:pt x="2061240" y="0"/>
                </a:lnTo>
                <a:lnTo>
                  <a:pt x="2061240" y="2223969"/>
                </a:lnTo>
                <a:lnTo>
                  <a:pt x="0" y="22239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hr-HR"/>
          </a:p>
        </p:txBody>
      </p:sp>
      <p:sp>
        <p:nvSpPr>
          <p:cNvPr id="15" name="TextBox 15"/>
          <p:cNvSpPr txBox="1"/>
          <p:nvPr/>
        </p:nvSpPr>
        <p:spPr>
          <a:xfrm>
            <a:off x="1285890" y="165100"/>
            <a:ext cx="1597341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Izrada igre memori - spoji latinicu i glagoljicu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220164" y="1789021"/>
            <a:ext cx="2571827" cy="212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  <a:spcBef>
                <a:spcPct val="0"/>
              </a:spcBef>
            </a:pPr>
            <a:r>
              <a:rPr lang="en-US" sz="203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Učenici svih razreda imali su se priliku uključiti u izradu memori kartica na temu glagoljice.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640</Words>
  <Application>Microsoft Office PowerPoint</Application>
  <PresentationFormat>Prilagođeno</PresentationFormat>
  <Paragraphs>73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8" baseType="lpstr">
      <vt:lpstr>Open Sans Bold</vt:lpstr>
      <vt:lpstr>Calibri</vt:lpstr>
      <vt:lpstr>Open Sans</vt:lpstr>
      <vt:lpstr>Arial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Prezentacija projekta Zavičajne nastave_OŠ Oprtalj</dc:title>
  <cp:lastModifiedBy>Antonela Đermadi</cp:lastModifiedBy>
  <cp:revision>2</cp:revision>
  <dcterms:created xsi:type="dcterms:W3CDTF">2006-08-16T00:00:00Z</dcterms:created>
  <dcterms:modified xsi:type="dcterms:W3CDTF">2026-05-05T21:15:36Z</dcterms:modified>
  <dc:identifier>DAHIwlp_f3U</dc:identifier>
</cp:coreProperties>
</file>