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62" r:id="rId4"/>
    <p:sldId id="260" r:id="rId5"/>
    <p:sldId id="263" r:id="rId6"/>
    <p:sldId id="264" r:id="rId7"/>
    <p:sldId id="265" r:id="rId8"/>
    <p:sldId id="274" r:id="rId9"/>
    <p:sldId id="27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C4FE"/>
    <a:srgbClr val="57B7FF"/>
    <a:srgbClr val="0D97FF"/>
    <a:srgbClr val="007FDE"/>
    <a:srgbClr val="005674"/>
    <a:srgbClr val="694D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5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8FCBA-B5F1-4F6B-ADE5-BBD515267685}" type="doc">
      <dgm:prSet loTypeId="urn:microsoft.com/office/officeart/2005/8/layout/arrow4" loCatId="process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hr-HR"/>
        </a:p>
      </dgm:t>
    </dgm:pt>
    <dgm:pt modelId="{272A3ACD-F20D-4265-A621-44DF6325F40C}">
      <dgm:prSet phldrT="[Text]" custT="1"/>
      <dgm:spPr/>
      <dgm:t>
        <a:bodyPr/>
        <a:lstStyle/>
        <a:p>
          <a:r>
            <a:rPr lang="hr-HR" sz="18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Povodom mjeseca knjige ponuđene su slikovnice koje su djeca izradila u sklopu ranijih projekata te knjige, monografija o mjestu Premantura.</a:t>
          </a:r>
          <a:endParaRPr lang="hr-HR" sz="1800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9FF95A6-7CA2-49F4-AECB-506D62E4B3A2}" type="parTrans" cxnId="{751F95D2-2A26-43E4-9199-B95F4E6C35D0}">
      <dgm:prSet/>
      <dgm:spPr/>
      <dgm:t>
        <a:bodyPr/>
        <a:lstStyle/>
        <a:p>
          <a:endParaRPr lang="hr-HR"/>
        </a:p>
      </dgm:t>
    </dgm:pt>
    <dgm:pt modelId="{FBC2AE5F-F811-4CF6-96CE-033FAB0C5F34}" type="sibTrans" cxnId="{751F95D2-2A26-43E4-9199-B95F4E6C35D0}">
      <dgm:prSet/>
      <dgm:spPr/>
      <dgm:t>
        <a:bodyPr/>
        <a:lstStyle/>
        <a:p>
          <a:endParaRPr lang="hr-HR"/>
        </a:p>
      </dgm:t>
    </dgm:pt>
    <dgm:pt modelId="{C79520B7-CCFF-42D8-A6F7-BEC3158F2689}">
      <dgm:prSet phldrT="[Text]"/>
      <dgm:spPr/>
      <dgm:t>
        <a:bodyPr/>
        <a:lstStyle/>
        <a:p>
          <a:endParaRPr lang="hr-HR" dirty="0" smtClean="0"/>
        </a:p>
        <a:p>
          <a:endParaRPr lang="hr-HR" dirty="0" smtClean="0"/>
        </a:p>
        <a:p>
          <a:endParaRPr lang="hr-HR" dirty="0" smtClean="0"/>
        </a:p>
        <a:p>
          <a:endParaRPr lang="hr-HR" dirty="0" smtClean="0"/>
        </a:p>
      </dgm:t>
    </dgm:pt>
    <dgm:pt modelId="{3E0FE33D-6E9F-49E8-A0AA-0C85D0391F73}" type="sibTrans" cxnId="{3792886A-B489-4D7A-A18F-6820659D1268}">
      <dgm:prSet/>
      <dgm:spPr/>
      <dgm:t>
        <a:bodyPr/>
        <a:lstStyle/>
        <a:p>
          <a:endParaRPr lang="hr-HR"/>
        </a:p>
      </dgm:t>
    </dgm:pt>
    <dgm:pt modelId="{A9D2E78B-B359-4E45-8493-F829FD6AE2E9}" type="parTrans" cxnId="{3792886A-B489-4D7A-A18F-6820659D1268}">
      <dgm:prSet/>
      <dgm:spPr/>
      <dgm:t>
        <a:bodyPr/>
        <a:lstStyle/>
        <a:p>
          <a:endParaRPr lang="hr-HR"/>
        </a:p>
      </dgm:t>
    </dgm:pt>
    <dgm:pt modelId="{6F71A271-682E-4B45-B892-B61AD7CFD80A}" type="pres">
      <dgm:prSet presAssocID="{5AB8FCBA-B5F1-4F6B-ADE5-BBD51526768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A305C23-0060-4263-AC0F-66C94DE9EEF2}" type="pres">
      <dgm:prSet presAssocID="{272A3ACD-F20D-4265-A621-44DF6325F40C}" presName="upArrow" presStyleLbl="node1" presStyleIdx="0" presStyleCnt="2" custFlipHor="1" custScaleX="39499" custScaleY="67100" custLinFactX="65891" custLinFactY="7628" custLinFactNeighborX="100000" custLinFactNeighborY="100000"/>
      <dgm:spPr>
        <a:solidFill>
          <a:srgbClr val="002060"/>
        </a:solidFill>
      </dgm:spPr>
    </dgm:pt>
    <dgm:pt modelId="{2549CB4A-F61D-44CC-AF3F-F717C273C845}" type="pres">
      <dgm:prSet presAssocID="{272A3ACD-F20D-4265-A621-44DF6325F40C}" presName="upArrowText" presStyleLbl="revTx" presStyleIdx="0" presStyleCnt="2" custScaleX="101421" custScaleY="121324" custLinFactNeighborX="4972" custLinFactNeighborY="247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DEF707-75A8-44F5-83AA-84AC12AE43D7}" type="pres">
      <dgm:prSet presAssocID="{C79520B7-CCFF-42D8-A6F7-BEC3158F2689}" presName="downArrow" presStyleLbl="node1" presStyleIdx="1" presStyleCnt="2" custAng="0" custScaleX="38478" custScaleY="60256" custLinFactNeighborX="93620" custLinFactNeighborY="9554"/>
      <dgm:spPr>
        <a:solidFill>
          <a:srgbClr val="007FDE"/>
        </a:solidFill>
      </dgm:spPr>
    </dgm:pt>
    <dgm:pt modelId="{F46AB4AF-C888-4280-8BF0-438BA0BDDF6C}" type="pres">
      <dgm:prSet presAssocID="{C79520B7-CCFF-42D8-A6F7-BEC3158F2689}" presName="downArrowText" presStyleLbl="revTx" presStyleIdx="1" presStyleCnt="2" custScaleY="109923" custLinFactNeighborX="-18765" custLinFactNeighborY="534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792886A-B489-4D7A-A18F-6820659D1268}" srcId="{5AB8FCBA-B5F1-4F6B-ADE5-BBD515267685}" destId="{C79520B7-CCFF-42D8-A6F7-BEC3158F2689}" srcOrd="1" destOrd="0" parTransId="{A9D2E78B-B359-4E45-8493-F829FD6AE2E9}" sibTransId="{3E0FE33D-6E9F-49E8-A0AA-0C85D0391F73}"/>
    <dgm:cxn modelId="{751F95D2-2A26-43E4-9199-B95F4E6C35D0}" srcId="{5AB8FCBA-B5F1-4F6B-ADE5-BBD515267685}" destId="{272A3ACD-F20D-4265-A621-44DF6325F40C}" srcOrd="0" destOrd="0" parTransId="{C9FF95A6-7CA2-49F4-AECB-506D62E4B3A2}" sibTransId="{FBC2AE5F-F811-4CF6-96CE-033FAB0C5F34}"/>
    <dgm:cxn modelId="{0DFA83E8-E808-41A4-B6BE-3EE6170EA952}" type="presOf" srcId="{5AB8FCBA-B5F1-4F6B-ADE5-BBD515267685}" destId="{6F71A271-682E-4B45-B892-B61AD7CFD80A}" srcOrd="0" destOrd="0" presId="urn:microsoft.com/office/officeart/2005/8/layout/arrow4"/>
    <dgm:cxn modelId="{4EEE60FE-BEC0-4522-8CB6-1CC2102867E4}" type="presOf" srcId="{C79520B7-CCFF-42D8-A6F7-BEC3158F2689}" destId="{F46AB4AF-C888-4280-8BF0-438BA0BDDF6C}" srcOrd="0" destOrd="0" presId="urn:microsoft.com/office/officeart/2005/8/layout/arrow4"/>
    <dgm:cxn modelId="{A7A6A839-91D3-452C-B214-D0B62C40B3A9}" type="presOf" srcId="{272A3ACD-F20D-4265-A621-44DF6325F40C}" destId="{2549CB4A-F61D-44CC-AF3F-F717C273C845}" srcOrd="0" destOrd="0" presId="urn:microsoft.com/office/officeart/2005/8/layout/arrow4"/>
    <dgm:cxn modelId="{79B24BED-8A93-48C8-A458-8A39C3CCC1FE}" type="presParOf" srcId="{6F71A271-682E-4B45-B892-B61AD7CFD80A}" destId="{EA305C23-0060-4263-AC0F-66C94DE9EEF2}" srcOrd="0" destOrd="0" presId="urn:microsoft.com/office/officeart/2005/8/layout/arrow4"/>
    <dgm:cxn modelId="{8F660A5C-3F23-4650-9BF4-17E5CD89B58B}" type="presParOf" srcId="{6F71A271-682E-4B45-B892-B61AD7CFD80A}" destId="{2549CB4A-F61D-44CC-AF3F-F717C273C845}" srcOrd="1" destOrd="0" presId="urn:microsoft.com/office/officeart/2005/8/layout/arrow4"/>
    <dgm:cxn modelId="{E525B3D9-5B8B-484D-845C-CD024DB83A08}" type="presParOf" srcId="{6F71A271-682E-4B45-B892-B61AD7CFD80A}" destId="{2BDEF707-75A8-44F5-83AA-84AC12AE43D7}" srcOrd="2" destOrd="0" presId="urn:microsoft.com/office/officeart/2005/8/layout/arrow4"/>
    <dgm:cxn modelId="{BA79FA82-AF65-4D3B-A5EC-D8C267DEF153}" type="presParOf" srcId="{6F71A271-682E-4B45-B892-B61AD7CFD80A}" destId="{F46AB4AF-C888-4280-8BF0-438BA0BDDF6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305C23-0060-4263-AC0F-66C94DE9EEF2}">
      <dsp:nvSpPr>
        <dsp:cNvPr id="0" name=""/>
        <dsp:cNvSpPr/>
      </dsp:nvSpPr>
      <dsp:spPr>
        <a:xfrm flipH="1">
          <a:off x="2420392" y="1697436"/>
          <a:ext cx="527660" cy="897341"/>
        </a:xfrm>
        <a:prstGeom prst="upArrow">
          <a:avLst/>
        </a:prstGeom>
        <a:solidFill>
          <a:srgbClr val="00206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49CB4A-F61D-44CC-AF3F-F717C273C845}">
      <dsp:nvSpPr>
        <dsp:cNvPr id="0" name=""/>
        <dsp:cNvSpPr/>
      </dsp:nvSpPr>
      <dsp:spPr>
        <a:xfrm>
          <a:off x="1272737" y="-71436"/>
          <a:ext cx="2299167" cy="1622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Povodom mjeseca knjige ponuđene su slikovnice koje su djeca izradila u sklopu ranijih projekata te knjige, monografija o mjestu Premantura.</a:t>
          </a:r>
          <a:endParaRPr lang="hr-HR" sz="1800" kern="1200" dirty="0">
            <a:solidFill>
              <a:schemeClr val="accent3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1272737" y="-71436"/>
        <a:ext cx="2299167" cy="1622489"/>
      </dsp:txXfrm>
    </dsp:sp>
    <dsp:sp modelId="{2BDEF707-75A8-44F5-83AA-84AC12AE43D7}">
      <dsp:nvSpPr>
        <dsp:cNvPr id="0" name=""/>
        <dsp:cNvSpPr/>
      </dsp:nvSpPr>
      <dsp:spPr>
        <a:xfrm>
          <a:off x="1862521" y="1880399"/>
          <a:ext cx="514021" cy="805815"/>
        </a:xfrm>
        <a:prstGeom prst="downArrow">
          <a:avLst/>
        </a:prstGeom>
        <a:solidFill>
          <a:srgbClr val="007FDE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6AB4AF-C888-4280-8BF0-438BA0BDDF6C}">
      <dsp:nvSpPr>
        <dsp:cNvPr id="0" name=""/>
        <dsp:cNvSpPr/>
      </dsp:nvSpPr>
      <dsp:spPr>
        <a:xfrm>
          <a:off x="1151501" y="1420528"/>
          <a:ext cx="2266953" cy="1470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 dirty="0" smtClean="0"/>
        </a:p>
      </dsp:txBody>
      <dsp:txXfrm>
        <a:off x="1151501" y="1420528"/>
        <a:ext cx="2266953" cy="1470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830-8421-47ED-98A0-9B61158CA022}" type="datetimeFigureOut">
              <a:rPr lang="sr-Latn-CS" smtClean="0"/>
              <a:pPr/>
              <a:t>4.5.2017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00A42C-9F9D-4734-A64C-BEE72786C2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830-8421-47ED-98A0-9B61158CA022}" type="datetimeFigureOut">
              <a:rPr lang="sr-Latn-CS" smtClean="0"/>
              <a:pPr/>
              <a:t>4.5.2017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A42C-9F9D-4734-A64C-BEE72786C2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830-8421-47ED-98A0-9B61158CA022}" type="datetimeFigureOut">
              <a:rPr lang="sr-Latn-CS" smtClean="0"/>
              <a:pPr/>
              <a:t>4.5.2017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A42C-9F9D-4734-A64C-BEE72786C2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830-8421-47ED-98A0-9B61158CA022}" type="datetimeFigureOut">
              <a:rPr lang="sr-Latn-CS" smtClean="0"/>
              <a:pPr/>
              <a:t>4.5.2017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00A42C-9F9D-4734-A64C-BEE72786C2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830-8421-47ED-98A0-9B61158CA022}" type="datetimeFigureOut">
              <a:rPr lang="sr-Latn-CS" smtClean="0"/>
              <a:pPr/>
              <a:t>4.5.2017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A42C-9F9D-4734-A64C-BEE72786C2A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830-8421-47ED-98A0-9B61158CA022}" type="datetimeFigureOut">
              <a:rPr lang="sr-Latn-CS" smtClean="0"/>
              <a:pPr/>
              <a:t>4.5.2017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A42C-9F9D-4734-A64C-BEE72786C2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830-8421-47ED-98A0-9B61158CA022}" type="datetimeFigureOut">
              <a:rPr lang="sr-Latn-CS" smtClean="0"/>
              <a:pPr/>
              <a:t>4.5.2017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00A42C-9F9D-4734-A64C-BEE72786C2A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830-8421-47ED-98A0-9B61158CA022}" type="datetimeFigureOut">
              <a:rPr lang="sr-Latn-CS" smtClean="0"/>
              <a:pPr/>
              <a:t>4.5.2017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A42C-9F9D-4734-A64C-BEE72786C2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830-8421-47ED-98A0-9B61158CA022}" type="datetimeFigureOut">
              <a:rPr lang="sr-Latn-CS" smtClean="0"/>
              <a:pPr/>
              <a:t>4.5.2017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A42C-9F9D-4734-A64C-BEE72786C2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830-8421-47ED-98A0-9B61158CA022}" type="datetimeFigureOut">
              <a:rPr lang="sr-Latn-CS" smtClean="0"/>
              <a:pPr/>
              <a:t>4.5.2017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A42C-9F9D-4734-A64C-BEE72786C2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3830-8421-47ED-98A0-9B61158CA022}" type="datetimeFigureOut">
              <a:rPr lang="sr-Latn-CS" smtClean="0"/>
              <a:pPr/>
              <a:t>4.5.2017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A42C-9F9D-4734-A64C-BEE72786C2A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893830-8421-47ED-98A0-9B61158CA022}" type="datetimeFigureOut">
              <a:rPr lang="sr-Latn-CS" smtClean="0"/>
              <a:pPr/>
              <a:t>4.5.2017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00A42C-9F9D-4734-A64C-BEE72786C2A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pedagog\Desktop\ZAVI&#268;AJNA%202017\VIDEO0080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17.jpeg"/><Relationship Id="rId10" Type="http://schemas.microsoft.com/office/2007/relationships/diagramDrawing" Target="../diagrams/drawing1.xml"/><Relationship Id="rId4" Type="http://schemas.openxmlformats.org/officeDocument/2006/relationships/image" Target="../media/image16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3786190"/>
            <a:ext cx="3571900" cy="1500198"/>
          </a:xfrm>
        </p:spPr>
        <p:txBody>
          <a:bodyPr>
            <a:normAutofit fontScale="90000"/>
          </a:bodyPr>
          <a:lstStyle/>
          <a:p>
            <a:r>
              <a:rPr lang="hr-HR" sz="2000" b="1" i="1" cap="none" dirty="0" smtClean="0">
                <a:latin typeface="Calibri" pitchFamily="34" charset="0"/>
                <a:cs typeface="Calibri" pitchFamily="34" charset="0"/>
              </a:rPr>
              <a:t>Dječji vrtić Medulin</a:t>
            </a:r>
            <a:br>
              <a:rPr lang="hr-HR" sz="2000" b="1" i="1" cap="none" dirty="0" smtClean="0">
                <a:latin typeface="Calibri" pitchFamily="34" charset="0"/>
                <a:cs typeface="Calibri" pitchFamily="34" charset="0"/>
              </a:rPr>
            </a:br>
            <a:r>
              <a:rPr lang="hr-HR" sz="2000" b="1" i="1" cap="none" dirty="0" smtClean="0">
                <a:latin typeface="Calibri" pitchFamily="34" charset="0"/>
                <a:cs typeface="Calibri" pitchFamily="34" charset="0"/>
              </a:rPr>
              <a:t>Podružnica Premantura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hr-HR" sz="2000" dirty="0" smtClean="0">
                <a:latin typeface="Calibri" pitchFamily="34" charset="0"/>
                <a:cs typeface="Calibri" pitchFamily="34" charset="0"/>
              </a:rPr>
            </a:br>
            <a:r>
              <a:rPr lang="hr-HR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hr-HR" sz="2000" dirty="0" smtClean="0">
                <a:latin typeface="Calibri" pitchFamily="34" charset="0"/>
                <a:cs typeface="Calibri" pitchFamily="34" charset="0"/>
              </a:rPr>
            </a:br>
            <a:r>
              <a:rPr lang="hr-HR" sz="1600" dirty="0" smtClean="0">
                <a:latin typeface="Calibri" pitchFamily="34" charset="0"/>
                <a:cs typeface="Calibri" pitchFamily="34" charset="0"/>
              </a:rPr>
              <a:t>Skupina: “Premsići”</a:t>
            </a:r>
            <a:br>
              <a:rPr lang="hr-HR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latin typeface="Calibri" pitchFamily="34" charset="0"/>
                <a:cs typeface="Calibri" pitchFamily="34" charset="0"/>
              </a:rPr>
              <a:t>ODGOJITELJICE: ANKA VITASOVIĆ</a:t>
            </a:r>
            <a:r>
              <a:rPr lang="hr-HR" sz="1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hr-HR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                  </a:t>
            </a:r>
            <a:r>
              <a:rPr lang="hr-HR" sz="16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IVA ROGULJ HRELJA</a:t>
            </a:r>
            <a:r>
              <a:rPr lang="hr-HR" sz="1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hr-HR" sz="1600" dirty="0" smtClean="0">
                <a:latin typeface="Calibri" pitchFamily="34" charset="0"/>
                <a:cs typeface="Calibri" pitchFamily="34" charset="0"/>
              </a:rPr>
            </a:br>
            <a:r>
              <a:rPr lang="hr-HR" sz="1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hr-HR" sz="1600" dirty="0" smtClean="0">
                <a:latin typeface="Calibri" pitchFamily="34" charset="0"/>
                <a:cs typeface="Calibri" pitchFamily="34" charset="0"/>
              </a:rPr>
            </a:br>
            <a:endParaRPr lang="hr-H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4120226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Calibri" pitchFamily="34" charset="0"/>
                <a:cs typeface="Calibri" pitchFamily="34" charset="0"/>
              </a:rPr>
              <a:t>Premantura je doživljaj…</a:t>
            </a:r>
            <a:endParaRPr lang="hr-HR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6131502"/>
            <a:ext cx="77153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Istra u očima djece – tragovima prošlosti</a:t>
            </a:r>
          </a:p>
          <a:p>
            <a:pPr algn="ctr"/>
            <a:r>
              <a:rPr lang="hr-HR" sz="11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5. svibnja, 2017.</a:t>
            </a:r>
          </a:p>
          <a:p>
            <a:pPr algn="ctr"/>
            <a:endParaRPr lang="hr-HR" sz="11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pedagog\AppData\Local\Microsoft\Windows\Temporary Internet Files\Content.Outlook\O39TWM4N\IMAG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742" y="294405"/>
            <a:ext cx="5979522" cy="335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1472" y="1571612"/>
            <a:ext cx="4214842" cy="17859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/>
          <p:cNvSpPr txBox="1"/>
          <p:nvPr/>
        </p:nvSpPr>
        <p:spPr>
          <a:xfrm>
            <a:off x="357158" y="21429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Terensko istraživanje naše Premanture…</a:t>
            </a:r>
            <a:endParaRPr lang="hr-HR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20170331_110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7350" y="220785"/>
            <a:ext cx="3655244" cy="2065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1071546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Naš vrtić u Premanturi</a:t>
            </a:r>
            <a:endParaRPr lang="hr-HR" sz="1600" b="1" u="sng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571612"/>
            <a:ext cx="41434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Što smo saznali?</a:t>
            </a:r>
          </a:p>
          <a:p>
            <a:endParaRPr lang="hr-HR" sz="14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Izgrađen je 1841.g. za Velečasnog Frane Delie</a:t>
            </a:r>
          </a:p>
          <a:p>
            <a:pPr>
              <a:buFontTx/>
              <a:buChar char="-"/>
            </a:pP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Sagradili su ga mještani</a:t>
            </a:r>
          </a:p>
          <a:p>
            <a:pPr>
              <a:buFontTx/>
              <a:buChar char="-"/>
            </a:pP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 Premanturci neće ići u Raj , jer oni već žive u   </a:t>
            </a: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Raju”, Biskup Juraj Dobrila</a:t>
            </a: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Nekada je bio cvjetnjak</a:t>
            </a:r>
            <a:endParaRPr lang="hr-HR" sz="16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IMAG1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1424" y="4429132"/>
            <a:ext cx="4332576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AG15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285991"/>
            <a:ext cx="3786182" cy="212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loud Callout 10"/>
          <p:cNvSpPr/>
          <p:nvPr/>
        </p:nvSpPr>
        <p:spPr>
          <a:xfrm rot="16200000">
            <a:off x="821506" y="3107529"/>
            <a:ext cx="3000396" cy="4071966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1071538" y="3786190"/>
            <a:ext cx="25717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Što su djeca rekla?</a:t>
            </a:r>
          </a:p>
          <a:p>
            <a:endParaRPr lang="hr-HR" sz="12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V.V.B.(6,11):</a:t>
            </a:r>
            <a:r>
              <a:rPr lang="hr-HR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to je </a:t>
            </a:r>
            <a:r>
              <a:rPr lang="en-US" sz="1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nešto</a:t>
            </a: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da</a:t>
            </a: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en-US" sz="1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zna</a:t>
            </a: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od</a:t>
            </a: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koga</a:t>
            </a: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je </a:t>
            </a:r>
            <a:r>
              <a:rPr lang="en-US" sz="12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teritorij</a:t>
            </a:r>
            <a:r>
              <a:rPr lang="hr-HR" sz="1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”.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M.I.(5,2): </a:t>
            </a:r>
            <a:r>
              <a:rPr lang="hr-HR" sz="1200" dirty="0" smtClean="0">
                <a:solidFill>
                  <a:schemeClr val="tx2"/>
                </a:solidFill>
              </a:rPr>
              <a:t>“N</a:t>
            </a:r>
            <a:r>
              <a:rPr lang="en-US" sz="1200" dirty="0" err="1" smtClean="0">
                <a:solidFill>
                  <a:schemeClr val="tx2"/>
                </a:solidFill>
              </a:rPr>
              <a:t>apravljen</a:t>
            </a:r>
            <a:r>
              <a:rPr lang="en-US" sz="1200" dirty="0" smtClean="0">
                <a:solidFill>
                  <a:schemeClr val="tx2"/>
                </a:solidFill>
              </a:rPr>
              <a:t> je </a:t>
            </a:r>
            <a:r>
              <a:rPr lang="en-US" sz="1200" dirty="0" err="1" smtClean="0">
                <a:solidFill>
                  <a:schemeClr val="tx2"/>
                </a:solidFill>
              </a:rPr>
              <a:t>od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kamena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vidio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sam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ga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kad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sam</a:t>
            </a:r>
            <a:r>
              <a:rPr lang="en-US" sz="1200" dirty="0" smtClean="0">
                <a:solidFill>
                  <a:schemeClr val="tx2"/>
                </a:solidFill>
              </a:rPr>
              <a:t> bio u </a:t>
            </a:r>
            <a:r>
              <a:rPr lang="en-US" sz="1200" dirty="0" err="1" smtClean="0">
                <a:solidFill>
                  <a:schemeClr val="tx2"/>
                </a:solidFill>
              </a:rPr>
              <a:t>šetnj</a:t>
            </a:r>
            <a:r>
              <a:rPr lang="hr-HR" sz="1200" dirty="0" smtClean="0">
                <a:solidFill>
                  <a:schemeClr val="tx2"/>
                </a:solidFill>
              </a:rPr>
              <a:t>i</a:t>
            </a:r>
            <a:r>
              <a:rPr lang="en-US" sz="1200" dirty="0" smtClean="0">
                <a:solidFill>
                  <a:schemeClr val="tx2"/>
                </a:solidFill>
              </a:rPr>
              <a:t>. on je </a:t>
            </a:r>
            <a:r>
              <a:rPr lang="en-US" sz="1200" dirty="0" err="1" smtClean="0">
                <a:solidFill>
                  <a:schemeClr val="tx2"/>
                </a:solidFill>
              </a:rPr>
              <a:t>bez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malte</a:t>
            </a:r>
            <a:r>
              <a:rPr lang="en-US" sz="1200" dirty="0" smtClean="0">
                <a:solidFill>
                  <a:schemeClr val="tx2"/>
                </a:solidFill>
              </a:rPr>
              <a:t>. </a:t>
            </a:r>
            <a:r>
              <a:rPr lang="en-US" sz="1200" dirty="0" err="1" smtClean="0">
                <a:solidFill>
                  <a:schemeClr val="tx2"/>
                </a:solidFill>
              </a:rPr>
              <a:t>kamen</a:t>
            </a:r>
            <a:r>
              <a:rPr lang="en-US" sz="1200" dirty="0" smtClean="0">
                <a:solidFill>
                  <a:schemeClr val="tx2"/>
                </a:solidFill>
              </a:rPr>
              <a:t> je </a:t>
            </a:r>
            <a:r>
              <a:rPr lang="en-US" sz="1200" dirty="0" err="1" smtClean="0">
                <a:solidFill>
                  <a:schemeClr val="tx2"/>
                </a:solidFill>
              </a:rPr>
              <a:t>jedan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na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drugi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čvrst</a:t>
            </a:r>
            <a:r>
              <a:rPr lang="en-US" sz="1200" dirty="0" smtClean="0">
                <a:solidFill>
                  <a:schemeClr val="tx2"/>
                </a:solidFill>
              </a:rPr>
              <a:t> je</a:t>
            </a:r>
            <a:r>
              <a:rPr lang="hr-HR" sz="1200" dirty="0" smtClean="0">
                <a:solidFill>
                  <a:schemeClr val="tx2"/>
                </a:solidFill>
              </a:rPr>
              <a:t>”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  <a:endParaRPr lang="hr-HR" sz="1200" dirty="0" smtClean="0">
              <a:solidFill>
                <a:schemeClr val="tx2"/>
              </a:solidFill>
            </a:endParaRPr>
          </a:p>
          <a:p>
            <a:r>
              <a:rPr lang="en-US" sz="1200" dirty="0" smtClean="0">
                <a:solidFill>
                  <a:schemeClr val="tx2"/>
                </a:solidFill>
              </a:rPr>
              <a:t>J.N.(4,6): </a:t>
            </a:r>
            <a:r>
              <a:rPr lang="hr-HR" sz="1200" dirty="0" smtClean="0">
                <a:solidFill>
                  <a:schemeClr val="tx2"/>
                </a:solidFill>
              </a:rPr>
              <a:t>“</a:t>
            </a:r>
            <a:r>
              <a:rPr lang="en-US" sz="1200" dirty="0" smtClean="0">
                <a:solidFill>
                  <a:schemeClr val="tx2"/>
                </a:solidFill>
              </a:rPr>
              <a:t>to </a:t>
            </a:r>
            <a:r>
              <a:rPr lang="en-US" sz="1200" dirty="0" err="1" smtClean="0">
                <a:solidFill>
                  <a:schemeClr val="tx2"/>
                </a:solidFill>
              </a:rPr>
              <a:t>su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ljdi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sagradili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da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im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ovce</a:t>
            </a:r>
            <a:r>
              <a:rPr lang="en-US" sz="1200" dirty="0" smtClean="0">
                <a:solidFill>
                  <a:schemeClr val="tx2"/>
                </a:solidFill>
              </a:rPr>
              <a:t> ne </a:t>
            </a:r>
            <a:r>
              <a:rPr lang="en-US" sz="1200" dirty="0" err="1" smtClean="0">
                <a:solidFill>
                  <a:schemeClr val="tx2"/>
                </a:solidFill>
              </a:rPr>
              <a:t>mogu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preći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na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drugu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stranu</a:t>
            </a:r>
            <a:r>
              <a:rPr lang="en-US" sz="1200" dirty="0" smtClean="0">
                <a:solidFill>
                  <a:schemeClr val="tx2"/>
                </a:solidFill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</a:rPr>
              <a:t>da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im</a:t>
            </a:r>
            <a:r>
              <a:rPr lang="en-US" sz="1200" dirty="0" smtClean="0">
                <a:solidFill>
                  <a:schemeClr val="tx2"/>
                </a:solidFill>
              </a:rPr>
              <a:t> ne </a:t>
            </a:r>
            <a:r>
              <a:rPr lang="en-US" sz="1200" dirty="0" err="1" smtClean="0">
                <a:solidFill>
                  <a:schemeClr val="tx2"/>
                </a:solidFill>
              </a:rPr>
              <a:t>jedu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i</a:t>
            </a:r>
            <a:r>
              <a:rPr lang="en-US" sz="1200" dirty="0" smtClean="0">
                <a:solidFill>
                  <a:schemeClr val="tx2"/>
                </a:solidFill>
              </a:rPr>
              <a:t> ne </a:t>
            </a:r>
            <a:r>
              <a:rPr lang="en-US" sz="1200" dirty="0" err="1" smtClean="0">
                <a:solidFill>
                  <a:schemeClr val="tx2"/>
                </a:solidFill>
              </a:rPr>
              <a:t>pobjegnu</a:t>
            </a:r>
            <a:r>
              <a:rPr lang="hr-HR" sz="12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M.R.(4,9): </a:t>
            </a:r>
            <a:r>
              <a:rPr lang="hr-HR" sz="1200" dirty="0" smtClean="0">
                <a:solidFill>
                  <a:schemeClr val="tx2"/>
                </a:solidFill>
              </a:rPr>
              <a:t>“</a:t>
            </a:r>
            <a:r>
              <a:rPr lang="en-US" sz="1200" dirty="0" err="1" smtClean="0">
                <a:solidFill>
                  <a:schemeClr val="tx2"/>
                </a:solidFill>
              </a:rPr>
              <a:t>suhozid</a:t>
            </a:r>
            <a:r>
              <a:rPr lang="en-US" sz="1200" dirty="0" smtClean="0">
                <a:solidFill>
                  <a:schemeClr val="tx2"/>
                </a:solidFill>
              </a:rPr>
              <a:t> je </a:t>
            </a:r>
            <a:r>
              <a:rPr lang="en-US" sz="1200" dirty="0" err="1" smtClean="0">
                <a:solidFill>
                  <a:schemeClr val="tx2"/>
                </a:solidFill>
              </a:rPr>
              <a:t>zid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od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kamena</a:t>
            </a:r>
            <a:r>
              <a:rPr lang="en-US" sz="1200" dirty="0" smtClean="0">
                <a:solidFill>
                  <a:schemeClr val="tx2"/>
                </a:solidFill>
              </a:rPr>
              <a:t>. </a:t>
            </a:r>
            <a:r>
              <a:rPr lang="en-US" sz="1200" dirty="0" err="1" smtClean="0">
                <a:solidFill>
                  <a:schemeClr val="tx2"/>
                </a:solidFill>
              </a:rPr>
              <a:t>dobar</a:t>
            </a:r>
            <a:r>
              <a:rPr lang="en-US" sz="1200" dirty="0" smtClean="0">
                <a:solidFill>
                  <a:schemeClr val="tx2"/>
                </a:solidFill>
              </a:rPr>
              <a:t> je, </a:t>
            </a:r>
            <a:r>
              <a:rPr lang="en-US" sz="1200" dirty="0" err="1" smtClean="0">
                <a:solidFill>
                  <a:schemeClr val="tx2"/>
                </a:solidFill>
              </a:rPr>
              <a:t>puno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već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</a:rPr>
              <a:t>traje</a:t>
            </a:r>
            <a:r>
              <a:rPr lang="hr-HR" sz="1200" dirty="0" smtClean="0">
                <a:solidFill>
                  <a:schemeClr val="tx2"/>
                </a:solidFill>
              </a:rPr>
              <a:t>”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  <a:endParaRPr lang="hr-HR" sz="1200" dirty="0" smtClean="0">
              <a:solidFill>
                <a:schemeClr val="tx2"/>
              </a:solidFill>
            </a:endParaRPr>
          </a:p>
          <a:p>
            <a:endParaRPr lang="hr-HR" sz="1200" dirty="0" smtClean="0">
              <a:solidFill>
                <a:schemeClr val="tx2"/>
              </a:solidFill>
            </a:endParaRPr>
          </a:p>
          <a:p>
            <a:endParaRPr lang="hr-HR" sz="1200" dirty="0" smtClean="0">
              <a:solidFill>
                <a:schemeClr val="tx2"/>
              </a:solidFill>
            </a:endParaRPr>
          </a:p>
          <a:p>
            <a:endParaRPr lang="hr-H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554" y="344763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Premanturski suhozid</a:t>
            </a:r>
            <a:endParaRPr lang="hr-HR" sz="1600" b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5" grpId="0"/>
      <p:bldP spid="6" grpId="0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214810" y="1142984"/>
            <a:ext cx="1785950" cy="52864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/>
          <p:cNvSpPr txBox="1"/>
          <p:nvPr/>
        </p:nvSpPr>
        <p:spPr>
          <a:xfrm>
            <a:off x="4214810" y="214290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u="sng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Volte i baladuri u Premanturi</a:t>
            </a:r>
            <a:endParaRPr lang="hr-HR" sz="1600" b="1" u="sng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20170301_104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896170" y="2467318"/>
            <a:ext cx="5437223" cy="305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70301_103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82" y="214289"/>
            <a:ext cx="4191028" cy="193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14810" y="1071546"/>
            <a:ext cx="192882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N.G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”N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eki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prolaz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građen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od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kamena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HR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V:V:B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.: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“K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neki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tunel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od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kamena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”.</a:t>
            </a: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D:S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.: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ešto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šta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kroz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možeš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proći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.”</a:t>
            </a: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M.I.:”T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unel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od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kamena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malo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je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srušen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HR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N.E.P(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5,5):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što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je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veliko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neke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most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od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kamena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”.</a:t>
            </a: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N.G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.: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“S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tepenice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ali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jako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stare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HR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D.S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“J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edne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stepenice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gdje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možeš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kući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ili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neki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balkon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stare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”.</a:t>
            </a: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V:B:B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.: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”K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neki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zidić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od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škala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”.</a:t>
            </a:r>
          </a:p>
          <a:p>
            <a:endParaRPr lang="hr-HR" sz="1400" dirty="0" smtClean="0">
              <a:latin typeface="Calibri" pitchFamily="34" charset="0"/>
              <a:cs typeface="Calibri" pitchFamily="34" charset="0"/>
            </a:endParaRPr>
          </a:p>
          <a:p>
            <a:endParaRPr lang="hr-HR" dirty="0"/>
          </a:p>
        </p:txBody>
      </p:sp>
      <p:pic>
        <p:nvPicPr>
          <p:cNvPr id="9" name="Picture 8" descr="20170301_1043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4357694"/>
            <a:ext cx="408217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AG15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54" y="2214554"/>
            <a:ext cx="405430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loud Callout 12"/>
          <p:cNvSpPr/>
          <p:nvPr/>
        </p:nvSpPr>
        <p:spPr>
          <a:xfrm>
            <a:off x="6572264" y="428604"/>
            <a:ext cx="1928826" cy="857256"/>
          </a:xfrm>
          <a:prstGeom prst="cloudCallout">
            <a:avLst>
              <a:gd name="adj1" fmla="val -72616"/>
              <a:gd name="adj2" fmla="val 6906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Što su djeca rekla?</a:t>
            </a:r>
            <a:endParaRPr lang="hr-HR" sz="1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7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86380" y="1357298"/>
            <a:ext cx="3214710" cy="514353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/>
          <p:cNvSpPr txBox="1"/>
          <p:nvPr/>
        </p:nvSpPr>
        <p:spPr>
          <a:xfrm>
            <a:off x="214282" y="214290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Krušna peć</a:t>
            </a:r>
            <a:endParaRPr lang="hr-HR" sz="2000" b="1" u="sng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20170331_111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642918"/>
            <a:ext cx="5000660" cy="281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86380" y="785794"/>
            <a:ext cx="321471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hr-HR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hr-HR" sz="1600" b="1" i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D.S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.(6,11):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“N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eko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mjesto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gdje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može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peći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”.</a:t>
            </a: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V.BV.B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.: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“I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zgleda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neki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polukrug,ima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rupu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u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koji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stavi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kruh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tako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stari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ljudi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nekad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davno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pekli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kruh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M.I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.: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amo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nekad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davno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pekao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kruh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hr-HR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ećarice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pekle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HR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J.N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:”T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amo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ljudi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kada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nisu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imali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peč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u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kućama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tamo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išli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peć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HR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N.E.P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.(5,5):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“N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apravljena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je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od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kamena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tamo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peku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kruhovi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visoka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je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nije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baš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dugačka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HR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hr-HR" sz="16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1600" b="1" u="sng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ećarice</a:t>
            </a:r>
            <a:endParaRPr lang="hr-HR" sz="1600" b="1" u="sng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D.S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.: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žene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koje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peku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kruh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!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V.V.B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.: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žene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što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pekle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kruh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u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krušnoj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peći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HR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E.M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.(3,8):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”P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ekle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kruh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u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špilji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ma ne u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krušnoj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peći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HR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N.E.P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.(5,5):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“T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djevojke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koje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peku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kruh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u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krušnoj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peći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HR" sz="14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hr-HR" dirty="0"/>
          </a:p>
        </p:txBody>
      </p:sp>
      <p:pic>
        <p:nvPicPr>
          <p:cNvPr id="6" name="Picture 5" descr="DSC0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448144"/>
            <a:ext cx="4929222" cy="3267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loud Callout 8"/>
          <p:cNvSpPr/>
          <p:nvPr/>
        </p:nvSpPr>
        <p:spPr>
          <a:xfrm rot="1160735">
            <a:off x="6519020" y="168990"/>
            <a:ext cx="2056570" cy="1018225"/>
          </a:xfrm>
          <a:prstGeom prst="cloudCallout">
            <a:avLst>
              <a:gd name="adj1" fmla="val -46290"/>
              <a:gd name="adj2" fmla="val 8726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Što smo saznali o krušnoj peći?</a:t>
            </a:r>
          </a:p>
          <a:p>
            <a:pPr algn="ctr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2" grpId="0"/>
      <p:bldP spid="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28494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 b="1" u="sng" dirty="0" smtClean="0">
                <a:latin typeface="Calibri" pitchFamily="34" charset="0"/>
                <a:cs typeface="Calibri" pitchFamily="34" charset="0"/>
              </a:rPr>
              <a:t>Barkuni  u Premanturi…</a:t>
            </a:r>
            <a:endParaRPr lang="hr-HR" sz="2000" b="1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20170301_104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1096" y="33912"/>
            <a:ext cx="3280116" cy="351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0170301_104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3807" y="562551"/>
            <a:ext cx="5095911" cy="2866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4281" y="3243204"/>
            <a:ext cx="3427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Šterna u Premanturi…</a:t>
            </a:r>
            <a:endParaRPr lang="hr-HR" sz="2000" b="1" u="sng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CAM027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91153"/>
            <a:ext cx="3286148" cy="319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71868" y="3733388"/>
            <a:ext cx="1818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Što smo saznali?</a:t>
            </a:r>
            <a:endParaRPr lang="hr-HR" sz="1600" b="1" u="sng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 rot="10800000">
            <a:off x="4643437" y="3643311"/>
            <a:ext cx="3427990" cy="2401666"/>
          </a:xfrm>
          <a:prstGeom prst="cloudCallout">
            <a:avLst>
              <a:gd name="adj1" fmla="val 70575"/>
              <a:gd name="adj2" fmla="val 23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4071942"/>
            <a:ext cx="2938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Calibri" pitchFamily="34" charset="0"/>
                <a:cs typeface="Calibri" pitchFamily="34" charset="0"/>
              </a:rPr>
              <a:t>E.M.(3,8):” Izrađena je od zida, suhozida”</a:t>
            </a:r>
          </a:p>
          <a:p>
            <a:r>
              <a:rPr lang="hr-HR" sz="1600" dirty="0" smtClean="0">
                <a:latin typeface="Calibri" pitchFamily="34" charset="0"/>
                <a:cs typeface="Calibri" pitchFamily="34" charset="0"/>
              </a:rPr>
              <a:t>N.E.P (5,3): “Od čvrstog kamena”</a:t>
            </a:r>
          </a:p>
          <a:p>
            <a:r>
              <a:rPr lang="hr-HR" sz="1600" dirty="0" smtClean="0">
                <a:latin typeface="Calibri" pitchFamily="34" charset="0"/>
                <a:cs typeface="Calibri" pitchFamily="34" charset="0"/>
              </a:rPr>
              <a:t>V.V.B.(6,11):”Nekad davno judi nisu imali vodu u svojoj kući, pa su sa sićem vadili vodu iz šterne.”</a:t>
            </a:r>
            <a:endParaRPr lang="hr-HR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2844" y="2714620"/>
            <a:ext cx="2357454" cy="36433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714612" y="1071546"/>
            <a:ext cx="1857388" cy="45005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Cloud Callout 6"/>
          <p:cNvSpPr/>
          <p:nvPr/>
        </p:nvSpPr>
        <p:spPr>
          <a:xfrm>
            <a:off x="214282" y="1000108"/>
            <a:ext cx="2000264" cy="1071570"/>
          </a:xfrm>
          <a:prstGeom prst="cloudCallout">
            <a:avLst>
              <a:gd name="adj1" fmla="val 57936"/>
              <a:gd name="adj2" fmla="val 8744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/>
          <p:cNvSpPr txBox="1"/>
          <p:nvPr/>
        </p:nvSpPr>
        <p:spPr>
          <a:xfrm>
            <a:off x="357158" y="21429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Premanturski turanj</a:t>
            </a:r>
            <a:endParaRPr lang="hr-HR" sz="2000" b="1" u="sng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20170331_110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83939" y="1502416"/>
            <a:ext cx="6072231" cy="406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786058"/>
            <a:ext cx="24288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N.G.:”T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 je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od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kamena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njega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možeš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vidit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daleko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hr-HR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T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uranj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ljude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poziva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misu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pokazuje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koliko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je sati. </a:t>
            </a:r>
            <a:r>
              <a:rPr lang="hr-HR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veliko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zvono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bili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rastopili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napravili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oružje</a:t>
            </a:r>
            <a:r>
              <a:rPr lang="hr-HR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r>
              <a:rPr lang="hr-HR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M.I.:”O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 je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od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kamena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veći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od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tete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stariji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najgornjem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katu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ima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sat</a:t>
            </a:r>
            <a:r>
              <a:rPr lang="hr-HR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HR" sz="16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I.N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hr-HR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“O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 je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ovdje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u </a:t>
            </a:r>
            <a:r>
              <a:rPr lang="hr-HR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remanturi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on je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jako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visok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hr-HR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kamenja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je. </a:t>
            </a:r>
            <a:r>
              <a:rPr lang="hr-HR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ad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smo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bili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križu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vidil</a:t>
            </a:r>
            <a:r>
              <a:rPr lang="hr-HR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smo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ga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, bio je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jako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daleko</a:t>
            </a:r>
            <a:r>
              <a:rPr lang="hr-HR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HR" sz="14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1142984"/>
            <a:ext cx="185738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E.M.(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3,8)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:”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uranj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je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veliki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od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kamena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jako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je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lijepi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vidimo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iz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šume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HR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N.E.P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.(5,5):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zvona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koji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gradili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stavili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zvono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pa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maknuli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jer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je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trebalo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pa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onda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opet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stavili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elik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je,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od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velikih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malih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kamenja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ma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stepenice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unutra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prozore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sat.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vidimo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iz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našeg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vrtića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hr-HR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285860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latin typeface="Calibri" pitchFamily="34" charset="0"/>
                <a:cs typeface="Calibri" pitchFamily="34" charset="0"/>
              </a:rPr>
              <a:t>Što smo saznali?</a:t>
            </a:r>
          </a:p>
        </p:txBody>
      </p:sp>
      <p:pic>
        <p:nvPicPr>
          <p:cNvPr id="16" name="Picture 15" descr="20170331_110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83940" y="1288126"/>
            <a:ext cx="6072231" cy="406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7" grpId="0" animBg="1"/>
      <p:bldP spid="2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Scroll 8"/>
          <p:cNvSpPr/>
          <p:nvPr/>
        </p:nvSpPr>
        <p:spPr>
          <a:xfrm>
            <a:off x="2928926" y="500042"/>
            <a:ext cx="6215074" cy="6000792"/>
          </a:xfrm>
          <a:prstGeom prst="vertic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/>
          <p:cNvSpPr txBox="1"/>
          <p:nvPr/>
        </p:nvSpPr>
        <p:spPr>
          <a:xfrm>
            <a:off x="-32" y="785794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Priča odgojitelja “Štorija male Lučice</a:t>
            </a:r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endParaRPr lang="hr-H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2" y="220241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Djeca pričaju svoju priču o Lučici</a:t>
            </a:r>
            <a:endParaRPr lang="hr-HR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64867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Suradnja s glumcem Lukom Mihovilović koji priča svoju priču o Lučici</a:t>
            </a:r>
            <a:endParaRPr lang="hr-HR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65007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Tiskanje slikovnice:</a:t>
            </a:r>
          </a:p>
          <a:p>
            <a:r>
              <a:rPr lang="hr-HR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“Štorija male Lučice”</a:t>
            </a:r>
            <a:endParaRPr lang="hr-HR" sz="20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7620" y="503481"/>
            <a:ext cx="4572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“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Štorija male Lučice”</a:t>
            </a:r>
            <a:endParaRPr lang="hr-HR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SimSun" pitchFamily="2" charset="-122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sz="12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SimSun" pitchFamily="2" charset="-122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SimSun" pitchFamily="2" charset="-122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D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jevoj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č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ica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u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č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ica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je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ž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ivjela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u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staroj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kamenoj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kući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u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remanturi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mamom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tatom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braćom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ok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mama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tata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radili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unti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u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polju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lu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č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ica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bi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bila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kod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ku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e  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nonom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S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tanom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didom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M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ariom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</a:t>
            </a: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D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bi u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dvorištu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ispod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starog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baladura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krpao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mre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e.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 je bio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ribar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u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č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ica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mu je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voljela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pomagati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slušati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štorije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moru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K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ada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bi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ru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č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ak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bio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gotov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nona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bi se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naslonila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barkun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rekla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:</a:t>
            </a: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"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la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L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uce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uzmi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broncin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!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valja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untu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odnit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!"</a:t>
            </a: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L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uca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bi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pogledala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u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turanj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pomislila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“</a:t>
            </a:r>
            <a:r>
              <a:rPr lang="hr-HR" sz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E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sad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triba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enu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uru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odit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do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opovog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škara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!"</a:t>
            </a: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U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zela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je</a:t>
            </a:r>
            <a:r>
              <a:rPr kumimoji="0" lang="hr-HR" sz="12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broncin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hranom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krenula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U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sput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bi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šterni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uzela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vodu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Š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terna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je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bila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u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dvorištu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u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kojem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je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bilo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puno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šarenog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cvijeća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sićem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bi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dohvatila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vodu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natočila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je  u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demijanu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</a:t>
            </a: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K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turnja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ju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je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č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ekala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prijateljica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A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O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joj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je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svaki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dan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pomogala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nositi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hranu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u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polje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</a:t>
            </a: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A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u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č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ica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š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le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po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kruh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kod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pećarica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bile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starije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žene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koje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pekle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kruh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u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velikoj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krušnoj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pe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ć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 </a:t>
            </a:r>
            <a:r>
              <a:rPr lang="hr-HR" sz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onda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bi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krenule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 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untu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</a:t>
            </a: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rošle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kroz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voltu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u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T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urskom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kraju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B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la je to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najljepša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volta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u </a:t>
            </a:r>
            <a:r>
              <a:rPr lang="hr-HR" sz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remanturi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</a:t>
            </a:r>
            <a:r>
              <a:rPr lang="hr-HR" sz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ad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došle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do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suhozida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vidjele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sparuge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male,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srednje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velike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po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č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ele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brati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</a:t>
            </a: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reko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zida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vidile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još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ljepše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zelene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debele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velike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sparuge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rešle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jedan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suhozid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pa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drugi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pa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još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jedan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više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nisu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znale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gdje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u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č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ica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se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sjetila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joj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 je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nona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uvijek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govorila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: “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A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se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izgubiš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samo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gledaj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di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je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turanj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znati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ć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e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š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se tor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at u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remanturu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.”</a:t>
            </a: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opela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se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suhozid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gledala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gdje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je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turanj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V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idjela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ga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je. 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Bi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la je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sretna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V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idila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je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tatu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kako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ide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starom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vozu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</a:t>
            </a:r>
            <a:endParaRPr lang="hr-HR" sz="12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“</a:t>
            </a:r>
            <a:r>
              <a:rPr lang="hr-HR" sz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u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č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ica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opet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skrenula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s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puta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!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B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rinuli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smo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gdje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! </a:t>
            </a:r>
            <a:r>
              <a:rPr lang="hr-HR" sz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M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ama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nas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čeka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! </a:t>
            </a:r>
            <a:r>
              <a:rPr lang="hr-HR" sz="1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P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opnite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se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voz</a:t>
            </a:r>
            <a:r>
              <a:rPr kumimoji="0" lang="hr-HR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,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brže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ćemo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stići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.”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785918" y="1571612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-32" y="71414"/>
            <a:ext cx="40719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Priča:” Štorija male Lučice</a:t>
            </a:r>
            <a:r>
              <a:rPr lang="hr-HR" sz="2000" b="1" i="1" u="sng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</a:p>
          <a:p>
            <a:endParaRPr lang="hr-HR" dirty="0"/>
          </a:p>
        </p:txBody>
      </p:sp>
      <p:sp>
        <p:nvSpPr>
          <p:cNvPr id="14" name="Down Arrow 13"/>
          <p:cNvSpPr/>
          <p:nvPr/>
        </p:nvSpPr>
        <p:spPr>
          <a:xfrm>
            <a:off x="1714480" y="2928934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Down Arrow 14"/>
          <p:cNvSpPr/>
          <p:nvPr/>
        </p:nvSpPr>
        <p:spPr>
          <a:xfrm>
            <a:off x="1785918" y="4786322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4" grpId="0"/>
      <p:bldP spid="5" grpId="0"/>
      <p:bldP spid="6" grpId="0"/>
      <p:bldP spid="1025" grpId="0"/>
      <p:bldP spid="10" grpId="0" animBg="1"/>
      <p:bldP spid="13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1200" i="1" cap="none" dirty="0" smtClean="0">
                <a:latin typeface="Calibri" pitchFamily="34" charset="0"/>
                <a:cs typeface="Calibri" pitchFamily="34" charset="0"/>
              </a:rPr>
              <a:t>Dječji vrtić Medulin, skupna Premsići</a:t>
            </a:r>
            <a:endParaRPr lang="hr-HR" sz="1200" i="1" cap="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VIDEO0080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285729"/>
            <a:ext cx="7054877" cy="52911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2976" y="614364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Hvala na pažnji!</a:t>
            </a:r>
            <a:endParaRPr lang="hr-HR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42852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Tijek projekta “Istra u očima djece”</a:t>
            </a:r>
            <a:endParaRPr lang="hr-HR" sz="2000" b="1" i="1" u="sng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928670"/>
            <a:ext cx="4286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Pedagoška godina 2013./2014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hr-H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Projekt: “Priča o Kamenjaku”</a:t>
            </a:r>
          </a:p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Cilj projekta: pridonijeti razvoju istraživačko – spoznajnih vještina djece, pridonijeti razvoju odnosa prema prirodnim bogatstvima i potrebe za očuvanje istih, upoznati najmlađe naraštaje  s bogatom bioraznolikošću lokacije Kamenjak kao i njihove roditelje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hr-H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3857628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Pedagoška godina 2014./2015</a:t>
            </a:r>
          </a:p>
          <a:p>
            <a:r>
              <a:rPr lang="hr-H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Projekt: “Od stine do stine kroz poviest Općine Medulin”</a:t>
            </a:r>
          </a:p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Cilj projekta: </a:t>
            </a:r>
          </a:p>
          <a:p>
            <a:endParaRPr lang="hr-HR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i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Priče skupine Premsići:</a:t>
            </a:r>
          </a:p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“Moja baka Ana i krušna peć”</a:t>
            </a:r>
          </a:p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“Stari turan i njegova priča”</a:t>
            </a:r>
            <a:endParaRPr lang="hr-HR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slikovnica 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928934"/>
            <a:ext cx="2661854" cy="178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9" y="4745743"/>
            <a:ext cx="2000264" cy="180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2456" y="4740602"/>
            <a:ext cx="2081444" cy="183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Bent Arrow 15"/>
          <p:cNvSpPr/>
          <p:nvPr/>
        </p:nvSpPr>
        <p:spPr>
          <a:xfrm>
            <a:off x="4643438" y="3786190"/>
            <a:ext cx="785818" cy="785818"/>
          </a:xfrm>
          <a:prstGeom prst="ben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8143900" y="4143380"/>
            <a:ext cx="928694" cy="1428760"/>
          </a:xfrm>
          <a:prstGeom prst="curved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11" name="Picture 10" descr="Kamenjak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714356"/>
            <a:ext cx="3929058" cy="2170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5" grpId="0"/>
      <p:bldP spid="1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85728"/>
            <a:ext cx="2428892" cy="296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785794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Pedagoška godina 2015./2016.</a:t>
            </a:r>
          </a:p>
          <a:p>
            <a:r>
              <a:rPr lang="hr-HR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Projekt: Iskrice moga zavičaja</a:t>
            </a:r>
          </a:p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Cilj: Tradicijske vrijednosti i običaji, kulturološke vrijednosti vezane uz štokavsko – čakavski govor stanovnika Općine Medulin, mediteranska kuhinja</a:t>
            </a:r>
          </a:p>
          <a:p>
            <a:endParaRPr lang="hr-HR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hr-HR" i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Skupina Premsići:</a:t>
            </a:r>
          </a:p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 Očuvanje izvornog premanturskog govora</a:t>
            </a:r>
            <a:endParaRPr lang="hr-HR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86124"/>
            <a:ext cx="289044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8575" y="3314793"/>
            <a:ext cx="2772185" cy="332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286124"/>
            <a:ext cx="267601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5786446" y="3643314"/>
            <a:ext cx="3071834" cy="2857520"/>
          </a:xfrm>
          <a:prstGeom prst="cloudCallout">
            <a:avLst>
              <a:gd name="adj1" fmla="val -81158"/>
              <a:gd name="adj2" fmla="val -4805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Cloud Callout 13"/>
          <p:cNvSpPr/>
          <p:nvPr/>
        </p:nvSpPr>
        <p:spPr>
          <a:xfrm>
            <a:off x="571472" y="571480"/>
            <a:ext cx="3214710" cy="2500330"/>
          </a:xfrm>
          <a:prstGeom prst="cloudCallout">
            <a:avLst>
              <a:gd name="adj1" fmla="val 49432"/>
              <a:gd name="adj2" fmla="val 4975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3428992" y="3129977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Premantura je doživljaj…</a:t>
            </a:r>
            <a:endParaRPr lang="hr-HR" sz="3200" b="1" i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897609"/>
            <a:ext cx="2143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1400" dirty="0" err="1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snažiti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djetetovu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radoznalost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zanimanje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za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neposrednu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okolinu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koja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ga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okružuje</a:t>
            </a:r>
            <a:r>
              <a:rPr lang="hr-HR" sz="14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1400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ključiti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ga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u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promatranje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terensko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istraživanje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okoline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te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ukaz</a:t>
            </a:r>
            <a:r>
              <a:rPr lang="hr-HR" sz="1400" dirty="0" smtClean="0">
                <a:latin typeface="Calibri" pitchFamily="34" charset="0"/>
                <a:cs typeface="Calibri" pitchFamily="34" charset="0"/>
              </a:rPr>
              <a:t>ati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na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vrijedne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zanimljive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sadržaje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u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okruženju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</a:t>
            </a:r>
            <a:endParaRPr lang="hr-HR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0214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CILJ PROJEKTA:</a:t>
            </a:r>
            <a:endParaRPr lang="hr-HR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3929066"/>
            <a:ext cx="221457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14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upoznati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kulturne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povijesne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vrijednosti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1400" dirty="0" smtClean="0">
                <a:latin typeface="Calibri" pitchFamily="34" charset="0"/>
                <a:cs typeface="Calibri" pitchFamily="34" charset="0"/>
              </a:rPr>
              <a:t> mjesta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u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kojem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djeca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žive</a:t>
            </a:r>
            <a:endParaRPr lang="hr-HR" sz="1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hr-HR" sz="14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potica</a:t>
            </a:r>
            <a:r>
              <a:rPr lang="hr-HR" sz="1400" dirty="0" smtClean="0">
                <a:latin typeface="Calibri" pitchFamily="34" charset="0"/>
                <a:cs typeface="Calibri" pitchFamily="34" charset="0"/>
              </a:rPr>
              <a:t>ti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interes</a:t>
            </a:r>
            <a:r>
              <a:rPr lang="hr-HR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radoznalost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prema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prošlosti</a:t>
            </a:r>
            <a:endParaRPr lang="hr-HR" sz="1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hr-HR" sz="14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potaknuti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istraživački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odnos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prema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okolini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u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kojoj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djeca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svakodnevno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kreću</a:t>
            </a:r>
            <a:endParaRPr lang="hr-HR" sz="1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hr-HR" sz="1400" dirty="0" smtClean="0">
                <a:latin typeface="Calibri" pitchFamily="34" charset="0"/>
                <a:cs typeface="Calibri" pitchFamily="34" charset="0"/>
              </a:rPr>
              <a:t>- p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ovez</a:t>
            </a:r>
            <a:r>
              <a:rPr lang="hr-HR" sz="1400" dirty="0" smtClean="0">
                <a:latin typeface="Calibri" pitchFamily="34" charset="0"/>
                <a:cs typeface="Calibri" pitchFamily="34" charset="0"/>
              </a:rPr>
              <a:t>ati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prošlosti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sadašnjosti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budućnosti</a:t>
            </a:r>
            <a:endParaRPr lang="hr-HR" sz="1400" dirty="0" smtClean="0">
              <a:latin typeface="Calibri" pitchFamily="34" charset="0"/>
              <a:cs typeface="Calibri" pitchFamily="34" charset="0"/>
            </a:endParaRPr>
          </a:p>
          <a:p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5721510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ZADACI PROJEKTA:</a:t>
            </a:r>
            <a:endParaRPr lang="hr-HR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 descr="CAM02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50" y="3129311"/>
            <a:ext cx="3419080" cy="358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20170301_103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290"/>
            <a:ext cx="4071966" cy="292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7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15140" y="2919410"/>
            <a:ext cx="2214578" cy="322423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3428992" y="642918"/>
            <a:ext cx="2571768" cy="17859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1" descr="IMAG19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96786"/>
            <a:ext cx="3286148" cy="173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1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1" y="142851"/>
            <a:ext cx="2654884" cy="258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1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572008"/>
            <a:ext cx="384463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1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000240"/>
            <a:ext cx="2625901" cy="468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Diagram 10"/>
          <p:cNvGraphicFramePr/>
          <p:nvPr/>
        </p:nvGraphicFramePr>
        <p:xfrm>
          <a:off x="2357422" y="857232"/>
          <a:ext cx="404813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71868" y="3571876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Pitane djece:</a:t>
            </a:r>
          </a:p>
          <a:p>
            <a:pPr lvl="0"/>
            <a:r>
              <a:rPr lang="hr-HR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“Što su ona kamenja u našem dvorištu?”</a:t>
            </a:r>
          </a:p>
          <a:p>
            <a:endParaRPr lang="hr-HR" dirty="0"/>
          </a:p>
        </p:txBody>
      </p:sp>
      <p:sp>
        <p:nvSpPr>
          <p:cNvPr id="14" name="Bent Arrow 13"/>
          <p:cNvSpPr/>
          <p:nvPr/>
        </p:nvSpPr>
        <p:spPr>
          <a:xfrm>
            <a:off x="5500694" y="2857496"/>
            <a:ext cx="714380" cy="785818"/>
          </a:xfrm>
          <a:prstGeom prst="bentArrow">
            <a:avLst/>
          </a:prstGeom>
          <a:solidFill>
            <a:srgbClr val="57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2928934"/>
            <a:ext cx="221457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Izjave djece….</a:t>
            </a:r>
          </a:p>
          <a:p>
            <a:endParaRPr lang="hr-H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hr-HR" sz="1600" dirty="0" smtClean="0">
                <a:solidFill>
                  <a:schemeClr val="tx2"/>
                </a:solidFill>
                <a:latin typeface="Calibri" pitchFamily="34" charset="0"/>
              </a:rPr>
              <a:t>N.E.P.( 5,4): “Napravili su ih ljudi koji su davno živjeli da se sjedi”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 smtClean="0">
                <a:solidFill>
                  <a:schemeClr val="tx2"/>
                </a:solidFill>
                <a:latin typeface="Calibri" pitchFamily="34" charset="0"/>
              </a:rPr>
              <a:t>N.G.(6,9):”To su napravili ljudi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 smtClean="0">
                <a:solidFill>
                  <a:schemeClr val="tx2"/>
                </a:solidFill>
                <a:latin typeface="Calibri" pitchFamily="34" charset="0"/>
              </a:rPr>
              <a:t>koji rade s kamenom,oni su kamenoklesari. To je za jednog čovjeka da može vani sjesti. Taj čovjek je bio svećenik”</a:t>
            </a:r>
          </a:p>
          <a:p>
            <a:endParaRPr lang="hr-HR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Graphic spid="11" grpId="0">
        <p:bldAsOne/>
      </p:bldGraphic>
      <p:bldGraphic spid="11" grpId="1">
        <p:bldAsOne/>
      </p:bldGraphic>
      <p:bldP spid="12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000760" y="4929198"/>
            <a:ext cx="2214546" cy="17145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6143636" y="3500438"/>
            <a:ext cx="1928826" cy="12858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Cloud Callout 15"/>
          <p:cNvSpPr/>
          <p:nvPr/>
        </p:nvSpPr>
        <p:spPr>
          <a:xfrm rot="1874042">
            <a:off x="5158779" y="742583"/>
            <a:ext cx="3786214" cy="2377114"/>
          </a:xfrm>
          <a:prstGeom prst="cloudCallout">
            <a:avLst>
              <a:gd name="adj1" fmla="val -21069"/>
              <a:gd name="adj2" fmla="val 9041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/>
          <p:cNvSpPr txBox="1"/>
          <p:nvPr/>
        </p:nvSpPr>
        <p:spPr>
          <a:xfrm>
            <a:off x="285720" y="357166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Susret s povijesničarem Andrejom Bader, mag.hist.</a:t>
            </a:r>
            <a:endParaRPr lang="hr-HR" sz="1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20170322_11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41146"/>
            <a:ext cx="5072098" cy="2830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70322_110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" y="3643314"/>
            <a:ext cx="520703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1916246">
            <a:off x="5605540" y="1013568"/>
            <a:ext cx="3006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.: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“P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ovijesničar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istražuje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nešto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što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dogodilo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puno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puno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prije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D.S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.: 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čita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knjige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o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kamenim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zidovima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volti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kad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je 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bilo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nešto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davno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.”</a:t>
            </a:r>
          </a:p>
          <a:p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V:V:B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.: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leda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neke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knjige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šta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dogodilo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prije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puno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vremena</a:t>
            </a:r>
            <a:r>
              <a:rPr lang="hr-HR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hr-HR" sz="1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endParaRPr lang="hr-H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3571876"/>
            <a:ext cx="2143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u="sng" dirty="0" smtClean="0">
                <a:latin typeface="Calibri" pitchFamily="34" charset="0"/>
                <a:cs typeface="Calibri" pitchFamily="34" charset="0"/>
              </a:rPr>
              <a:t>Što smo saznali?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 kako je nastao vrtić?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Kako i zašto su se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radili suhozidi?</a:t>
            </a:r>
          </a:p>
          <a:p>
            <a:endParaRPr lang="hr-HR" b="1" i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4980587"/>
            <a:ext cx="20716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Calibri" pitchFamily="34" charset="0"/>
                <a:cs typeface="Calibri" pitchFamily="34" charset="0"/>
              </a:rPr>
              <a:t>Što želimo istražiti?</a:t>
            </a:r>
          </a:p>
          <a:p>
            <a:pPr>
              <a:buFontTx/>
              <a:buChar char="-"/>
            </a:pPr>
            <a:r>
              <a:rPr lang="hr-HR" sz="1600" dirty="0" smtClean="0">
                <a:latin typeface="Calibri" pitchFamily="34" charset="0"/>
                <a:cs typeface="Calibri" pitchFamily="34" charset="0"/>
              </a:rPr>
              <a:t> Krušnu peć</a:t>
            </a:r>
          </a:p>
          <a:p>
            <a:pPr>
              <a:buFontTx/>
              <a:buChar char="-"/>
            </a:pPr>
            <a:r>
              <a:rPr lang="hr-HR" sz="1600" dirty="0" smtClean="0">
                <a:latin typeface="Calibri" pitchFamily="34" charset="0"/>
                <a:cs typeface="Calibri" pitchFamily="34" charset="0"/>
              </a:rPr>
              <a:t> Turanj</a:t>
            </a:r>
          </a:p>
          <a:p>
            <a:pPr>
              <a:buFontTx/>
              <a:buChar char="-"/>
            </a:pPr>
            <a:r>
              <a:rPr lang="hr-HR" sz="1600" dirty="0" smtClean="0">
                <a:latin typeface="Calibri" pitchFamily="34" charset="0"/>
                <a:cs typeface="Calibri" pitchFamily="34" charset="0"/>
              </a:rPr>
              <a:t> Baladur</a:t>
            </a:r>
          </a:p>
          <a:p>
            <a:pPr>
              <a:buFontTx/>
              <a:buChar char="-"/>
            </a:pPr>
            <a:r>
              <a:rPr lang="hr-HR" sz="1600" dirty="0" smtClean="0">
                <a:latin typeface="Calibri" pitchFamily="34" charset="0"/>
                <a:cs typeface="Calibri" pitchFamily="34" charset="0"/>
              </a:rPr>
              <a:t> Šternu</a:t>
            </a:r>
          </a:p>
          <a:p>
            <a:pPr>
              <a:buFontTx/>
              <a:buChar char="-"/>
            </a:pPr>
            <a:r>
              <a:rPr lang="hr-HR" sz="1600" dirty="0" smtClean="0">
                <a:latin typeface="Calibri" pitchFamily="34" charset="0"/>
                <a:cs typeface="Calibri" pitchFamily="34" charset="0"/>
              </a:rPr>
              <a:t> Suhozid 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6" grpId="0" animBg="1"/>
      <p:bldP spid="2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141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Aktivnosti i radionice</a:t>
            </a:r>
            <a:endParaRPr lang="hr-HR" sz="2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IMAG1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535205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18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00438"/>
            <a:ext cx="5323096" cy="298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1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571480"/>
            <a:ext cx="3243921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1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3324031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20170303_094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500042"/>
            <a:ext cx="507209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70302_0936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607613"/>
            <a:ext cx="5143504" cy="2893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302_095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60478" y="1310765"/>
            <a:ext cx="6350045" cy="414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18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166"/>
            <a:ext cx="4143404" cy="621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958</TotalTime>
  <Words>1431</Words>
  <Application>Microsoft Office PowerPoint</Application>
  <PresentationFormat>On-screen Show (4:3)</PresentationFormat>
  <Paragraphs>133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Dječji vrtić Medulin Podružnica Premantura   Skupina: “Premsići” ODGOJITELJICE: ANKA VITASOVIĆ                               IVA ROGULJ HRELJA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Dječji vrtić Medulin, skupna Premsići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Dječji vrtić Medulin Podružnica premantura- Skupina “Premsići</dc:title>
  <dc:creator>pedagog</dc:creator>
  <cp:lastModifiedBy>pedagog</cp:lastModifiedBy>
  <cp:revision>136</cp:revision>
  <dcterms:created xsi:type="dcterms:W3CDTF">2017-04-26T10:57:48Z</dcterms:created>
  <dcterms:modified xsi:type="dcterms:W3CDTF">2017-05-04T13:12:06Z</dcterms:modified>
</cp:coreProperties>
</file>