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9" r:id="rId7"/>
    <p:sldId id="270" r:id="rId8"/>
    <p:sldId id="260" r:id="rId9"/>
    <p:sldId id="261" r:id="rId10"/>
    <p:sldId id="262" r:id="rId11"/>
    <p:sldId id="263" r:id="rId12"/>
    <p:sldId id="264" r:id="rId13"/>
    <p:sldId id="265" r:id="rId14"/>
    <p:sldId id="266" r:id="rId15"/>
    <p:sldId id="272" r:id="rId16"/>
    <p:sldId id="267" r:id="rId17"/>
    <p:sldId id="271" r:id="rId18"/>
    <p:sldId id="273"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02/05/2017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02/05/2017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74638"/>
            <a:ext cx="8043890" cy="796908"/>
          </a:xfrm>
        </p:spPr>
        <p:txBody>
          <a:bodyPr/>
          <a:lstStyle/>
          <a:p>
            <a:r>
              <a:rPr lang="it-IT" dirty="0" smtClean="0"/>
              <a:t>I GIOCHI D’ UNA VOLTA</a:t>
            </a:r>
            <a:endParaRPr lang="it-IT" dirty="0"/>
          </a:p>
        </p:txBody>
      </p:sp>
      <p:sp>
        <p:nvSpPr>
          <p:cNvPr id="6" name="CasellaDiTesto 5"/>
          <p:cNvSpPr txBox="1"/>
          <p:nvPr/>
        </p:nvSpPr>
        <p:spPr>
          <a:xfrm>
            <a:off x="1928794" y="5429264"/>
            <a:ext cx="6786610" cy="369332"/>
          </a:xfrm>
          <a:prstGeom prst="rect">
            <a:avLst/>
          </a:prstGeom>
          <a:noFill/>
        </p:spPr>
        <p:txBody>
          <a:bodyPr wrap="square" rtlCol="0">
            <a:spAutoFit/>
          </a:bodyPr>
          <a:lstStyle/>
          <a:p>
            <a:endParaRPr lang="it-IT" dirty="0"/>
          </a:p>
        </p:txBody>
      </p:sp>
      <p:sp>
        <p:nvSpPr>
          <p:cNvPr id="8" name="CasellaDiTesto 7"/>
          <p:cNvSpPr txBox="1"/>
          <p:nvPr/>
        </p:nvSpPr>
        <p:spPr>
          <a:xfrm>
            <a:off x="1142976" y="4857760"/>
            <a:ext cx="7572428" cy="1754326"/>
          </a:xfrm>
          <a:prstGeom prst="rect">
            <a:avLst/>
          </a:prstGeom>
          <a:noFill/>
        </p:spPr>
        <p:txBody>
          <a:bodyPr wrap="square" rtlCol="0">
            <a:spAutoFit/>
          </a:bodyPr>
          <a:lstStyle/>
          <a:p>
            <a:pPr algn="ctr">
              <a:defRPr/>
            </a:pPr>
            <a:r>
              <a:rPr lang="it-IT" dirty="0" err="1" smtClean="0"/>
              <a:t>T.D.V.-</a:t>
            </a:r>
            <a:r>
              <a:rPr lang="hr-HR" dirty="0" smtClean="0"/>
              <a:t>G.I.I</a:t>
            </a:r>
            <a:r>
              <a:rPr lang="it-IT" dirty="0" smtClean="0"/>
              <a:t>.</a:t>
            </a:r>
            <a:r>
              <a:rPr lang="hr-HR" dirty="0" smtClean="0"/>
              <a:t> </a:t>
            </a:r>
            <a:r>
              <a:rPr lang="hr-HR" dirty="0" smtClean="0"/>
              <a:t>„NARIDOLA”</a:t>
            </a:r>
          </a:p>
          <a:p>
            <a:pPr algn="ctr">
              <a:defRPr/>
            </a:pPr>
            <a:r>
              <a:rPr lang="hr-HR" dirty="0" smtClean="0"/>
              <a:t>Rovi</a:t>
            </a:r>
            <a:r>
              <a:rPr lang="it-IT" dirty="0" err="1" smtClean="0"/>
              <a:t>nj</a:t>
            </a:r>
            <a:r>
              <a:rPr lang="hr-HR" dirty="0" smtClean="0"/>
              <a:t>-Rovi</a:t>
            </a:r>
            <a:r>
              <a:rPr lang="it-IT" dirty="0" err="1" smtClean="0"/>
              <a:t>gno</a:t>
            </a:r>
            <a:r>
              <a:rPr lang="hr-HR" dirty="0" smtClean="0"/>
              <a:t> </a:t>
            </a:r>
            <a:endParaRPr lang="it-IT" dirty="0" smtClean="0"/>
          </a:p>
          <a:p>
            <a:pPr algn="ctr">
              <a:defRPr/>
            </a:pPr>
            <a:r>
              <a:rPr lang="it-IT" dirty="0" smtClean="0"/>
              <a:t>Sezione periferica di Valle – Gruppo misto dai 3 ai 6 anni</a:t>
            </a:r>
          </a:p>
          <a:p>
            <a:pPr>
              <a:defRPr/>
            </a:pPr>
            <a:endParaRPr lang="it-IT" dirty="0" smtClean="0"/>
          </a:p>
          <a:p>
            <a:pPr>
              <a:defRPr/>
            </a:pPr>
            <a:r>
              <a:rPr lang="it-IT" dirty="0" smtClean="0"/>
              <a:t>Educatrici: </a:t>
            </a:r>
            <a:r>
              <a:rPr lang="it-IT" dirty="0" err="1" smtClean="0"/>
              <a:t>Op</a:t>
            </a:r>
            <a:r>
              <a:rPr lang="it-IT" dirty="0" err="1" smtClean="0">
                <a:latin typeface="Times New Roman"/>
                <a:cs typeface="Times New Roman"/>
              </a:rPr>
              <a:t>šivač</a:t>
            </a:r>
            <a:r>
              <a:rPr lang="it-IT" dirty="0" smtClean="0">
                <a:latin typeface="Times New Roman"/>
                <a:cs typeface="Times New Roman"/>
              </a:rPr>
              <a:t> Luciana</a:t>
            </a:r>
          </a:p>
          <a:p>
            <a:pPr>
              <a:defRPr/>
            </a:pPr>
            <a:r>
              <a:rPr lang="it-IT" dirty="0" smtClean="0">
                <a:latin typeface="Times New Roman"/>
                <a:cs typeface="Times New Roman"/>
              </a:rPr>
              <a:t>                  Barbieri Roberta</a:t>
            </a:r>
            <a:endParaRPr lang="it-IT" dirty="0" smtClean="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4414" y="1142984"/>
            <a:ext cx="6572974" cy="37147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5918" y="4429132"/>
            <a:ext cx="5486400" cy="566738"/>
          </a:xfrm>
        </p:spPr>
        <p:txBody>
          <a:bodyPr>
            <a:normAutofit/>
          </a:bodyPr>
          <a:lstStyle/>
          <a:p>
            <a:pPr algn="ctr"/>
            <a:r>
              <a:rPr lang="it-IT" sz="2200" dirty="0" smtClean="0">
                <a:solidFill>
                  <a:schemeClr val="accent6">
                    <a:lumMod val="75000"/>
                  </a:schemeClr>
                </a:solidFill>
              </a:rPr>
              <a:t>LE BELE STATUINE E LA BRUTE STATUINE</a:t>
            </a:r>
            <a:endParaRPr lang="it-IT" sz="2200" dirty="0">
              <a:solidFill>
                <a:schemeClr val="accent6">
                  <a:lumMod val="75000"/>
                </a:schemeClr>
              </a:solidFill>
            </a:endParaRPr>
          </a:p>
        </p:txBody>
      </p:sp>
      <p:pic>
        <p:nvPicPr>
          <p:cNvPr id="5" name="Segnaposto immagine 4" descr="WP_20170320_18_36_51_Pro.jpg"/>
          <p:cNvPicPr>
            <a:picLocks noGrp="1" noChangeAspect="1"/>
          </p:cNvPicPr>
          <p:nvPr>
            <p:ph type="pic" idx="1"/>
          </p:nvPr>
        </p:nvPicPr>
        <p:blipFill>
          <a:blip r:embed="rId2" cstate="print"/>
          <a:srcRect l="12551" r="12551"/>
          <a:stretch>
            <a:fillRect/>
          </a:stretch>
        </p:blipFill>
        <p:spPr>
          <a:xfrm>
            <a:off x="1785918" y="214290"/>
            <a:ext cx="5486400" cy="4114800"/>
          </a:xfrm>
        </p:spPr>
      </p:pic>
      <p:sp>
        <p:nvSpPr>
          <p:cNvPr id="4" name="Segnaposto testo 3"/>
          <p:cNvSpPr>
            <a:spLocks noGrp="1"/>
          </p:cNvSpPr>
          <p:nvPr>
            <p:ph type="body" sz="half" idx="2"/>
          </p:nvPr>
        </p:nvSpPr>
        <p:spPr>
          <a:xfrm>
            <a:off x="500034" y="5072074"/>
            <a:ext cx="8358246" cy="1500198"/>
          </a:xfrm>
        </p:spPr>
        <p:txBody>
          <a:bodyPr>
            <a:normAutofit/>
          </a:bodyPr>
          <a:lstStyle/>
          <a:p>
            <a:pPr algn="just"/>
            <a:r>
              <a:rPr lang="it-IT" sz="2000" dirty="0" smtClean="0"/>
              <a:t>Il capo gruppo si girava gridando “Belle statuine siete pronte” e i giocatori si mettevano in posa, se invece il capogruppo gridava”Brutte statuine siete pronte” i giocatori facevano delle smorfie, il capo gruppo sceglieva la statuina che preferiva, la prescelta prendeva il suo posto.</a:t>
            </a:r>
            <a:endParaRPr lang="it-IT"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11156"/>
          </a:xfrm>
        </p:spPr>
        <p:txBody>
          <a:bodyPr>
            <a:normAutofit/>
          </a:bodyPr>
          <a:lstStyle/>
          <a:p>
            <a:r>
              <a:rPr lang="it-IT" sz="2600" dirty="0" smtClean="0">
                <a:solidFill>
                  <a:schemeClr val="accent4">
                    <a:lumMod val="75000"/>
                  </a:schemeClr>
                </a:solidFill>
              </a:rPr>
              <a:t>4 CANTONI</a:t>
            </a:r>
            <a:endParaRPr lang="it-IT" sz="2600" dirty="0">
              <a:solidFill>
                <a:schemeClr val="accent4">
                  <a:lumMod val="75000"/>
                </a:schemeClr>
              </a:solidFill>
            </a:endParaRPr>
          </a:p>
        </p:txBody>
      </p:sp>
      <p:sp>
        <p:nvSpPr>
          <p:cNvPr id="3" name="Segnaposto testo 2"/>
          <p:cNvSpPr>
            <a:spLocks noGrp="1"/>
          </p:cNvSpPr>
          <p:nvPr>
            <p:ph type="body" idx="1"/>
          </p:nvPr>
        </p:nvSpPr>
        <p:spPr>
          <a:xfrm>
            <a:off x="457200" y="714356"/>
            <a:ext cx="8258204" cy="1460519"/>
          </a:xfrm>
        </p:spPr>
        <p:txBody>
          <a:bodyPr>
            <a:normAutofit/>
          </a:bodyPr>
          <a:lstStyle/>
          <a:p>
            <a:r>
              <a:rPr lang="it-IT" sz="2000" b="0" dirty="0" smtClean="0"/>
              <a:t>Si formava uno spazio quadrangolare, 4 bambini stanno sui corrispondenti angoli mentre il quinto bambino prende posto al centro. Correndo ognuno lascia il proprio posto per prendere quello di un altro. Il bambino al centro deve, velocemente, prendere “</a:t>
            </a:r>
            <a:r>
              <a:rPr lang="it-IT" sz="2000" b="0" dirty="0" err="1" smtClean="0"/>
              <a:t>el</a:t>
            </a:r>
            <a:r>
              <a:rPr lang="it-IT" sz="2000" b="0" dirty="0" smtClean="0"/>
              <a:t> </a:t>
            </a:r>
            <a:r>
              <a:rPr lang="it-IT" sz="2000" b="0" dirty="0" err="1" smtClean="0"/>
              <a:t>canton</a:t>
            </a:r>
            <a:r>
              <a:rPr lang="it-IT" sz="2000" b="0" dirty="0" smtClean="0"/>
              <a:t>” libero. </a:t>
            </a:r>
            <a:endParaRPr lang="it-IT" sz="2000" b="0" dirty="0"/>
          </a:p>
        </p:txBody>
      </p:sp>
      <p:pic>
        <p:nvPicPr>
          <p:cNvPr id="7" name="Segnaposto contenuto 6" descr="WP_20170424_11_47_54_Pro.jpg"/>
          <p:cNvPicPr>
            <a:picLocks noGrp="1" noChangeAspect="1"/>
          </p:cNvPicPr>
          <p:nvPr>
            <p:ph sz="half" idx="2"/>
          </p:nvPr>
        </p:nvPicPr>
        <p:blipFill>
          <a:blip r:embed="rId2" cstate="print"/>
          <a:stretch>
            <a:fillRect/>
          </a:stretch>
        </p:blipFill>
        <p:spPr>
          <a:xfrm>
            <a:off x="457200" y="3131662"/>
            <a:ext cx="4040188" cy="2269488"/>
          </a:xfrm>
        </p:spPr>
      </p:pic>
      <p:pic>
        <p:nvPicPr>
          <p:cNvPr id="8" name="Segnaposto contenuto 7" descr="WP_20170424_11_48_00_Pro.jpg"/>
          <p:cNvPicPr>
            <a:picLocks noGrp="1" noChangeAspect="1"/>
          </p:cNvPicPr>
          <p:nvPr>
            <p:ph sz="quarter" idx="4"/>
          </p:nvPr>
        </p:nvPicPr>
        <p:blipFill>
          <a:blip r:embed="rId3" cstate="print"/>
          <a:stretch>
            <a:fillRect/>
          </a:stretch>
        </p:blipFill>
        <p:spPr>
          <a:xfrm>
            <a:off x="4645025" y="3230322"/>
            <a:ext cx="4041775" cy="227038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txBody>
          <a:bodyPr>
            <a:normAutofit/>
          </a:bodyPr>
          <a:lstStyle/>
          <a:p>
            <a:r>
              <a:rPr lang="it-IT" sz="2600" dirty="0" smtClean="0">
                <a:solidFill>
                  <a:schemeClr val="bg1">
                    <a:lumMod val="50000"/>
                  </a:schemeClr>
                </a:solidFill>
              </a:rPr>
              <a:t>LA BICICLETTA</a:t>
            </a:r>
            <a:endParaRPr lang="it-IT" sz="2600" dirty="0">
              <a:solidFill>
                <a:schemeClr val="bg1">
                  <a:lumMod val="50000"/>
                </a:schemeClr>
              </a:solidFill>
            </a:endParaRPr>
          </a:p>
        </p:txBody>
      </p:sp>
      <p:sp>
        <p:nvSpPr>
          <p:cNvPr id="5" name="Segnaposto testo 4"/>
          <p:cNvSpPr>
            <a:spLocks noGrp="1"/>
          </p:cNvSpPr>
          <p:nvPr>
            <p:ph type="body" idx="1"/>
          </p:nvPr>
        </p:nvSpPr>
        <p:spPr/>
        <p:txBody>
          <a:bodyPr/>
          <a:lstStyle/>
          <a:p>
            <a:r>
              <a:rPr lang="hr-HR" dirty="0" err="1" smtClean="0"/>
              <a:t>R.H</a:t>
            </a:r>
            <a:r>
              <a:rPr lang="hr-HR" dirty="0" smtClean="0"/>
              <a:t>. 6 </a:t>
            </a:r>
            <a:r>
              <a:rPr lang="hr-HR" dirty="0" err="1" smtClean="0"/>
              <a:t>anni</a:t>
            </a:r>
            <a:endParaRPr lang="it-IT" dirty="0"/>
          </a:p>
        </p:txBody>
      </p:sp>
      <p:pic>
        <p:nvPicPr>
          <p:cNvPr id="9" name="Segnaposto contenuto 8" descr="IMG-20170418-WA0011.jpg"/>
          <p:cNvPicPr>
            <a:picLocks noGrp="1" noChangeAspect="1"/>
          </p:cNvPicPr>
          <p:nvPr>
            <p:ph sz="half" idx="2"/>
          </p:nvPr>
        </p:nvPicPr>
        <p:blipFill>
          <a:blip r:embed="rId2" cstate="print"/>
          <a:stretch>
            <a:fillRect/>
          </a:stretch>
        </p:blipFill>
        <p:spPr>
          <a:xfrm>
            <a:off x="501650" y="2174875"/>
            <a:ext cx="3951288" cy="3951288"/>
          </a:xfrm>
        </p:spPr>
      </p:pic>
      <p:sp>
        <p:nvSpPr>
          <p:cNvPr id="7" name="Segnaposto testo 6"/>
          <p:cNvSpPr>
            <a:spLocks noGrp="1"/>
          </p:cNvSpPr>
          <p:nvPr>
            <p:ph type="body" sz="quarter" idx="3"/>
          </p:nvPr>
        </p:nvSpPr>
        <p:spPr>
          <a:xfrm>
            <a:off x="4645025" y="1412776"/>
            <a:ext cx="4041775" cy="762099"/>
          </a:xfrm>
        </p:spPr>
        <p:txBody>
          <a:bodyPr>
            <a:normAutofit fontScale="92500" lnSpcReduction="10000"/>
          </a:bodyPr>
          <a:lstStyle/>
          <a:p>
            <a:r>
              <a:rPr lang="hr-HR" dirty="0" err="1" smtClean="0"/>
              <a:t>N.Š</a:t>
            </a:r>
            <a:r>
              <a:rPr lang="hr-HR" dirty="0" smtClean="0"/>
              <a:t>. 5, 10 </a:t>
            </a:r>
            <a:r>
              <a:rPr lang="hr-HR" dirty="0" err="1" smtClean="0"/>
              <a:t>anni</a:t>
            </a:r>
            <a:endParaRPr lang="hr-HR" dirty="0" smtClean="0"/>
          </a:p>
          <a:p>
            <a:r>
              <a:rPr lang="hr-HR" dirty="0" smtClean="0"/>
              <a:t>M. B. 6,3 </a:t>
            </a:r>
            <a:r>
              <a:rPr lang="hr-HR" dirty="0" err="1" smtClean="0"/>
              <a:t>anni</a:t>
            </a:r>
            <a:endParaRPr lang="it-IT" dirty="0"/>
          </a:p>
        </p:txBody>
      </p:sp>
      <p:pic>
        <p:nvPicPr>
          <p:cNvPr id="10" name="Segnaposto contenuto 9" descr="IMG-20170418-WA0014.jpg"/>
          <p:cNvPicPr>
            <a:picLocks noGrp="1" noChangeAspect="1"/>
          </p:cNvPicPr>
          <p:nvPr>
            <p:ph sz="quarter" idx="4"/>
          </p:nvPr>
        </p:nvPicPr>
        <p:blipFill>
          <a:blip r:embed="rId3" cstate="print"/>
          <a:stretch>
            <a:fillRect/>
          </a:stretch>
        </p:blipFill>
        <p:spPr>
          <a:xfrm>
            <a:off x="5184179" y="2174875"/>
            <a:ext cx="2963466" cy="39512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357166"/>
            <a:ext cx="4040188" cy="1817709"/>
          </a:xfrm>
        </p:spPr>
        <p:txBody>
          <a:bodyPr/>
          <a:lstStyle/>
          <a:p>
            <a:r>
              <a:rPr lang="hr-HR" dirty="0" smtClean="0"/>
              <a:t>A. Š. 4, 5 </a:t>
            </a:r>
            <a:r>
              <a:rPr lang="hr-HR" dirty="0" err="1" smtClean="0"/>
              <a:t>anni</a:t>
            </a:r>
            <a:endParaRPr lang="hr-HR" dirty="0" smtClean="0"/>
          </a:p>
          <a:p>
            <a:r>
              <a:rPr lang="hr-HR" dirty="0" smtClean="0"/>
              <a:t>D. D. 4, 11 </a:t>
            </a:r>
            <a:r>
              <a:rPr lang="hr-HR" dirty="0" err="1" smtClean="0"/>
              <a:t>anni</a:t>
            </a:r>
            <a:endParaRPr lang="it-IT" dirty="0"/>
          </a:p>
        </p:txBody>
      </p:sp>
      <p:pic>
        <p:nvPicPr>
          <p:cNvPr id="7" name="Segnaposto contenuto 6" descr="IMG-20170418-WA0013.jpg"/>
          <p:cNvPicPr>
            <a:picLocks noGrp="1" noChangeAspect="1"/>
          </p:cNvPicPr>
          <p:nvPr>
            <p:ph sz="half" idx="2"/>
          </p:nvPr>
        </p:nvPicPr>
        <p:blipFill>
          <a:blip r:embed="rId2" cstate="print"/>
          <a:stretch>
            <a:fillRect/>
          </a:stretch>
        </p:blipFill>
        <p:spPr>
          <a:xfrm>
            <a:off x="995561" y="2174875"/>
            <a:ext cx="2963466" cy="3951288"/>
          </a:xfrm>
        </p:spPr>
      </p:pic>
      <p:sp>
        <p:nvSpPr>
          <p:cNvPr id="5" name="Segnaposto testo 4"/>
          <p:cNvSpPr>
            <a:spLocks noGrp="1"/>
          </p:cNvSpPr>
          <p:nvPr>
            <p:ph type="body" sz="quarter" idx="3"/>
          </p:nvPr>
        </p:nvSpPr>
        <p:spPr>
          <a:xfrm>
            <a:off x="4645025" y="357166"/>
            <a:ext cx="4041775" cy="1817709"/>
          </a:xfrm>
        </p:spPr>
        <p:txBody>
          <a:bodyPr/>
          <a:lstStyle/>
          <a:p>
            <a:r>
              <a:rPr lang="hr-HR" dirty="0" smtClean="0"/>
              <a:t>J. B. 4,10 </a:t>
            </a:r>
            <a:r>
              <a:rPr lang="hr-HR" dirty="0" err="1" smtClean="0"/>
              <a:t>anni</a:t>
            </a:r>
            <a:endParaRPr lang="hr-HR" dirty="0" smtClean="0"/>
          </a:p>
          <a:p>
            <a:r>
              <a:rPr lang="hr-HR" dirty="0" smtClean="0"/>
              <a:t>V. Č. 4,5 </a:t>
            </a:r>
            <a:r>
              <a:rPr lang="hr-HR" dirty="0" err="1" smtClean="0"/>
              <a:t>anni</a:t>
            </a:r>
            <a:endParaRPr lang="it-IT" dirty="0"/>
          </a:p>
        </p:txBody>
      </p:sp>
      <p:pic>
        <p:nvPicPr>
          <p:cNvPr id="8" name="Segnaposto contenuto 7" descr="IMG-20170418-WA0015.jpg"/>
          <p:cNvPicPr>
            <a:picLocks noGrp="1" noChangeAspect="1"/>
          </p:cNvPicPr>
          <p:nvPr>
            <p:ph sz="quarter" idx="4"/>
          </p:nvPr>
        </p:nvPicPr>
        <p:blipFill>
          <a:blip r:embed="rId3" cstate="print"/>
          <a:stretch>
            <a:fillRect/>
          </a:stretch>
        </p:blipFill>
        <p:spPr>
          <a:xfrm>
            <a:off x="5184179" y="2174875"/>
            <a:ext cx="2963466" cy="39512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11156"/>
          </a:xfrm>
        </p:spPr>
        <p:txBody>
          <a:bodyPr>
            <a:normAutofit/>
          </a:bodyPr>
          <a:lstStyle/>
          <a:p>
            <a:r>
              <a:rPr lang="it-IT" sz="2600" dirty="0" smtClean="0">
                <a:solidFill>
                  <a:srgbClr val="FF0000"/>
                </a:solidFill>
              </a:rPr>
              <a:t>LA CIOCA</a:t>
            </a:r>
            <a:endParaRPr lang="it-IT" sz="2600" dirty="0">
              <a:solidFill>
                <a:srgbClr val="FF0000"/>
              </a:solidFill>
            </a:endParaRPr>
          </a:p>
        </p:txBody>
      </p:sp>
      <p:sp>
        <p:nvSpPr>
          <p:cNvPr id="3" name="Segnaposto testo 2"/>
          <p:cNvSpPr>
            <a:spLocks noGrp="1"/>
          </p:cNvSpPr>
          <p:nvPr>
            <p:ph type="body" idx="1"/>
          </p:nvPr>
        </p:nvSpPr>
        <p:spPr>
          <a:xfrm>
            <a:off x="457200" y="857232"/>
            <a:ext cx="4040188" cy="1317643"/>
          </a:xfrm>
        </p:spPr>
        <p:txBody>
          <a:bodyPr/>
          <a:lstStyle/>
          <a:p>
            <a:r>
              <a:rPr lang="hr-HR" dirty="0" smtClean="0"/>
              <a:t>M. B. 6,3 </a:t>
            </a:r>
            <a:r>
              <a:rPr lang="hr-HR" dirty="0" err="1" smtClean="0"/>
              <a:t>anni</a:t>
            </a:r>
            <a:r>
              <a:rPr lang="hr-HR" dirty="0" smtClean="0"/>
              <a:t> </a:t>
            </a:r>
            <a:endParaRPr lang="it-IT" dirty="0"/>
          </a:p>
        </p:txBody>
      </p:sp>
      <p:pic>
        <p:nvPicPr>
          <p:cNvPr id="7" name="Segnaposto contenuto 6" descr="IMG-20170418-WA0002.jpg"/>
          <p:cNvPicPr>
            <a:picLocks noGrp="1" noChangeAspect="1"/>
          </p:cNvPicPr>
          <p:nvPr>
            <p:ph sz="half" idx="2"/>
          </p:nvPr>
        </p:nvPicPr>
        <p:blipFill>
          <a:blip r:embed="rId2" cstate="print"/>
          <a:stretch>
            <a:fillRect/>
          </a:stretch>
        </p:blipFill>
        <p:spPr>
          <a:xfrm>
            <a:off x="457200" y="2635448"/>
            <a:ext cx="4040188" cy="3030141"/>
          </a:xfrm>
        </p:spPr>
      </p:pic>
      <p:sp>
        <p:nvSpPr>
          <p:cNvPr id="5" name="Segnaposto testo 4"/>
          <p:cNvSpPr>
            <a:spLocks noGrp="1"/>
          </p:cNvSpPr>
          <p:nvPr>
            <p:ph type="body" sz="quarter" idx="3"/>
          </p:nvPr>
        </p:nvSpPr>
        <p:spPr>
          <a:xfrm>
            <a:off x="4645025" y="857232"/>
            <a:ext cx="4041775" cy="1317643"/>
          </a:xfrm>
        </p:spPr>
        <p:txBody>
          <a:bodyPr/>
          <a:lstStyle/>
          <a:p>
            <a:r>
              <a:rPr lang="it-IT" dirty="0" smtClean="0"/>
              <a:t>Bambini che fanno “La </a:t>
            </a:r>
            <a:r>
              <a:rPr lang="it-IT" dirty="0" err="1" smtClean="0"/>
              <a:t>cioca</a:t>
            </a:r>
            <a:r>
              <a:rPr lang="it-IT" dirty="0" smtClean="0"/>
              <a:t>”</a:t>
            </a:r>
            <a:endParaRPr lang="it-IT" dirty="0"/>
          </a:p>
        </p:txBody>
      </p:sp>
      <p:pic>
        <p:nvPicPr>
          <p:cNvPr id="16" name="Segnaposto contenuto 15" descr="IMG-20170418-WA0003.jpg"/>
          <p:cNvPicPr>
            <a:picLocks noGrp="1" noChangeAspect="1"/>
          </p:cNvPicPr>
          <p:nvPr>
            <p:ph sz="quarter" idx="4"/>
          </p:nvPr>
        </p:nvPicPr>
        <p:blipFill>
          <a:blip r:embed="rId3" cstate="print"/>
          <a:stretch>
            <a:fillRect/>
          </a:stretch>
        </p:blipFill>
        <p:spPr>
          <a:xfrm>
            <a:off x="5184179" y="2174875"/>
            <a:ext cx="2963466" cy="395128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LA RASPA</a:t>
            </a:r>
            <a:endParaRPr lang="hr-HR" dirty="0"/>
          </a:p>
        </p:txBody>
      </p:sp>
      <p:sp>
        <p:nvSpPr>
          <p:cNvPr id="3" name="Text Placeholder 2"/>
          <p:cNvSpPr>
            <a:spLocks noGrp="1"/>
          </p:cNvSpPr>
          <p:nvPr>
            <p:ph type="body" idx="1"/>
          </p:nvPr>
        </p:nvSpPr>
        <p:spPr/>
        <p:txBody>
          <a:bodyPr>
            <a:normAutofit fontScale="92500" lnSpcReduction="20000"/>
          </a:bodyPr>
          <a:lstStyle/>
          <a:p>
            <a:r>
              <a:rPr lang="hr-HR" b="0" dirty="0" smtClean="0"/>
              <a:t>Un </a:t>
            </a:r>
            <a:r>
              <a:rPr lang="hr-HR" b="0" dirty="0" err="1" smtClean="0"/>
              <a:t>ballo</a:t>
            </a:r>
            <a:r>
              <a:rPr lang="hr-HR" b="0" dirty="0" smtClean="0"/>
              <a:t> </a:t>
            </a:r>
            <a:r>
              <a:rPr lang="hr-HR" b="0" dirty="0" err="1" smtClean="0"/>
              <a:t>molto</a:t>
            </a:r>
            <a:r>
              <a:rPr lang="hr-HR" b="0" dirty="0" smtClean="0"/>
              <a:t> </a:t>
            </a:r>
            <a:r>
              <a:rPr lang="hr-HR" b="0" dirty="0" err="1" smtClean="0"/>
              <a:t>conosciuto</a:t>
            </a:r>
            <a:r>
              <a:rPr lang="hr-HR" b="0" dirty="0" smtClean="0"/>
              <a:t> </a:t>
            </a:r>
            <a:r>
              <a:rPr lang="hr-HR" b="0" dirty="0" err="1" smtClean="0"/>
              <a:t>dai</a:t>
            </a:r>
            <a:r>
              <a:rPr lang="hr-HR" b="0" dirty="0" smtClean="0"/>
              <a:t> </a:t>
            </a:r>
            <a:r>
              <a:rPr lang="hr-HR" b="0" dirty="0" err="1" smtClean="0"/>
              <a:t>nostri</a:t>
            </a:r>
            <a:r>
              <a:rPr lang="hr-HR" b="0" dirty="0" smtClean="0"/>
              <a:t> </a:t>
            </a:r>
            <a:r>
              <a:rPr lang="hr-HR" b="0" dirty="0" err="1" smtClean="0"/>
              <a:t>nonni</a:t>
            </a:r>
            <a:r>
              <a:rPr lang="hr-HR" b="0" dirty="0" smtClean="0"/>
              <a:t>.</a:t>
            </a:r>
            <a:endParaRPr lang="hr-HR" b="0" dirty="0"/>
          </a:p>
        </p:txBody>
      </p:sp>
      <p:pic>
        <p:nvPicPr>
          <p:cNvPr id="7" name="Segnaposto contenuto 6" descr="IMG-20170418-WA0019.jpg"/>
          <p:cNvPicPr>
            <a:picLocks noGrp="1" noChangeAspect="1"/>
          </p:cNvPicPr>
          <p:nvPr>
            <p:ph sz="half" idx="2"/>
          </p:nvPr>
        </p:nvPicPr>
        <p:blipFill>
          <a:blip r:embed="rId2" cstate="print"/>
          <a:stretch>
            <a:fillRect/>
          </a:stretch>
        </p:blipFill>
        <p:spPr>
          <a:xfrm>
            <a:off x="995561" y="2174875"/>
            <a:ext cx="2963466" cy="3951288"/>
          </a:xfrm>
        </p:spPr>
      </p:pic>
      <p:sp>
        <p:nvSpPr>
          <p:cNvPr id="5" name="Text Placeholder 4"/>
          <p:cNvSpPr>
            <a:spLocks noGrp="1"/>
          </p:cNvSpPr>
          <p:nvPr>
            <p:ph type="body" sz="quarter" idx="3"/>
          </p:nvPr>
        </p:nvSpPr>
        <p:spPr/>
        <p:txBody>
          <a:bodyPr/>
          <a:lstStyle/>
          <a:p>
            <a:r>
              <a:rPr lang="it-IT" b="0" dirty="0" smtClean="0"/>
              <a:t>V.</a:t>
            </a:r>
            <a:r>
              <a:rPr lang="it-IT" b="0" dirty="0" smtClean="0">
                <a:latin typeface="Times New Roman"/>
                <a:cs typeface="Times New Roman"/>
              </a:rPr>
              <a:t>Č. 4,5 anni </a:t>
            </a:r>
            <a:endParaRPr lang="hr-HR" b="0" dirty="0"/>
          </a:p>
        </p:txBody>
      </p:sp>
      <p:pic>
        <p:nvPicPr>
          <p:cNvPr id="8" name="Segnaposto contenuto 7" descr="IMG-20170418-WA0008.jpg"/>
          <p:cNvPicPr>
            <a:picLocks noGrp="1" noChangeAspect="1"/>
          </p:cNvPicPr>
          <p:nvPr>
            <p:ph sz="quarter" idx="4"/>
          </p:nvPr>
        </p:nvPicPr>
        <p:blipFill>
          <a:blip r:embed="rId3" cstate="print"/>
          <a:stretch>
            <a:fillRect/>
          </a:stretch>
        </p:blipFill>
        <p:spPr>
          <a:xfrm>
            <a:off x="5214941" y="2215891"/>
            <a:ext cx="2932703" cy="391027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571481"/>
            <a:ext cx="7772400" cy="785818"/>
          </a:xfrm>
        </p:spPr>
        <p:txBody>
          <a:bodyPr>
            <a:normAutofit/>
          </a:bodyPr>
          <a:lstStyle/>
          <a:p>
            <a:r>
              <a:rPr lang="it-IT" sz="2600" dirty="0" smtClean="0">
                <a:solidFill>
                  <a:srgbClr val="00B050"/>
                </a:solidFill>
              </a:rPr>
              <a:t>I PENSIERI DEI BAMBINI</a:t>
            </a:r>
            <a:endParaRPr lang="it-IT" sz="2600" dirty="0">
              <a:solidFill>
                <a:srgbClr val="00B050"/>
              </a:solidFill>
            </a:endParaRPr>
          </a:p>
        </p:txBody>
      </p:sp>
      <p:sp>
        <p:nvSpPr>
          <p:cNvPr id="3" name="Sottotitolo 2"/>
          <p:cNvSpPr>
            <a:spLocks noGrp="1"/>
          </p:cNvSpPr>
          <p:nvPr>
            <p:ph type="subTitle" idx="1"/>
          </p:nvPr>
        </p:nvSpPr>
        <p:spPr>
          <a:xfrm>
            <a:off x="1000100" y="1285860"/>
            <a:ext cx="7072362" cy="5000660"/>
          </a:xfrm>
        </p:spPr>
        <p:txBody>
          <a:bodyPr>
            <a:normAutofit fontScale="92500" lnSpcReduction="20000"/>
          </a:bodyPr>
          <a:lstStyle/>
          <a:p>
            <a:pPr algn="just">
              <a:buFont typeface="Arial" pitchFamily="34" charset="0"/>
              <a:buChar char="•"/>
            </a:pPr>
            <a:r>
              <a:rPr lang="it-IT" dirty="0" err="1" smtClean="0">
                <a:solidFill>
                  <a:schemeClr val="tx1"/>
                </a:solidFill>
              </a:rPr>
              <a:t>E.P.</a:t>
            </a:r>
            <a:r>
              <a:rPr lang="it-IT" dirty="0" smtClean="0">
                <a:solidFill>
                  <a:schemeClr val="tx1"/>
                </a:solidFill>
              </a:rPr>
              <a:t> “Giocherò con il mio pap</a:t>
            </a:r>
            <a:r>
              <a:rPr lang="it-IT" dirty="0" smtClean="0">
                <a:solidFill>
                  <a:schemeClr val="tx1"/>
                </a:solidFill>
                <a:cs typeface="Times New Roman"/>
              </a:rPr>
              <a:t>à alla sera quando viene dal lavoro con il </a:t>
            </a:r>
            <a:r>
              <a:rPr lang="it-IT" dirty="0" err="1" smtClean="0">
                <a:solidFill>
                  <a:schemeClr val="tx1"/>
                </a:solidFill>
                <a:cs typeface="Times New Roman"/>
              </a:rPr>
              <a:t>pandalo</a:t>
            </a:r>
            <a:r>
              <a:rPr lang="it-IT" dirty="0" smtClean="0">
                <a:solidFill>
                  <a:schemeClr val="tx1"/>
                </a:solidFill>
                <a:cs typeface="Times New Roman"/>
              </a:rPr>
              <a:t>.”</a:t>
            </a:r>
          </a:p>
          <a:p>
            <a:pPr algn="just">
              <a:buFont typeface="Arial" pitchFamily="34" charset="0"/>
              <a:buChar char="•"/>
            </a:pPr>
            <a:r>
              <a:rPr lang="it-IT" dirty="0" err="1" smtClean="0">
                <a:solidFill>
                  <a:schemeClr val="tx1"/>
                </a:solidFill>
                <a:cs typeface="Times New Roman"/>
              </a:rPr>
              <a:t>C.B.</a:t>
            </a:r>
            <a:r>
              <a:rPr lang="it-IT" dirty="0" smtClean="0">
                <a:solidFill>
                  <a:schemeClr val="tx1"/>
                </a:solidFill>
                <a:cs typeface="Times New Roman"/>
              </a:rPr>
              <a:t> “Il più bel gioco del mondo è “Le belle statuine.” </a:t>
            </a:r>
          </a:p>
          <a:p>
            <a:pPr algn="just">
              <a:buFont typeface="Arial" pitchFamily="34" charset="0"/>
              <a:buChar char="•"/>
            </a:pPr>
            <a:r>
              <a:rPr lang="it-IT" dirty="0" smtClean="0">
                <a:solidFill>
                  <a:schemeClr val="tx1"/>
                </a:solidFill>
                <a:cs typeface="Times New Roman"/>
              </a:rPr>
              <a:t>N.B. “Io voglio giocare con la mamma ai “4 cantoni” ma lei non vuole.”</a:t>
            </a:r>
          </a:p>
          <a:p>
            <a:pPr algn="just">
              <a:buFont typeface="Arial" pitchFamily="34" charset="0"/>
              <a:buChar char="•"/>
            </a:pPr>
            <a:r>
              <a:rPr lang="it-IT" dirty="0" err="1" smtClean="0">
                <a:solidFill>
                  <a:schemeClr val="tx1"/>
                </a:solidFill>
                <a:cs typeface="Times New Roman"/>
              </a:rPr>
              <a:t>A.Ž.</a:t>
            </a:r>
            <a:r>
              <a:rPr lang="it-IT" dirty="0" smtClean="0">
                <a:solidFill>
                  <a:schemeClr val="tx1"/>
                </a:solidFill>
                <a:cs typeface="Times New Roman"/>
              </a:rPr>
              <a:t> “Io spiego alla mia mamma “</a:t>
            </a:r>
            <a:r>
              <a:rPr lang="it-IT" dirty="0" err="1" smtClean="0">
                <a:solidFill>
                  <a:schemeClr val="tx1"/>
                </a:solidFill>
                <a:cs typeface="Times New Roman"/>
              </a:rPr>
              <a:t>Cioca</a:t>
            </a:r>
            <a:r>
              <a:rPr lang="it-IT" dirty="0" smtClean="0">
                <a:solidFill>
                  <a:schemeClr val="tx1"/>
                </a:solidFill>
                <a:cs typeface="Times New Roman"/>
              </a:rPr>
              <a:t> </a:t>
            </a:r>
            <a:r>
              <a:rPr lang="it-IT" dirty="0" err="1" smtClean="0">
                <a:solidFill>
                  <a:schemeClr val="tx1"/>
                </a:solidFill>
                <a:cs typeface="Times New Roman"/>
              </a:rPr>
              <a:t>cioca</a:t>
            </a:r>
            <a:r>
              <a:rPr lang="it-IT" dirty="0" smtClean="0">
                <a:solidFill>
                  <a:schemeClr val="tx1"/>
                </a:solidFill>
                <a:cs typeface="Times New Roman"/>
              </a:rPr>
              <a:t> fami i corni” ma non lo sa giocare e mia nonna si.”</a:t>
            </a:r>
          </a:p>
          <a:p>
            <a:pPr algn="just">
              <a:buFont typeface="Arial" pitchFamily="34" charset="0"/>
              <a:buChar char="•"/>
            </a:pPr>
            <a:r>
              <a:rPr lang="it-IT" dirty="0" smtClean="0">
                <a:solidFill>
                  <a:schemeClr val="tx1"/>
                </a:solidFill>
                <a:cs typeface="Times New Roman"/>
              </a:rPr>
              <a:t>V.Č. “Ho chiesto al papà di farmi il “</a:t>
            </a:r>
            <a:r>
              <a:rPr lang="it-IT" dirty="0" err="1" smtClean="0">
                <a:solidFill>
                  <a:schemeClr val="tx1"/>
                </a:solidFill>
                <a:cs typeface="Times New Roman"/>
              </a:rPr>
              <a:t>Pandalo</a:t>
            </a:r>
            <a:r>
              <a:rPr lang="it-IT" dirty="0" smtClean="0">
                <a:solidFill>
                  <a:schemeClr val="tx1"/>
                </a:solidFill>
                <a:cs typeface="Times New Roman"/>
              </a:rPr>
              <a:t>” e io e mia mamma abbiamo giocato, che bello che era.”</a:t>
            </a:r>
            <a:endParaRPr lang="it-IT"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hr-HR" dirty="0" smtClean="0"/>
              <a:t>CONCLUSIONE</a:t>
            </a:r>
            <a:endParaRPr lang="hr-HR" dirty="0"/>
          </a:p>
        </p:txBody>
      </p:sp>
      <p:sp>
        <p:nvSpPr>
          <p:cNvPr id="3" name="Subtitle 2"/>
          <p:cNvSpPr>
            <a:spLocks noGrp="1"/>
          </p:cNvSpPr>
          <p:nvPr>
            <p:ph type="subTitle" idx="1"/>
          </p:nvPr>
        </p:nvSpPr>
        <p:spPr>
          <a:xfrm>
            <a:off x="899592" y="1988840"/>
            <a:ext cx="7488832" cy="3960440"/>
          </a:xfrm>
        </p:spPr>
        <p:txBody>
          <a:bodyPr>
            <a:normAutofit lnSpcReduction="10000"/>
          </a:bodyPr>
          <a:lstStyle/>
          <a:p>
            <a:pPr algn="just"/>
            <a:r>
              <a:rPr lang="hr-HR" dirty="0" smtClean="0">
                <a:solidFill>
                  <a:schemeClr val="tx1"/>
                </a:solidFill>
              </a:rPr>
              <a:t>Un tema </a:t>
            </a:r>
            <a:r>
              <a:rPr lang="hr-HR" dirty="0" err="1" smtClean="0">
                <a:solidFill>
                  <a:schemeClr val="tx1"/>
                </a:solidFill>
              </a:rPr>
              <a:t>molto</a:t>
            </a:r>
            <a:r>
              <a:rPr lang="hr-HR" dirty="0" smtClean="0">
                <a:solidFill>
                  <a:schemeClr val="tx1"/>
                </a:solidFill>
              </a:rPr>
              <a:t> </a:t>
            </a:r>
            <a:r>
              <a:rPr lang="hr-HR" dirty="0" err="1" smtClean="0">
                <a:solidFill>
                  <a:schemeClr val="tx1"/>
                </a:solidFill>
              </a:rPr>
              <a:t>vicino</a:t>
            </a:r>
            <a:r>
              <a:rPr lang="hr-HR" dirty="0" smtClean="0">
                <a:solidFill>
                  <a:schemeClr val="tx1"/>
                </a:solidFill>
              </a:rPr>
              <a:t> </a:t>
            </a:r>
            <a:r>
              <a:rPr lang="hr-HR" dirty="0" err="1" smtClean="0">
                <a:solidFill>
                  <a:schemeClr val="tx1"/>
                </a:solidFill>
              </a:rPr>
              <a:t>ai</a:t>
            </a:r>
            <a:r>
              <a:rPr lang="hr-HR" dirty="0" smtClean="0">
                <a:solidFill>
                  <a:schemeClr val="tx1"/>
                </a:solidFill>
              </a:rPr>
              <a:t> </a:t>
            </a:r>
            <a:r>
              <a:rPr lang="hr-HR" dirty="0" err="1" smtClean="0">
                <a:solidFill>
                  <a:schemeClr val="tx1"/>
                </a:solidFill>
              </a:rPr>
              <a:t>bambini</a:t>
            </a:r>
            <a:r>
              <a:rPr lang="hr-HR" dirty="0" smtClean="0">
                <a:solidFill>
                  <a:schemeClr val="tx1"/>
                </a:solidFill>
              </a:rPr>
              <a:t> </a:t>
            </a:r>
            <a:r>
              <a:rPr lang="hr-HR" dirty="0" err="1" smtClean="0">
                <a:solidFill>
                  <a:schemeClr val="tx1"/>
                </a:solidFill>
              </a:rPr>
              <a:t>che</a:t>
            </a:r>
            <a:r>
              <a:rPr lang="hr-HR" dirty="0" smtClean="0">
                <a:solidFill>
                  <a:schemeClr val="tx1"/>
                </a:solidFill>
              </a:rPr>
              <a:t> ha </a:t>
            </a:r>
            <a:r>
              <a:rPr lang="hr-HR" dirty="0" err="1" smtClean="0">
                <a:solidFill>
                  <a:schemeClr val="tx1"/>
                </a:solidFill>
              </a:rPr>
              <a:t>riscontrato</a:t>
            </a:r>
            <a:r>
              <a:rPr lang="hr-HR" dirty="0" smtClean="0">
                <a:solidFill>
                  <a:schemeClr val="tx1"/>
                </a:solidFill>
              </a:rPr>
              <a:t> un grande </a:t>
            </a:r>
            <a:r>
              <a:rPr lang="hr-HR" dirty="0" err="1" smtClean="0">
                <a:solidFill>
                  <a:schemeClr val="tx1"/>
                </a:solidFill>
              </a:rPr>
              <a:t>interesse</a:t>
            </a:r>
            <a:r>
              <a:rPr lang="hr-HR" dirty="0" smtClean="0">
                <a:solidFill>
                  <a:schemeClr val="tx1"/>
                </a:solidFill>
              </a:rPr>
              <a:t> da </a:t>
            </a:r>
            <a:r>
              <a:rPr lang="hr-HR" dirty="0" err="1" smtClean="0">
                <a:solidFill>
                  <a:schemeClr val="tx1"/>
                </a:solidFill>
              </a:rPr>
              <a:t>parte</a:t>
            </a:r>
            <a:r>
              <a:rPr lang="hr-HR" dirty="0" smtClean="0">
                <a:solidFill>
                  <a:schemeClr val="tx1"/>
                </a:solidFill>
              </a:rPr>
              <a:t> </a:t>
            </a:r>
            <a:r>
              <a:rPr lang="hr-HR" dirty="0" err="1" smtClean="0">
                <a:solidFill>
                  <a:schemeClr val="tx1"/>
                </a:solidFill>
              </a:rPr>
              <a:t>di</a:t>
            </a:r>
            <a:r>
              <a:rPr lang="hr-HR" dirty="0" smtClean="0">
                <a:solidFill>
                  <a:schemeClr val="tx1"/>
                </a:solidFill>
              </a:rPr>
              <a:t> </a:t>
            </a:r>
            <a:r>
              <a:rPr lang="hr-HR" dirty="0" err="1" smtClean="0">
                <a:solidFill>
                  <a:schemeClr val="tx1"/>
                </a:solidFill>
              </a:rPr>
              <a:t>tutti</a:t>
            </a:r>
            <a:r>
              <a:rPr lang="hr-HR" dirty="0" smtClean="0">
                <a:solidFill>
                  <a:schemeClr val="tx1"/>
                </a:solidFill>
              </a:rPr>
              <a:t>. </a:t>
            </a:r>
            <a:r>
              <a:rPr lang="hr-HR" dirty="0" err="1" smtClean="0">
                <a:solidFill>
                  <a:schemeClr val="tx1"/>
                </a:solidFill>
              </a:rPr>
              <a:t>La</a:t>
            </a:r>
            <a:r>
              <a:rPr lang="hr-HR" dirty="0" smtClean="0">
                <a:solidFill>
                  <a:schemeClr val="tx1"/>
                </a:solidFill>
              </a:rPr>
              <a:t> </a:t>
            </a:r>
            <a:r>
              <a:rPr lang="hr-HR" dirty="0" err="1" smtClean="0">
                <a:solidFill>
                  <a:schemeClr val="tx1"/>
                </a:solidFill>
              </a:rPr>
              <a:t>soddisfazione</a:t>
            </a:r>
            <a:r>
              <a:rPr lang="hr-HR" dirty="0" smtClean="0">
                <a:solidFill>
                  <a:schemeClr val="tx1"/>
                </a:solidFill>
              </a:rPr>
              <a:t> </a:t>
            </a:r>
            <a:r>
              <a:rPr lang="hr-HR" dirty="0" err="1" smtClean="0">
                <a:solidFill>
                  <a:schemeClr val="tx1"/>
                </a:solidFill>
              </a:rPr>
              <a:t>maggiore</a:t>
            </a:r>
            <a:r>
              <a:rPr lang="hr-HR" dirty="0" smtClean="0">
                <a:solidFill>
                  <a:schemeClr val="tx1"/>
                </a:solidFill>
              </a:rPr>
              <a:t> è </a:t>
            </a:r>
            <a:r>
              <a:rPr lang="hr-HR" dirty="0" err="1" smtClean="0">
                <a:solidFill>
                  <a:schemeClr val="tx1"/>
                </a:solidFill>
              </a:rPr>
              <a:t>quando</a:t>
            </a:r>
            <a:r>
              <a:rPr lang="hr-HR" dirty="0" smtClean="0">
                <a:solidFill>
                  <a:schemeClr val="tx1"/>
                </a:solidFill>
              </a:rPr>
              <a:t> i </a:t>
            </a:r>
            <a:r>
              <a:rPr lang="hr-HR" dirty="0" err="1" smtClean="0">
                <a:solidFill>
                  <a:schemeClr val="tx1"/>
                </a:solidFill>
              </a:rPr>
              <a:t>bambini</a:t>
            </a:r>
            <a:r>
              <a:rPr lang="hr-HR" dirty="0" smtClean="0">
                <a:solidFill>
                  <a:schemeClr val="tx1"/>
                </a:solidFill>
              </a:rPr>
              <a:t> </a:t>
            </a:r>
            <a:r>
              <a:rPr lang="hr-HR" dirty="0" err="1" smtClean="0">
                <a:solidFill>
                  <a:schemeClr val="tx1"/>
                </a:solidFill>
              </a:rPr>
              <a:t>spontaneamente</a:t>
            </a:r>
            <a:r>
              <a:rPr lang="hr-HR" dirty="0" smtClean="0">
                <a:solidFill>
                  <a:schemeClr val="tx1"/>
                </a:solidFill>
              </a:rPr>
              <a:t> </a:t>
            </a:r>
            <a:r>
              <a:rPr lang="hr-HR" dirty="0" err="1" smtClean="0">
                <a:solidFill>
                  <a:schemeClr val="tx1"/>
                </a:solidFill>
              </a:rPr>
              <a:t>giocano</a:t>
            </a:r>
            <a:r>
              <a:rPr lang="hr-HR" dirty="0" smtClean="0">
                <a:solidFill>
                  <a:schemeClr val="tx1"/>
                </a:solidFill>
              </a:rPr>
              <a:t> </a:t>
            </a:r>
            <a:r>
              <a:rPr lang="hr-HR" dirty="0" err="1" smtClean="0">
                <a:solidFill>
                  <a:schemeClr val="tx1"/>
                </a:solidFill>
              </a:rPr>
              <a:t>ai</a:t>
            </a:r>
            <a:r>
              <a:rPr lang="hr-HR" dirty="0" smtClean="0">
                <a:solidFill>
                  <a:schemeClr val="tx1"/>
                </a:solidFill>
              </a:rPr>
              <a:t> </a:t>
            </a:r>
            <a:r>
              <a:rPr lang="hr-HR" dirty="0" err="1" smtClean="0">
                <a:solidFill>
                  <a:schemeClr val="tx1"/>
                </a:solidFill>
              </a:rPr>
              <a:t>giochi</a:t>
            </a:r>
            <a:r>
              <a:rPr lang="hr-HR" dirty="0" smtClean="0">
                <a:solidFill>
                  <a:schemeClr val="tx1"/>
                </a:solidFill>
              </a:rPr>
              <a:t> </a:t>
            </a:r>
            <a:r>
              <a:rPr lang="hr-HR" dirty="0" err="1" smtClean="0">
                <a:solidFill>
                  <a:schemeClr val="tx1"/>
                </a:solidFill>
              </a:rPr>
              <a:t>che</a:t>
            </a:r>
            <a:r>
              <a:rPr lang="hr-HR" dirty="0" smtClean="0">
                <a:solidFill>
                  <a:schemeClr val="tx1"/>
                </a:solidFill>
              </a:rPr>
              <a:t> </a:t>
            </a:r>
            <a:r>
              <a:rPr lang="hr-HR" dirty="0" err="1" smtClean="0">
                <a:solidFill>
                  <a:schemeClr val="tx1"/>
                </a:solidFill>
              </a:rPr>
              <a:t>facevano</a:t>
            </a:r>
            <a:r>
              <a:rPr lang="hr-HR" dirty="0" smtClean="0">
                <a:solidFill>
                  <a:schemeClr val="tx1"/>
                </a:solidFill>
              </a:rPr>
              <a:t> </a:t>
            </a:r>
            <a:r>
              <a:rPr lang="hr-HR" dirty="0" err="1" smtClean="0">
                <a:solidFill>
                  <a:schemeClr val="tx1"/>
                </a:solidFill>
              </a:rPr>
              <a:t>i</a:t>
            </a:r>
            <a:r>
              <a:rPr lang="hr-HR" dirty="0" smtClean="0">
                <a:solidFill>
                  <a:schemeClr val="tx1"/>
                </a:solidFill>
              </a:rPr>
              <a:t> loro </a:t>
            </a:r>
            <a:r>
              <a:rPr lang="hr-HR" dirty="0" err="1" smtClean="0">
                <a:solidFill>
                  <a:schemeClr val="tx1"/>
                </a:solidFill>
              </a:rPr>
              <a:t>nonni</a:t>
            </a:r>
            <a:r>
              <a:rPr lang="hr-HR" dirty="0" smtClean="0">
                <a:solidFill>
                  <a:schemeClr val="tx1"/>
                </a:solidFill>
              </a:rPr>
              <a:t>. La </a:t>
            </a:r>
            <a:r>
              <a:rPr lang="hr-HR" dirty="0" smtClean="0">
                <a:solidFill>
                  <a:schemeClr val="tx1"/>
                </a:solidFill>
              </a:rPr>
              <a:t>speranza</a:t>
            </a:r>
            <a:r>
              <a:rPr lang="it-IT" dirty="0" smtClean="0">
                <a:solidFill>
                  <a:schemeClr val="tx1"/>
                </a:solidFill>
              </a:rPr>
              <a:t> </a:t>
            </a:r>
            <a:r>
              <a:rPr lang="hr-HR" dirty="0" smtClean="0">
                <a:solidFill>
                  <a:schemeClr val="tx1"/>
                </a:solidFill>
              </a:rPr>
              <a:t>è  </a:t>
            </a:r>
            <a:r>
              <a:rPr lang="hr-HR" dirty="0" smtClean="0">
                <a:solidFill>
                  <a:schemeClr val="tx1"/>
                </a:solidFill>
              </a:rPr>
              <a:t>che i bambini li trasmettano a loro volta, per non dimenticare una parte del nostro passato.</a:t>
            </a:r>
            <a:endParaRPr lang="hr-HR"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Vi </a:t>
            </a:r>
            <a:r>
              <a:rPr lang="hr-HR" dirty="0" err="1" smtClean="0"/>
              <a:t>ringraziamo</a:t>
            </a:r>
            <a:r>
              <a:rPr lang="hr-HR" dirty="0" smtClean="0"/>
              <a:t> </a:t>
            </a:r>
            <a:r>
              <a:rPr lang="hr-HR" dirty="0" err="1" smtClean="0"/>
              <a:t>per</a:t>
            </a:r>
            <a:r>
              <a:rPr lang="hr-HR" dirty="0" smtClean="0"/>
              <a:t> </a:t>
            </a:r>
            <a:r>
              <a:rPr lang="hr-HR" dirty="0" err="1" smtClean="0"/>
              <a:t>la</a:t>
            </a:r>
            <a:r>
              <a:rPr lang="hr-HR" dirty="0" smtClean="0"/>
              <a:t> </a:t>
            </a:r>
            <a:r>
              <a:rPr lang="hr-HR" dirty="0" err="1" smtClean="0"/>
              <a:t>vostra</a:t>
            </a:r>
            <a:r>
              <a:rPr lang="hr-HR" dirty="0" smtClean="0"/>
              <a:t> </a:t>
            </a:r>
            <a:r>
              <a:rPr lang="hr-HR" dirty="0" err="1" smtClean="0"/>
              <a:t>attenzione</a:t>
            </a:r>
            <a:endParaRPr lang="hr-HR" dirty="0"/>
          </a:p>
        </p:txBody>
      </p:sp>
      <p:pic>
        <p:nvPicPr>
          <p:cNvPr id="2052" name="Picture 4"/>
          <p:cNvPicPr>
            <a:picLocks noGrp="1" noChangeAspect="1" noChangeArrowheads="1"/>
          </p:cNvPicPr>
          <p:nvPr>
            <p:ph idx="1"/>
          </p:nvPr>
        </p:nvPicPr>
        <p:blipFill>
          <a:blip r:embed="rId2" cstate="print"/>
          <a:srcRect/>
          <a:stretch>
            <a:fillRect/>
          </a:stretch>
        </p:blipFill>
        <p:spPr bwMode="auto">
          <a:xfrm>
            <a:off x="543395" y="1600200"/>
            <a:ext cx="805720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7158" y="428604"/>
            <a:ext cx="8429684" cy="6155531"/>
          </a:xfrm>
          <a:prstGeom prst="rect">
            <a:avLst/>
          </a:prstGeom>
          <a:noFill/>
        </p:spPr>
        <p:txBody>
          <a:bodyPr wrap="square" rtlCol="0">
            <a:spAutoFit/>
          </a:bodyPr>
          <a:lstStyle/>
          <a:p>
            <a:r>
              <a:rPr lang="it-IT" sz="3200" dirty="0" smtClean="0">
                <a:solidFill>
                  <a:srgbClr val="FF0000"/>
                </a:solidFill>
              </a:rPr>
              <a:t>INTRODUZIONE</a:t>
            </a:r>
          </a:p>
          <a:p>
            <a:pPr algn="just"/>
            <a:r>
              <a:rPr lang="it-IT" sz="2400" dirty="0" smtClean="0"/>
              <a:t>Noi maestre abbiamo cercato di sensibilizzare e di avvicinare i bambini ad una parte della storia del nostro paese, facendo loro conoscere i giochi che facevano i loro genitori e nonni. </a:t>
            </a:r>
          </a:p>
          <a:p>
            <a:endParaRPr lang="it-IT" dirty="0" smtClean="0"/>
          </a:p>
          <a:p>
            <a:r>
              <a:rPr lang="it-IT" sz="3200" dirty="0" smtClean="0">
                <a:solidFill>
                  <a:srgbClr val="FF0000"/>
                </a:solidFill>
              </a:rPr>
              <a:t>OBIETTIVI</a:t>
            </a:r>
          </a:p>
          <a:p>
            <a:pPr>
              <a:buFont typeface="Arial" pitchFamily="34" charset="0"/>
              <a:buChar char="•"/>
            </a:pPr>
            <a:r>
              <a:rPr lang="it-IT" sz="2400" dirty="0" smtClean="0"/>
              <a:t>Sensibilizzare i bambini ad apprezzare gli usi e costumi del nostro paese.</a:t>
            </a:r>
          </a:p>
          <a:p>
            <a:pPr>
              <a:buFont typeface="Arial" pitchFamily="34" charset="0"/>
              <a:buChar char="•"/>
            </a:pPr>
            <a:r>
              <a:rPr lang="it-IT" sz="2400" dirty="0" smtClean="0"/>
              <a:t>Incentivare i bambini a far uso del dialetto </a:t>
            </a:r>
            <a:r>
              <a:rPr lang="it-IT" sz="2400" dirty="0" err="1" smtClean="0"/>
              <a:t>vallese</a:t>
            </a:r>
            <a:r>
              <a:rPr lang="it-IT" sz="2400" dirty="0" smtClean="0"/>
              <a:t> anche nei giochi quotidiani.</a:t>
            </a:r>
          </a:p>
          <a:p>
            <a:pPr>
              <a:buFont typeface="Arial" pitchFamily="34" charset="0"/>
              <a:buChar char="•"/>
            </a:pPr>
            <a:r>
              <a:rPr lang="it-IT" sz="2400" dirty="0" smtClean="0"/>
              <a:t>Far conoscere ai bambini una parte del nostro passato attraverso i giochi.</a:t>
            </a:r>
          </a:p>
          <a:p>
            <a:pPr>
              <a:buFont typeface="Arial" pitchFamily="34" charset="0"/>
              <a:buChar char="•"/>
            </a:pPr>
            <a:r>
              <a:rPr lang="it-IT" sz="2400" dirty="0" smtClean="0"/>
              <a:t>Promuovere la collaborazione tra i bambini, educatrici, genitori e nonni. </a:t>
            </a:r>
          </a:p>
          <a:p>
            <a:pPr>
              <a:buFont typeface="Arial" pitchFamily="34" charset="0"/>
              <a:buChar char="•"/>
            </a:pPr>
            <a:r>
              <a:rPr lang="it-IT" sz="2400" dirty="0" smtClean="0"/>
              <a:t>Sviluppare l’espressione </a:t>
            </a:r>
            <a:r>
              <a:rPr lang="it-IT" sz="2400" dirty="0" err="1" smtClean="0"/>
              <a:t>grafico-pittorica</a:t>
            </a:r>
            <a:r>
              <a:rPr lang="it-IT" sz="2400" dirty="0" smtClean="0"/>
              <a:t>.</a:t>
            </a:r>
          </a:p>
          <a:p>
            <a:pPr>
              <a:buFont typeface="Arial" pitchFamily="34" charset="0"/>
              <a:buChar char="•"/>
            </a:pPr>
            <a:r>
              <a:rPr lang="it-IT" sz="2400" dirty="0" smtClean="0"/>
              <a:t>Sviluppare la creatività.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hr-HR" sz="2000" dirty="0" err="1" smtClean="0"/>
              <a:t>La</a:t>
            </a:r>
            <a:r>
              <a:rPr lang="hr-HR" sz="2000" dirty="0" smtClean="0"/>
              <a:t> </a:t>
            </a:r>
            <a:r>
              <a:rPr lang="hr-HR" sz="2000" dirty="0" err="1" smtClean="0"/>
              <a:t>nonna</a:t>
            </a:r>
            <a:r>
              <a:rPr lang="hr-HR" sz="2000" dirty="0" smtClean="0"/>
              <a:t> </a:t>
            </a:r>
            <a:r>
              <a:rPr lang="hr-HR" sz="2000" dirty="0" err="1" smtClean="0"/>
              <a:t>di</a:t>
            </a:r>
            <a:r>
              <a:rPr lang="hr-HR" sz="2000" dirty="0" smtClean="0"/>
              <a:t> </a:t>
            </a:r>
            <a:r>
              <a:rPr lang="hr-HR" sz="2000" dirty="0" err="1" smtClean="0"/>
              <a:t>E.P</a:t>
            </a:r>
            <a:r>
              <a:rPr lang="hr-HR" sz="2000" dirty="0" smtClean="0"/>
              <a:t>. e </a:t>
            </a:r>
            <a:r>
              <a:rPr lang="hr-HR" sz="2000" dirty="0" err="1" smtClean="0"/>
              <a:t>N.B</a:t>
            </a:r>
            <a:r>
              <a:rPr lang="hr-HR" sz="2000" dirty="0" smtClean="0"/>
              <a:t>. </a:t>
            </a:r>
            <a:r>
              <a:rPr lang="hr-HR" sz="2000" dirty="0" smtClean="0">
                <a:latin typeface="Sitka Text"/>
                <a:sym typeface="Symbol"/>
              </a:rPr>
              <a:t>è </a:t>
            </a:r>
            <a:r>
              <a:rPr lang="hr-HR" sz="2000" dirty="0" err="1" smtClean="0">
                <a:latin typeface="Sitka Text"/>
                <a:sym typeface="Symbol"/>
              </a:rPr>
              <a:t>venuta</a:t>
            </a:r>
            <a:r>
              <a:rPr lang="hr-HR" sz="2000" dirty="0" smtClean="0">
                <a:latin typeface="Sitka Text"/>
                <a:sym typeface="Symbol"/>
              </a:rPr>
              <a:t> </a:t>
            </a:r>
            <a:r>
              <a:rPr lang="hr-HR" sz="2000" dirty="0" err="1" smtClean="0">
                <a:latin typeface="Sitka Text"/>
                <a:sym typeface="Symbol"/>
              </a:rPr>
              <a:t>in</a:t>
            </a:r>
            <a:r>
              <a:rPr lang="hr-HR" sz="2000" dirty="0" smtClean="0">
                <a:latin typeface="Sitka Text"/>
                <a:sym typeface="Symbol"/>
              </a:rPr>
              <a:t> </a:t>
            </a:r>
            <a:r>
              <a:rPr lang="hr-HR" sz="2000" dirty="0" err="1" smtClean="0">
                <a:latin typeface="Sitka Text"/>
                <a:sym typeface="Symbol"/>
              </a:rPr>
              <a:t>asilo</a:t>
            </a:r>
            <a:r>
              <a:rPr lang="hr-HR" sz="2000" dirty="0" smtClean="0">
                <a:latin typeface="Sitka Text"/>
                <a:sym typeface="Symbol"/>
              </a:rPr>
              <a:t> a </a:t>
            </a:r>
            <a:r>
              <a:rPr lang="hr-HR" sz="2000" dirty="0" err="1" smtClean="0">
                <a:latin typeface="Sitka Text"/>
                <a:sym typeface="Symbol"/>
              </a:rPr>
              <a:t>mostrare</a:t>
            </a:r>
            <a:r>
              <a:rPr lang="hr-HR" sz="2000" dirty="0" smtClean="0">
                <a:latin typeface="Sitka Text"/>
                <a:sym typeface="Symbol"/>
              </a:rPr>
              <a:t> i </a:t>
            </a:r>
            <a:r>
              <a:rPr lang="hr-HR" sz="2000" dirty="0" err="1" smtClean="0">
                <a:latin typeface="Sitka Text"/>
                <a:sym typeface="Symbol"/>
              </a:rPr>
              <a:t>giochi</a:t>
            </a:r>
            <a:r>
              <a:rPr lang="hr-HR" sz="2000" dirty="0" smtClean="0">
                <a:latin typeface="Sitka Text"/>
                <a:sym typeface="Symbol"/>
              </a:rPr>
              <a:t> </a:t>
            </a:r>
            <a:r>
              <a:rPr lang="hr-HR" sz="2000" dirty="0" err="1" smtClean="0">
                <a:latin typeface="Sitka Text"/>
                <a:sym typeface="Symbol"/>
              </a:rPr>
              <a:t>che</a:t>
            </a:r>
            <a:r>
              <a:rPr lang="hr-HR" sz="2000" dirty="0" smtClean="0">
                <a:latin typeface="Sitka Text"/>
                <a:sym typeface="Symbol"/>
              </a:rPr>
              <a:t> </a:t>
            </a:r>
            <a:r>
              <a:rPr lang="hr-HR" sz="2000" dirty="0" err="1" smtClean="0">
                <a:latin typeface="Sitka Text"/>
                <a:sym typeface="Symbol"/>
              </a:rPr>
              <a:t>faceva</a:t>
            </a:r>
            <a:r>
              <a:rPr lang="hr-HR" sz="2000" dirty="0" smtClean="0">
                <a:latin typeface="Sitka Text"/>
                <a:sym typeface="Symbol"/>
              </a:rPr>
              <a:t> da </a:t>
            </a:r>
            <a:r>
              <a:rPr lang="hr-HR" sz="2000" dirty="0" err="1" smtClean="0">
                <a:latin typeface="Sitka Text"/>
                <a:sym typeface="Symbol"/>
              </a:rPr>
              <a:t>bambina</a:t>
            </a:r>
            <a:r>
              <a:rPr lang="hr-HR" sz="2000" dirty="0" smtClean="0">
                <a:latin typeface="Sitka Text"/>
                <a:sym typeface="Symbol"/>
              </a:rPr>
              <a:t>.</a:t>
            </a:r>
            <a:endParaRPr lang="hr-HR" sz="2000" dirty="0"/>
          </a:p>
        </p:txBody>
      </p:sp>
      <p:pic>
        <p:nvPicPr>
          <p:cNvPr id="4" name="Segnaposto contenuto 3" descr="media-share-0-02-05-ca9842196dfe0e8c88641e087022821953ef870adc1be9e1b494e59a49dd7495-Picture.jpg"/>
          <p:cNvPicPr>
            <a:picLocks noGrp="1" noChangeAspect="1"/>
          </p:cNvPicPr>
          <p:nvPr>
            <p:ph idx="1"/>
          </p:nvPr>
        </p:nvPicPr>
        <p:blipFill>
          <a:blip r:embed="rId2" cstate="print"/>
          <a:stretch>
            <a:fillRect/>
          </a:stretch>
        </p:blipFill>
        <p:spPr>
          <a:xfrm>
            <a:off x="2647339" y="1386664"/>
            <a:ext cx="3782049" cy="504273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869934"/>
          </a:xfrm>
        </p:spPr>
        <p:txBody>
          <a:bodyPr/>
          <a:lstStyle/>
          <a:p>
            <a:pPr algn="ctr"/>
            <a:r>
              <a:rPr lang="it-IT" dirty="0" smtClean="0"/>
              <a:t>CIOCA </a:t>
            </a:r>
            <a:r>
              <a:rPr lang="it-IT" dirty="0" err="1" smtClean="0"/>
              <a:t>CIOCA</a:t>
            </a:r>
            <a:r>
              <a:rPr lang="it-IT" dirty="0" smtClean="0"/>
              <a:t> FAMI I CORNI</a:t>
            </a:r>
            <a:endParaRPr lang="it-IT" dirty="0"/>
          </a:p>
        </p:txBody>
      </p:sp>
      <p:sp>
        <p:nvSpPr>
          <p:cNvPr id="4" name="Segnaposto testo 3"/>
          <p:cNvSpPr>
            <a:spLocks noGrp="1"/>
          </p:cNvSpPr>
          <p:nvPr>
            <p:ph type="body" sz="half" idx="2"/>
          </p:nvPr>
        </p:nvSpPr>
        <p:spPr>
          <a:xfrm>
            <a:off x="457200" y="1285860"/>
            <a:ext cx="3008313" cy="4840303"/>
          </a:xfrm>
        </p:spPr>
        <p:txBody>
          <a:bodyPr>
            <a:normAutofit lnSpcReduction="10000"/>
          </a:bodyPr>
          <a:lstStyle/>
          <a:p>
            <a:pPr algn="just"/>
            <a:r>
              <a:rPr lang="it-IT" sz="2000" dirty="0" smtClean="0"/>
              <a:t>Un bambino si accovaccia a terra, gli altri bambini attorno a lui recitano la conta:</a:t>
            </a:r>
          </a:p>
          <a:p>
            <a:pPr algn="just"/>
            <a:r>
              <a:rPr lang="it-IT" sz="2000" dirty="0" smtClean="0"/>
              <a:t>CIOCA </a:t>
            </a:r>
            <a:r>
              <a:rPr lang="it-IT" sz="2000" dirty="0" err="1" smtClean="0"/>
              <a:t>CIOCA</a:t>
            </a:r>
            <a:r>
              <a:rPr lang="it-IT" sz="2000" dirty="0" smtClean="0"/>
              <a:t> FAMI I CORNI</a:t>
            </a:r>
          </a:p>
          <a:p>
            <a:pPr algn="just"/>
            <a:r>
              <a:rPr lang="it-IT" sz="2000" dirty="0" smtClean="0"/>
              <a:t>SE NO TI </a:t>
            </a:r>
            <a:r>
              <a:rPr lang="it-IT" sz="2000" dirty="0" err="1" smtClean="0"/>
              <a:t>MI</a:t>
            </a:r>
            <a:r>
              <a:rPr lang="it-IT" sz="2000" dirty="0" smtClean="0"/>
              <a:t> </a:t>
            </a:r>
            <a:r>
              <a:rPr lang="it-IT" sz="2000" dirty="0" err="1" smtClean="0"/>
              <a:t>LI</a:t>
            </a:r>
            <a:r>
              <a:rPr lang="it-IT" sz="2000" dirty="0" smtClean="0"/>
              <a:t> FAR</a:t>
            </a:r>
            <a:r>
              <a:rPr lang="it-IT" sz="2000" dirty="0" smtClean="0">
                <a:cs typeface="Times New Roman"/>
              </a:rPr>
              <a:t>È </a:t>
            </a:r>
          </a:p>
          <a:p>
            <a:pPr algn="just"/>
            <a:r>
              <a:rPr lang="it-IT" sz="2000" dirty="0" smtClean="0"/>
              <a:t>GHI DIRE AL TO PARON</a:t>
            </a:r>
          </a:p>
          <a:p>
            <a:pPr algn="just"/>
            <a:r>
              <a:rPr lang="it-IT" sz="2000" dirty="0" smtClean="0"/>
              <a:t>CHE TE TAJO SUL TAJON</a:t>
            </a:r>
          </a:p>
          <a:p>
            <a:pPr algn="just"/>
            <a:r>
              <a:rPr lang="it-IT" sz="2000" dirty="0" smtClean="0"/>
              <a:t>Il bambino accovacciato sceglie di mostrare le corna (alzando gli indici delle mani) oppure no. Se mostra le corna sceglie un bambino il quale prender</a:t>
            </a:r>
            <a:r>
              <a:rPr lang="it-IT" sz="2000" dirty="0" smtClean="0">
                <a:cs typeface="Times New Roman"/>
              </a:rPr>
              <a:t>à il suo posto.</a:t>
            </a:r>
            <a:endParaRPr lang="it-IT" sz="2000" dirty="0" smtClean="0"/>
          </a:p>
          <a:p>
            <a:endParaRPr lang="it-IT" dirty="0"/>
          </a:p>
        </p:txBody>
      </p:sp>
      <p:pic>
        <p:nvPicPr>
          <p:cNvPr id="7" name="Segnaposto contenuto 6" descr="IMG-20170418-WA0024.jpg"/>
          <p:cNvPicPr>
            <a:picLocks noGrp="1" noChangeAspect="1"/>
          </p:cNvPicPr>
          <p:nvPr>
            <p:ph idx="1"/>
          </p:nvPr>
        </p:nvPicPr>
        <p:blipFill>
          <a:blip r:embed="rId2" cstate="print"/>
          <a:stretch>
            <a:fillRect/>
          </a:stretch>
        </p:blipFill>
        <p:spPr>
          <a:xfrm>
            <a:off x="3936007" y="273050"/>
            <a:ext cx="4389835" cy="58531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0"/>
            <a:ext cx="8229600" cy="1714488"/>
          </a:xfrm>
        </p:spPr>
        <p:txBody>
          <a:bodyPr>
            <a:normAutofit fontScale="90000"/>
          </a:bodyPr>
          <a:lstStyle/>
          <a:p>
            <a:r>
              <a:rPr lang="it-IT" sz="2400" dirty="0" smtClean="0">
                <a:solidFill>
                  <a:srgbClr val="00B050"/>
                </a:solidFill>
              </a:rPr>
              <a:t>EL PANDALO</a:t>
            </a:r>
            <a:r>
              <a:rPr lang="it-IT" sz="2400" dirty="0" smtClean="0"/>
              <a:t/>
            </a:r>
            <a:br>
              <a:rPr lang="it-IT" sz="2400" dirty="0" smtClean="0"/>
            </a:br>
            <a:r>
              <a:rPr lang="it-IT" sz="2400" dirty="0" smtClean="0"/>
              <a:t>Il gioco consiste nel far saltare in aria </a:t>
            </a:r>
            <a:r>
              <a:rPr lang="it-IT" sz="2400" dirty="0" smtClean="0"/>
              <a:t>un bastoncino corto </a:t>
            </a:r>
            <a:r>
              <a:rPr lang="it-IT" sz="2400" dirty="0" smtClean="0"/>
              <a:t>(detto lippa) battendolo con un legno </a:t>
            </a:r>
            <a:r>
              <a:rPr lang="it-IT" sz="2400" dirty="0" smtClean="0"/>
              <a:t>ad </a:t>
            </a:r>
            <a:r>
              <a:rPr lang="it-IT" sz="2400" dirty="0" smtClean="0"/>
              <a:t>una delle estremit</a:t>
            </a:r>
            <a:r>
              <a:rPr lang="it-IT" sz="2400" dirty="0" smtClean="0">
                <a:latin typeface="Times New Roman"/>
                <a:cs typeface="Times New Roman"/>
              </a:rPr>
              <a:t>à appuntite e nel percuoterlo poi al volo, per mandarlo il più lontano possibile.</a:t>
            </a:r>
            <a:r>
              <a:rPr lang="it-IT" sz="2400" dirty="0" smtClean="0"/>
              <a:t/>
            </a:r>
            <a:br>
              <a:rPr lang="it-IT" sz="2400" dirty="0" smtClean="0"/>
            </a:br>
            <a:endParaRPr lang="it-IT" sz="2400" dirty="0"/>
          </a:p>
        </p:txBody>
      </p:sp>
      <p:pic>
        <p:nvPicPr>
          <p:cNvPr id="11" name="Segnaposto contenuto 10" descr="WP_20170412_11_20_04_Pro.jpg"/>
          <p:cNvPicPr>
            <a:picLocks noGrp="1" noChangeAspect="1"/>
          </p:cNvPicPr>
          <p:nvPr>
            <p:ph sz="half" idx="1"/>
          </p:nvPr>
        </p:nvPicPr>
        <p:blipFill>
          <a:blip r:embed="rId2" cstate="print"/>
          <a:stretch>
            <a:fillRect/>
          </a:stretch>
        </p:blipFill>
        <p:spPr>
          <a:xfrm>
            <a:off x="1205319" y="1600200"/>
            <a:ext cx="2542362" cy="4525963"/>
          </a:xfrm>
        </p:spPr>
      </p:pic>
      <p:pic>
        <p:nvPicPr>
          <p:cNvPr id="10" name="Segnaposto contenuto 7" descr="WP_20170413_10_58_59_Pro.jpg"/>
          <p:cNvPicPr>
            <a:picLocks noGrp="1" noChangeAspect="1"/>
          </p:cNvPicPr>
          <p:nvPr>
            <p:ph sz="half" idx="2"/>
          </p:nvPr>
        </p:nvPicPr>
        <p:blipFill>
          <a:blip r:embed="rId3" cstate="print"/>
          <a:stretch>
            <a:fillRect/>
          </a:stretch>
        </p:blipFill>
        <p:spPr>
          <a:xfrm>
            <a:off x="4648200" y="2728883"/>
            <a:ext cx="4038600" cy="2268597"/>
          </a:xfrm>
        </p:spPr>
      </p:pic>
      <p:sp>
        <p:nvSpPr>
          <p:cNvPr id="12" name="CasellaDiTesto 11"/>
          <p:cNvSpPr txBox="1"/>
          <p:nvPr/>
        </p:nvSpPr>
        <p:spPr>
          <a:xfrm>
            <a:off x="3929058" y="5214950"/>
            <a:ext cx="4429156" cy="369332"/>
          </a:xfrm>
          <a:prstGeom prst="rect">
            <a:avLst/>
          </a:prstGeom>
          <a:noFill/>
        </p:spPr>
        <p:txBody>
          <a:bodyPr wrap="square" rtlCol="0">
            <a:spAutoFit/>
          </a:bodyPr>
          <a:lstStyle/>
          <a:p>
            <a:r>
              <a:rPr lang="it-IT" dirty="0" smtClean="0">
                <a:latin typeface="Times New Roman"/>
                <a:cs typeface="Times New Roman"/>
              </a:rPr>
              <a:t>&lt;= </a:t>
            </a:r>
            <a:r>
              <a:rPr lang="it-IT" dirty="0" smtClean="0"/>
              <a:t>Il nonno di </a:t>
            </a:r>
            <a:r>
              <a:rPr lang="it-IT" dirty="0" err="1" smtClean="0"/>
              <a:t>C.B.</a:t>
            </a:r>
            <a:r>
              <a:rPr lang="it-IT" dirty="0" smtClean="0"/>
              <a:t> che intaglia il </a:t>
            </a:r>
            <a:r>
              <a:rPr lang="it-IT" dirty="0" err="1" smtClean="0"/>
              <a:t>pandalo</a:t>
            </a:r>
            <a:r>
              <a:rPr lang="it-IT" dirty="0" smtClean="0"/>
              <a:t>.</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it-IT" sz="2000" dirty="0" smtClean="0"/>
              <a:t>Bambini che giocano al </a:t>
            </a:r>
            <a:r>
              <a:rPr lang="it-IT" sz="2000" dirty="0" err="1" smtClean="0"/>
              <a:t>pandalo</a:t>
            </a:r>
            <a:r>
              <a:rPr lang="it-IT" sz="2000" dirty="0" smtClean="0"/>
              <a:t>.</a:t>
            </a:r>
            <a:endParaRPr lang="hr-HR" sz="2000" dirty="0"/>
          </a:p>
        </p:txBody>
      </p:sp>
      <p:pic>
        <p:nvPicPr>
          <p:cNvPr id="4" name="Segnaposto contenuto 8" descr="WP_20170413_10_49_00_Pro.jpg"/>
          <p:cNvPicPr>
            <a:picLocks noGrp="1" noChangeAspect="1"/>
          </p:cNvPicPr>
          <p:nvPr>
            <p:ph idx="1"/>
          </p:nvPr>
        </p:nvPicPr>
        <p:blipFill>
          <a:blip r:embed="rId2" cstate="print"/>
          <a:stretch>
            <a:fillRect/>
          </a:stretch>
        </p:blipFill>
        <p:spPr>
          <a:xfrm>
            <a:off x="3300241" y="1600200"/>
            <a:ext cx="2543517"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dirty="0" smtClean="0"/>
              <a:t>Lavori fatti con la creta</a:t>
            </a:r>
            <a:endParaRPr lang="hr-HR" sz="3200" dirty="0"/>
          </a:p>
        </p:txBody>
      </p:sp>
      <p:pic>
        <p:nvPicPr>
          <p:cNvPr id="5" name="Segnaposto contenuto 4" descr="IMG-20170418-WA0004.jpg"/>
          <p:cNvPicPr>
            <a:picLocks noGrp="1" noChangeAspect="1"/>
          </p:cNvPicPr>
          <p:nvPr>
            <p:ph sz="half" idx="1"/>
          </p:nvPr>
        </p:nvPicPr>
        <p:blipFill>
          <a:blip r:embed="rId2" cstate="print"/>
          <a:stretch>
            <a:fillRect/>
          </a:stretch>
        </p:blipFill>
        <p:spPr>
          <a:xfrm>
            <a:off x="779264" y="1600200"/>
            <a:ext cx="3394472" cy="4525963"/>
          </a:xfrm>
        </p:spPr>
      </p:pic>
      <p:pic>
        <p:nvPicPr>
          <p:cNvPr id="6" name="Segnaposto contenuto 5" descr="IMG-20170418-WA0006.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1785918" y="4429132"/>
            <a:ext cx="5486400" cy="414350"/>
          </a:xfrm>
        </p:spPr>
        <p:txBody>
          <a:bodyPr>
            <a:noAutofit/>
          </a:bodyPr>
          <a:lstStyle/>
          <a:p>
            <a:pPr algn="ctr"/>
            <a:r>
              <a:rPr lang="it-IT" sz="2200" dirty="0" smtClean="0">
                <a:solidFill>
                  <a:srgbClr val="00B0F0"/>
                </a:solidFill>
              </a:rPr>
              <a:t>PORTON</a:t>
            </a:r>
            <a:endParaRPr lang="it-IT" sz="2200" dirty="0">
              <a:solidFill>
                <a:srgbClr val="00B0F0"/>
              </a:solidFill>
            </a:endParaRPr>
          </a:p>
        </p:txBody>
      </p:sp>
      <p:pic>
        <p:nvPicPr>
          <p:cNvPr id="11" name="Segnaposto immagine 10" descr="WP_20170412_10_52_58_Pro.jpg"/>
          <p:cNvPicPr>
            <a:picLocks noGrp="1" noChangeAspect="1"/>
          </p:cNvPicPr>
          <p:nvPr>
            <p:ph type="pic" idx="1"/>
          </p:nvPr>
        </p:nvPicPr>
        <p:blipFill>
          <a:blip r:embed="rId2" cstate="print"/>
          <a:srcRect t="25798" b="25798"/>
          <a:stretch>
            <a:fillRect/>
          </a:stretch>
        </p:blipFill>
        <p:spPr>
          <a:xfrm>
            <a:off x="1785918" y="214291"/>
            <a:ext cx="5486400" cy="4214842"/>
          </a:xfrm>
        </p:spPr>
      </p:pic>
      <p:sp>
        <p:nvSpPr>
          <p:cNvPr id="9" name="Segnaposto testo 8"/>
          <p:cNvSpPr>
            <a:spLocks noGrp="1"/>
          </p:cNvSpPr>
          <p:nvPr>
            <p:ph type="body" sz="half" idx="2"/>
          </p:nvPr>
        </p:nvSpPr>
        <p:spPr>
          <a:xfrm>
            <a:off x="500034" y="4857760"/>
            <a:ext cx="8001056" cy="2000240"/>
          </a:xfrm>
        </p:spPr>
        <p:txBody>
          <a:bodyPr>
            <a:normAutofit/>
          </a:bodyPr>
          <a:lstStyle/>
          <a:p>
            <a:pPr algn="just"/>
            <a:r>
              <a:rPr lang="hr-HR" sz="2000" dirty="0" smtClean="0"/>
              <a:t>Con il gesso, si disegnano a terra delle caselle. Il giocatore getta un sassolino sulla prima casella (dove c’è una sola casella il giocatore salta su un piede solo, mentre dove ci sono due caselle, salta su due piedi), fino a raggiungere l</a:t>
            </a:r>
            <a:r>
              <a:rPr lang="it-IT" sz="2000" dirty="0" smtClean="0"/>
              <a:t>e u</a:t>
            </a:r>
            <a:r>
              <a:rPr lang="hr-HR" sz="2000" dirty="0" smtClean="0"/>
              <a:t>ltim</a:t>
            </a:r>
            <a:r>
              <a:rPr lang="it-IT" sz="2000" dirty="0" smtClean="0"/>
              <a:t>e due</a:t>
            </a:r>
            <a:r>
              <a:rPr lang="hr-HR" sz="2000" dirty="0" smtClean="0"/>
              <a:t> casell</a:t>
            </a:r>
            <a:r>
              <a:rPr lang="it-IT" sz="2000" dirty="0" smtClean="0"/>
              <a:t>e</a:t>
            </a:r>
            <a:r>
              <a:rPr lang="hr-HR" sz="2000" dirty="0" smtClean="0"/>
              <a:t> </a:t>
            </a:r>
            <a:r>
              <a:rPr lang="it-IT" sz="2000" dirty="0" smtClean="0"/>
              <a:t>dove fa un salto di 180’ </a:t>
            </a:r>
            <a:r>
              <a:rPr lang="hr-HR" sz="2000" dirty="0" smtClean="0"/>
              <a:t>e poi torna indietro allo stesso modo fino a raggiungere la casella numero 1, senza commettere errori, altrimenti il turno passa al prossimo giocatore.</a:t>
            </a:r>
          </a:p>
          <a:p>
            <a:pPr algn="just"/>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5786" y="214290"/>
            <a:ext cx="3008313" cy="1162050"/>
          </a:xfrm>
        </p:spPr>
        <p:txBody>
          <a:bodyPr>
            <a:noAutofit/>
          </a:bodyPr>
          <a:lstStyle/>
          <a:p>
            <a:pPr algn="ctr"/>
            <a:r>
              <a:rPr lang="it-IT" sz="2400" dirty="0" smtClean="0">
                <a:solidFill>
                  <a:srgbClr val="C00000"/>
                </a:solidFill>
              </a:rPr>
              <a:t>GIOCO CANTATO</a:t>
            </a:r>
            <a:br>
              <a:rPr lang="it-IT" sz="2400" dirty="0" smtClean="0">
                <a:solidFill>
                  <a:srgbClr val="C00000"/>
                </a:solidFill>
              </a:rPr>
            </a:br>
            <a:r>
              <a:rPr lang="it-IT" sz="2400" dirty="0" smtClean="0">
                <a:solidFill>
                  <a:srgbClr val="C00000"/>
                </a:solidFill>
              </a:rPr>
              <a:t>CORDON DE SAN FRANCESCO</a:t>
            </a:r>
            <a:endParaRPr lang="it-IT" sz="2400" dirty="0">
              <a:solidFill>
                <a:srgbClr val="C00000"/>
              </a:solidFill>
            </a:endParaRPr>
          </a:p>
        </p:txBody>
      </p:sp>
      <p:pic>
        <p:nvPicPr>
          <p:cNvPr id="5" name="Segnaposto contenuto 4" descr="WP_20170412_11_01_35_Pro.jpg"/>
          <p:cNvPicPr>
            <a:picLocks noGrp="1" noChangeAspect="1"/>
          </p:cNvPicPr>
          <p:nvPr>
            <p:ph idx="1"/>
          </p:nvPr>
        </p:nvPicPr>
        <p:blipFill>
          <a:blip r:embed="rId2" cstate="print"/>
          <a:stretch>
            <a:fillRect/>
          </a:stretch>
        </p:blipFill>
        <p:spPr>
          <a:xfrm>
            <a:off x="4999758" y="273050"/>
            <a:ext cx="3287860" cy="5853113"/>
          </a:xfrm>
        </p:spPr>
      </p:pic>
      <p:sp>
        <p:nvSpPr>
          <p:cNvPr id="4" name="Segnaposto testo 3"/>
          <p:cNvSpPr>
            <a:spLocks noGrp="1"/>
          </p:cNvSpPr>
          <p:nvPr>
            <p:ph type="body" sz="half" idx="2"/>
          </p:nvPr>
        </p:nvSpPr>
        <p:spPr>
          <a:xfrm>
            <a:off x="457200" y="1435100"/>
            <a:ext cx="4329114" cy="4851420"/>
          </a:xfrm>
        </p:spPr>
        <p:txBody>
          <a:bodyPr>
            <a:normAutofit fontScale="92500"/>
          </a:bodyPr>
          <a:lstStyle/>
          <a:p>
            <a:pPr algn="just"/>
            <a:r>
              <a:rPr lang="it-IT" sz="2200" dirty="0" smtClean="0"/>
              <a:t>I bambini formano un cerchio tenendosi per mano, all’interno del cerchio sta un bambino bendato che mima i movimenti cantati dai bambini che formano il cerchio:</a:t>
            </a:r>
          </a:p>
          <a:p>
            <a:pPr algn="just"/>
            <a:r>
              <a:rPr lang="it-IT" sz="2200" dirty="0" smtClean="0"/>
              <a:t>CORDON </a:t>
            </a:r>
            <a:r>
              <a:rPr lang="it-IT" sz="2200" dirty="0" err="1" smtClean="0"/>
              <a:t>CORDON</a:t>
            </a:r>
            <a:r>
              <a:rPr lang="it-IT" sz="2200" dirty="0" smtClean="0"/>
              <a:t> DE SAN FRANCESCO</a:t>
            </a:r>
          </a:p>
          <a:p>
            <a:pPr algn="just"/>
            <a:r>
              <a:rPr lang="it-IT" sz="2200" dirty="0" smtClean="0"/>
              <a:t>LA BELA STELA ‘N MEXO</a:t>
            </a:r>
          </a:p>
          <a:p>
            <a:pPr algn="just"/>
            <a:r>
              <a:rPr lang="it-IT" sz="2200" dirty="0" smtClean="0"/>
              <a:t>LA FA UN SALTO</a:t>
            </a:r>
          </a:p>
          <a:p>
            <a:pPr algn="just"/>
            <a:r>
              <a:rPr lang="it-IT" sz="2200" dirty="0" smtClean="0"/>
              <a:t>LA ‘N DE FA UN ALTRO</a:t>
            </a:r>
          </a:p>
          <a:p>
            <a:pPr algn="just"/>
            <a:r>
              <a:rPr lang="it-IT" sz="2200" dirty="0" smtClean="0"/>
              <a:t>LA FA LA RIVERENSA</a:t>
            </a:r>
          </a:p>
          <a:p>
            <a:pPr algn="just"/>
            <a:r>
              <a:rPr lang="it-IT" sz="2200" dirty="0" smtClean="0"/>
              <a:t>LA FA LA PENITENSA</a:t>
            </a:r>
          </a:p>
          <a:p>
            <a:pPr algn="just"/>
            <a:r>
              <a:rPr lang="it-IT" sz="2200" dirty="0" smtClean="0"/>
              <a:t>LA ‘NSARA I OCI</a:t>
            </a:r>
          </a:p>
          <a:p>
            <a:pPr algn="just"/>
            <a:r>
              <a:rPr lang="it-IT" sz="2200" dirty="0" smtClean="0"/>
              <a:t>LA BAXA CHI CHE LA </a:t>
            </a:r>
            <a:r>
              <a:rPr lang="it-IT" sz="2200" dirty="0" err="1" smtClean="0"/>
              <a:t>VOL</a:t>
            </a:r>
            <a:r>
              <a:rPr lang="it-IT" sz="2200" dirty="0" smtClean="0"/>
              <a:t>.</a:t>
            </a:r>
          </a:p>
          <a:p>
            <a:pPr algn="just"/>
            <a:endParaRPr lang="it-IT"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768</Words>
  <Application>Microsoft Office PowerPoint</Application>
  <PresentationFormat>Presentazione su schermo (4:3)</PresentationFormat>
  <Paragraphs>68</Paragraphs>
  <Slides>18</Slides>
  <Notes>0</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I GIOCHI D’ UNA VOLTA</vt:lpstr>
      <vt:lpstr>Diapositiva 2</vt:lpstr>
      <vt:lpstr>La nonna di E.P. e N.B. è venuta in asilo a mostrare i giochi che faceva da bambina.</vt:lpstr>
      <vt:lpstr>CIOCA CIOCA FAMI I CORNI</vt:lpstr>
      <vt:lpstr>EL PANDALO Il gioco consiste nel far saltare in aria un bastoncino corto (detto lippa) battendolo con un legno ad una delle estremità appuntite e nel percuoterlo poi al volo, per mandarlo il più lontano possibile. </vt:lpstr>
      <vt:lpstr>Bambini che giocano al pandalo.</vt:lpstr>
      <vt:lpstr>Lavori fatti con la creta</vt:lpstr>
      <vt:lpstr>PORTON</vt:lpstr>
      <vt:lpstr>GIOCO CANTATO CORDON DE SAN FRANCESCO</vt:lpstr>
      <vt:lpstr>LE BELE STATUINE E LA BRUTE STATUINE</vt:lpstr>
      <vt:lpstr>4 CANTONI</vt:lpstr>
      <vt:lpstr>LA BICICLETTA</vt:lpstr>
      <vt:lpstr>Diapositiva 13</vt:lpstr>
      <vt:lpstr>LA CIOCA</vt:lpstr>
      <vt:lpstr>LA RASPA</vt:lpstr>
      <vt:lpstr>I PENSIERI DEI BAMBINI</vt:lpstr>
      <vt:lpstr>CONCLUSIONE</vt:lpstr>
      <vt:lpstr>Vi ringraziamo per la vostra 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GIOCHI D’ UNA VOLTA</dc:title>
  <dc:creator>giulietta</dc:creator>
  <cp:lastModifiedBy>giulietta</cp:lastModifiedBy>
  <cp:revision>20</cp:revision>
  <dcterms:created xsi:type="dcterms:W3CDTF">2017-04-19T09:15:55Z</dcterms:created>
  <dcterms:modified xsi:type="dcterms:W3CDTF">2017-05-02T15:34:47Z</dcterms:modified>
</cp:coreProperties>
</file>