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7"/>
  </p:notesMasterIdLst>
  <p:sldIdLst>
    <p:sldId id="256" r:id="rId2"/>
    <p:sldId id="257" r:id="rId3"/>
    <p:sldId id="275" r:id="rId4"/>
    <p:sldId id="258" r:id="rId5"/>
    <p:sldId id="276" r:id="rId6"/>
    <p:sldId id="259" r:id="rId7"/>
    <p:sldId id="260" r:id="rId8"/>
    <p:sldId id="261" r:id="rId9"/>
    <p:sldId id="263" r:id="rId10"/>
    <p:sldId id="264" r:id="rId11"/>
    <p:sldId id="262" r:id="rId12"/>
    <p:sldId id="265" r:id="rId13"/>
    <p:sldId id="266" r:id="rId14"/>
    <p:sldId id="267" r:id="rId15"/>
    <p:sldId id="268" r:id="rId16"/>
    <p:sldId id="269" r:id="rId17"/>
    <p:sldId id="270" r:id="rId18"/>
    <p:sldId id="271" r:id="rId19"/>
    <p:sldId id="272" r:id="rId20"/>
    <p:sldId id="280" r:id="rId21"/>
    <p:sldId id="273" r:id="rId22"/>
    <p:sldId id="274" r:id="rId23"/>
    <p:sldId id="277" r:id="rId24"/>
    <p:sldId id="278" r:id="rId25"/>
    <p:sldId id="279" r:id="rId26"/>
  </p:sldIdLst>
  <p:sldSz cx="9144000" cy="6858000" type="screen4x3"/>
  <p:notesSz cx="6858000" cy="994568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E66E45-A48B-4E94-90B8-30CBD77CCFA5}">
          <p14:sldIdLst>
            <p14:sldId id="256"/>
          </p14:sldIdLst>
        </p14:section>
        <p14:section name="Untitled Section" id="{573EB292-5C15-439E-B5EB-9DD141DD9611}">
          <p14:sldIdLst>
            <p14:sldId id="257"/>
            <p14:sldId id="275"/>
            <p14:sldId id="258"/>
            <p14:sldId id="276"/>
            <p14:sldId id="259"/>
            <p14:sldId id="260"/>
            <p14:sldId id="261"/>
            <p14:sldId id="263"/>
            <p14:sldId id="264"/>
            <p14:sldId id="262"/>
            <p14:sldId id="265"/>
            <p14:sldId id="266"/>
            <p14:sldId id="267"/>
            <p14:sldId id="268"/>
            <p14:sldId id="269"/>
            <p14:sldId id="270"/>
            <p14:sldId id="271"/>
            <p14:sldId id="272"/>
            <p14:sldId id="280"/>
            <p14:sldId id="273"/>
            <p14:sldId id="274"/>
            <p14:sldId id="277"/>
            <p14:sldId id="278"/>
            <p14:sldId id="27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89" autoAdjust="0"/>
  </p:normalViewPr>
  <p:slideViewPr>
    <p:cSldViewPr>
      <p:cViewPr varScale="1">
        <p:scale>
          <a:sx n="112" d="100"/>
          <a:sy n="112" d="100"/>
        </p:scale>
        <p:origin x="-15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11T23:54:37.162" idx="1">
    <p:pos x="5041" y="1370"/>
    <p:text/>
  </p:cm>
  <p:cm authorId="0" dt="2016-05-11T23:54:41.205" idx="2">
    <p:pos x="5177" y="150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12563A2B-E82C-447C-A04A-1DE556670A05}" type="datetimeFigureOut">
              <a:rPr lang="hr-HR" smtClean="0"/>
              <a:t>4.5.2017.</a:t>
            </a:fld>
            <a:endParaRPr lang="hr-HR"/>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95E03767-C2CF-46B2-990E-1960581B4FFF}" type="slidenum">
              <a:rPr lang="hr-HR" smtClean="0"/>
              <a:t>‹#›</a:t>
            </a:fld>
            <a:endParaRPr lang="hr-HR"/>
          </a:p>
        </p:txBody>
      </p:sp>
    </p:spTree>
    <p:extLst>
      <p:ext uri="{BB962C8B-B14F-4D97-AF65-F5344CB8AC3E}">
        <p14:creationId xmlns:p14="http://schemas.microsoft.com/office/powerpoint/2010/main" val="195085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5E03767-C2CF-46B2-990E-1960581B4FFF}" type="slidenum">
              <a:rPr lang="hr-HR" smtClean="0"/>
              <a:t>21</a:t>
            </a:fld>
            <a:endParaRPr lang="hr-HR"/>
          </a:p>
        </p:txBody>
      </p:sp>
    </p:spTree>
    <p:extLst>
      <p:ext uri="{BB962C8B-B14F-4D97-AF65-F5344CB8AC3E}">
        <p14:creationId xmlns:p14="http://schemas.microsoft.com/office/powerpoint/2010/main" val="166628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BE8A22-BE5C-44BD-89E8-3F0CD0E0B0FA}" type="datetime1">
              <a:rPr lang="hr-HR" smtClean="0"/>
              <a:t>4.5.2017.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F1ED8-39A2-4482-B9E0-7FAB3AC7A333}" type="datetime1">
              <a:rPr lang="hr-HR" smtClean="0"/>
              <a:t>4.5.2017.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82062-9861-4CB5-AB52-2249C744DCCC}" type="datetime1">
              <a:rPr lang="hr-HR" smtClean="0"/>
              <a:t>4.5.2017.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37000-CBBA-4E14-8C20-9E638925D2DC}" type="datetime1">
              <a:rPr lang="hr-HR" smtClean="0"/>
              <a:t>4.5.2017.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5FE66-708D-4523-8B6C-865464DB317C}" type="datetime1">
              <a:rPr lang="hr-HR" smtClean="0"/>
              <a:t>4.5.2017.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FFEA91-D4D9-4617-8C14-97C8F8DB43F1}" type="datetime1">
              <a:rPr lang="hr-HR" smtClean="0"/>
              <a:t>4.5.2017.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00127-3B0F-47C9-B418-078FA1A4AA8B}" type="datetime1">
              <a:rPr lang="hr-HR" smtClean="0"/>
              <a:t>4.5.2017.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CF52-51E8-4C6B-9D59-B5B4E0A93A3A}" type="datetime1">
              <a:rPr lang="hr-HR" smtClean="0"/>
              <a:t>4.5.2017.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DAC9B-1966-4F0F-AA69-5ABEE451279A}" type="datetime1">
              <a:rPr lang="hr-HR" smtClean="0"/>
              <a:t>4.5.2017.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43405E5-2BB1-4902-92BA-42F279328940}"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B3781-A2DF-48DC-A2D9-44A5497E5BCE}" type="datetime1">
              <a:rPr lang="hr-HR" smtClean="0"/>
              <a:t>4.5.2017.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43405E5-2BB1-4902-92BA-42F279328940}" type="slidenum">
              <a:rPr lang="hr-HR" smtClean="0"/>
              <a:t>‹#›</a:t>
            </a:fld>
            <a:endParaRPr lang="hr-H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21A7272-8F69-4207-BEE8-30B0AA20F0FB}" type="datetime1">
              <a:rPr lang="hr-HR" smtClean="0"/>
              <a:t>4.5.2017.</a:t>
            </a:fld>
            <a:endParaRPr lang="hr-HR"/>
          </a:p>
        </p:txBody>
      </p:sp>
      <p:sp>
        <p:nvSpPr>
          <p:cNvPr id="9" name="Slide Number Placeholder 8"/>
          <p:cNvSpPr>
            <a:spLocks noGrp="1"/>
          </p:cNvSpPr>
          <p:nvPr>
            <p:ph type="sldNum" sz="quarter" idx="11"/>
          </p:nvPr>
        </p:nvSpPr>
        <p:spPr/>
        <p:txBody>
          <a:bodyPr/>
          <a:lstStyle/>
          <a:p>
            <a:fld id="{F43405E5-2BB1-4902-92BA-42F279328940}" type="slidenum">
              <a:rPr lang="hr-HR" smtClean="0"/>
              <a:t>‹#›</a:t>
            </a:fld>
            <a:endParaRPr lang="hr-HR"/>
          </a:p>
        </p:txBody>
      </p:sp>
      <p:sp>
        <p:nvSpPr>
          <p:cNvPr id="10" name="Footer Placeholder 9"/>
          <p:cNvSpPr>
            <a:spLocks noGrp="1"/>
          </p:cNvSpPr>
          <p:nvPr>
            <p:ph type="ftr" sz="quarter" idx="12"/>
          </p:nvPr>
        </p:nvSpPr>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43405E5-2BB1-4902-92BA-42F279328940}" type="slidenum">
              <a:rPr lang="hr-HR" smtClean="0"/>
              <a:t>‹#›</a:t>
            </a:fld>
            <a:endParaRPr lang="hr-HR"/>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r-HR"/>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5ACF654-E1A9-4BF5-937B-7A519EEF6024}" type="datetime1">
              <a:rPr lang="hr-HR" smtClean="0"/>
              <a:t>4.5.2017.</a:t>
            </a:fld>
            <a:endParaRPr lang="hr-H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sz="4900" b="1" dirty="0" err="1" smtClean="0"/>
              <a:t>Canti</a:t>
            </a:r>
            <a:r>
              <a:rPr lang="hr-HR" sz="4900" b="1" dirty="0" smtClean="0"/>
              <a:t> </a:t>
            </a:r>
            <a:r>
              <a:rPr lang="hr-HR" sz="4900" b="1" dirty="0" err="1" smtClean="0"/>
              <a:t>di</a:t>
            </a:r>
            <a:r>
              <a:rPr lang="hr-HR" sz="4900" b="1" dirty="0" smtClean="0"/>
              <a:t> </a:t>
            </a:r>
            <a:r>
              <a:rPr lang="hr-HR" sz="4900" b="1" dirty="0" err="1" smtClean="0"/>
              <a:t>casa</a:t>
            </a:r>
            <a:r>
              <a:rPr lang="hr-HR" sz="4900" b="1" dirty="0" smtClean="0"/>
              <a:t> </a:t>
            </a:r>
            <a:r>
              <a:rPr lang="hr-HR" sz="4900" b="1" dirty="0" err="1" smtClean="0"/>
              <a:t>nostra</a:t>
            </a:r>
            <a:r>
              <a:rPr lang="hr-HR" sz="4900" b="1" dirty="0" smtClean="0"/>
              <a:t> – </a:t>
            </a:r>
            <a:br>
              <a:rPr lang="hr-HR" sz="4900" b="1" dirty="0" smtClean="0"/>
            </a:br>
            <a:r>
              <a:rPr lang="hr-HR" sz="4900" b="1" dirty="0" smtClean="0"/>
              <a:t>Pjesme našeg zavičaja</a:t>
            </a:r>
            <a:r>
              <a:rPr lang="hr-HR" dirty="0" smtClean="0"/>
              <a:t/>
            </a:r>
            <a:br>
              <a:rPr lang="hr-HR" dirty="0" smtClean="0"/>
            </a:br>
            <a:r>
              <a:rPr lang="hr-HR" dirty="0" smtClean="0"/>
              <a:t/>
            </a:r>
            <a:br>
              <a:rPr lang="hr-HR" dirty="0" smtClean="0"/>
            </a:br>
            <a:endParaRPr lang="hr-HR" dirty="0"/>
          </a:p>
        </p:txBody>
      </p:sp>
      <p:sp>
        <p:nvSpPr>
          <p:cNvPr id="3" name="Subtitle 2"/>
          <p:cNvSpPr>
            <a:spLocks noGrp="1"/>
          </p:cNvSpPr>
          <p:nvPr>
            <p:ph type="subTitle" idx="1"/>
          </p:nvPr>
        </p:nvSpPr>
        <p:spPr>
          <a:xfrm>
            <a:off x="685800" y="4005064"/>
            <a:ext cx="6461760" cy="1728192"/>
          </a:xfrm>
        </p:spPr>
        <p:txBody>
          <a:bodyPr>
            <a:normAutofit fontScale="47500" lnSpcReduction="20000"/>
          </a:bodyPr>
          <a:lstStyle/>
          <a:p>
            <a:r>
              <a:rPr lang="hr-HR" dirty="0" err="1" smtClean="0"/>
              <a:t>Presentazione</a:t>
            </a:r>
            <a:r>
              <a:rPr lang="hr-HR" dirty="0" smtClean="0"/>
              <a:t> </a:t>
            </a:r>
            <a:r>
              <a:rPr lang="hr-HR" dirty="0" err="1" smtClean="0"/>
              <a:t>del</a:t>
            </a:r>
            <a:r>
              <a:rPr lang="hr-HR" dirty="0" smtClean="0"/>
              <a:t> </a:t>
            </a:r>
            <a:r>
              <a:rPr lang="hr-HR" dirty="0" err="1" smtClean="0"/>
              <a:t>progetto</a:t>
            </a:r>
            <a:r>
              <a:rPr lang="hr-HR" dirty="0" smtClean="0"/>
              <a:t>  </a:t>
            </a:r>
            <a:r>
              <a:rPr lang="hr-HR" dirty="0" err="1" smtClean="0"/>
              <a:t>inerente</a:t>
            </a:r>
            <a:r>
              <a:rPr lang="hr-HR" dirty="0" smtClean="0"/>
              <a:t> l’ </a:t>
            </a:r>
            <a:r>
              <a:rPr lang="hr-HR" dirty="0" err="1" smtClean="0"/>
              <a:t>istituzionalizzazione</a:t>
            </a:r>
            <a:r>
              <a:rPr lang="hr-HR" dirty="0" smtClean="0"/>
              <a:t> </a:t>
            </a:r>
            <a:r>
              <a:rPr lang="hr-HR" dirty="0" err="1" smtClean="0"/>
              <a:t>della</a:t>
            </a:r>
            <a:r>
              <a:rPr lang="hr-HR" dirty="0" smtClean="0"/>
              <a:t>  </a:t>
            </a:r>
            <a:r>
              <a:rPr lang="hr-HR" dirty="0" err="1" smtClean="0"/>
              <a:t>storia</a:t>
            </a:r>
            <a:r>
              <a:rPr lang="hr-HR" dirty="0" smtClean="0"/>
              <a:t> </a:t>
            </a:r>
            <a:r>
              <a:rPr lang="hr-HR" dirty="0" err="1" smtClean="0"/>
              <a:t>del</a:t>
            </a:r>
            <a:r>
              <a:rPr lang="hr-HR" dirty="0" smtClean="0"/>
              <a:t> </a:t>
            </a:r>
            <a:r>
              <a:rPr lang="hr-HR" dirty="0" err="1" smtClean="0"/>
              <a:t>territorio</a:t>
            </a:r>
            <a:r>
              <a:rPr lang="hr-HR" dirty="0" smtClean="0"/>
              <a:t> </a:t>
            </a:r>
            <a:r>
              <a:rPr lang="hr-HR" dirty="0" err="1" smtClean="0"/>
              <a:t>nelle</a:t>
            </a:r>
            <a:r>
              <a:rPr lang="hr-HR" dirty="0" smtClean="0"/>
              <a:t> </a:t>
            </a:r>
            <a:r>
              <a:rPr lang="hr-HR" dirty="0" err="1" smtClean="0"/>
              <a:t>scuole</a:t>
            </a:r>
            <a:r>
              <a:rPr lang="hr-HR" dirty="0" smtClean="0"/>
              <a:t> </a:t>
            </a:r>
            <a:r>
              <a:rPr lang="hr-HR" dirty="0" err="1" smtClean="0"/>
              <a:t>d</a:t>
            </a:r>
            <a:r>
              <a:rPr lang="hr-HR" dirty="0" smtClean="0"/>
              <a:t>’</a:t>
            </a:r>
            <a:r>
              <a:rPr lang="hr-HR" dirty="0" err="1" smtClean="0"/>
              <a:t>infanzia</a:t>
            </a:r>
            <a:r>
              <a:rPr lang="hr-HR" dirty="0" smtClean="0"/>
              <a:t> </a:t>
            </a:r>
            <a:r>
              <a:rPr lang="hr-HR" dirty="0" err="1" smtClean="0"/>
              <a:t>istriane</a:t>
            </a:r>
            <a:endParaRPr lang="hr-HR" dirty="0" smtClean="0"/>
          </a:p>
          <a:p>
            <a:r>
              <a:rPr lang="hr-HR" dirty="0" smtClean="0"/>
              <a:t>Prezentacija </a:t>
            </a:r>
            <a:r>
              <a:rPr lang="hr-HR" dirty="0"/>
              <a:t>projekta u okviru institucionalizacije zavičajne nastave u istarskim </a:t>
            </a:r>
            <a:r>
              <a:rPr lang="hr-HR" dirty="0" smtClean="0"/>
              <a:t>vrtićima</a:t>
            </a:r>
          </a:p>
          <a:p>
            <a:endParaRPr lang="hr-HR" dirty="0"/>
          </a:p>
          <a:p>
            <a:r>
              <a:rPr lang="hr-HR" dirty="0" err="1" smtClean="0"/>
              <a:t>Scuola</a:t>
            </a:r>
            <a:r>
              <a:rPr lang="hr-HR" dirty="0"/>
              <a:t> </a:t>
            </a:r>
            <a:r>
              <a:rPr lang="hr-HR" dirty="0" smtClean="0"/>
              <a:t>d’</a:t>
            </a:r>
            <a:r>
              <a:rPr lang="hr-HR" dirty="0" err="1" smtClean="0"/>
              <a:t>infanzia</a:t>
            </a:r>
            <a:r>
              <a:rPr lang="hr-HR" dirty="0" smtClean="0"/>
              <a:t> „</a:t>
            </a:r>
            <a:r>
              <a:rPr lang="hr-HR" dirty="0" err="1" smtClean="0"/>
              <a:t>Paperino</a:t>
            </a:r>
            <a:r>
              <a:rPr lang="hr-HR" dirty="0" smtClean="0"/>
              <a:t>” </a:t>
            </a:r>
            <a:r>
              <a:rPr lang="hr-HR" dirty="0" err="1" smtClean="0"/>
              <a:t>Parenzo</a:t>
            </a:r>
            <a:r>
              <a:rPr lang="hr-HR" dirty="0" smtClean="0"/>
              <a:t>/Dječji vrtić i jaslice „</a:t>
            </a:r>
            <a:r>
              <a:rPr lang="hr-HR" dirty="0" err="1" smtClean="0"/>
              <a:t>Paperino</a:t>
            </a:r>
            <a:r>
              <a:rPr lang="hr-HR" dirty="0" smtClean="0"/>
              <a:t>” Poreč</a:t>
            </a:r>
          </a:p>
          <a:p>
            <a:r>
              <a:rPr lang="hr-HR" dirty="0" err="1" smtClean="0"/>
              <a:t>Asilo</a:t>
            </a:r>
            <a:r>
              <a:rPr lang="hr-HR" dirty="0" smtClean="0"/>
              <a:t> </a:t>
            </a:r>
            <a:r>
              <a:rPr lang="hr-HR" dirty="0" err="1" smtClean="0"/>
              <a:t>periferico</a:t>
            </a:r>
            <a:r>
              <a:rPr lang="hr-HR" dirty="0" smtClean="0"/>
              <a:t> </a:t>
            </a:r>
            <a:r>
              <a:rPr lang="hr-HR" dirty="0" err="1" smtClean="0"/>
              <a:t>di</a:t>
            </a:r>
            <a:r>
              <a:rPr lang="hr-HR" dirty="0" smtClean="0"/>
              <a:t> </a:t>
            </a:r>
            <a:r>
              <a:rPr lang="hr-HR" dirty="0" err="1" smtClean="0"/>
              <a:t>Varvari</a:t>
            </a:r>
            <a:r>
              <a:rPr lang="hr-HR" dirty="0" smtClean="0"/>
              <a:t> – </a:t>
            </a:r>
            <a:r>
              <a:rPr lang="hr-HR" dirty="0" err="1" smtClean="0"/>
              <a:t>Gruppo</a:t>
            </a:r>
            <a:r>
              <a:rPr lang="hr-HR" dirty="0" smtClean="0"/>
              <a:t> </a:t>
            </a:r>
            <a:r>
              <a:rPr lang="hr-HR" dirty="0" err="1" smtClean="0"/>
              <a:t>degli</a:t>
            </a:r>
            <a:r>
              <a:rPr lang="hr-HR" dirty="0" smtClean="0"/>
              <a:t> </a:t>
            </a:r>
            <a:r>
              <a:rPr lang="hr-HR" dirty="0" err="1" smtClean="0"/>
              <a:t>Scoiattoli</a:t>
            </a:r>
            <a:r>
              <a:rPr lang="hr-HR" dirty="0" smtClean="0"/>
              <a:t>(3-5 </a:t>
            </a:r>
            <a:r>
              <a:rPr lang="hr-HR" dirty="0" err="1" smtClean="0"/>
              <a:t>anni</a:t>
            </a:r>
            <a:r>
              <a:rPr lang="hr-HR" dirty="0" smtClean="0"/>
              <a:t> d’</a:t>
            </a:r>
            <a:r>
              <a:rPr lang="hr-HR" dirty="0" err="1" smtClean="0"/>
              <a:t>eta</a:t>
            </a:r>
            <a:r>
              <a:rPr lang="hr-HR" dirty="0" smtClean="0"/>
              <a:t>’)/Područni vrtić </a:t>
            </a:r>
            <a:r>
              <a:rPr lang="hr-HR" dirty="0" err="1" smtClean="0"/>
              <a:t>Varvari</a:t>
            </a:r>
            <a:r>
              <a:rPr lang="hr-HR" dirty="0" smtClean="0"/>
              <a:t> – Odgojna skupina Vjeverice</a:t>
            </a:r>
          </a:p>
          <a:p>
            <a:r>
              <a:rPr lang="hr-HR" dirty="0" smtClean="0"/>
              <a:t>(3-5 godina starosti)</a:t>
            </a:r>
          </a:p>
          <a:p>
            <a:endParaRPr lang="hr-HR" dirty="0"/>
          </a:p>
          <a:p>
            <a:r>
              <a:rPr lang="hr-HR" dirty="0" err="1" smtClean="0"/>
              <a:t>Educatrici</a:t>
            </a:r>
            <a:r>
              <a:rPr lang="hr-HR" dirty="0" smtClean="0"/>
              <a:t>/Odgajateljice: Manuela </a:t>
            </a:r>
            <a:r>
              <a:rPr lang="hr-HR" dirty="0" err="1" smtClean="0"/>
              <a:t>Brajnović</a:t>
            </a:r>
            <a:r>
              <a:rPr lang="hr-HR" dirty="0" smtClean="0"/>
              <a:t> Macinić e Silvia Benussi</a:t>
            </a:r>
          </a:p>
          <a:p>
            <a:endParaRPr lang="hr-HR" dirty="0"/>
          </a:p>
          <a:p>
            <a:r>
              <a:rPr lang="hr-HR" dirty="0" err="1" smtClean="0"/>
              <a:t>Rovigno</a:t>
            </a:r>
            <a:r>
              <a:rPr lang="hr-HR" dirty="0" smtClean="0"/>
              <a:t>/Rovinj, 05.05.2017.</a:t>
            </a:r>
          </a:p>
          <a:p>
            <a:endParaRPr lang="hr-HR" dirty="0" smtClean="0"/>
          </a:p>
          <a:p>
            <a:endParaRPr lang="hr-HR" dirty="0"/>
          </a:p>
        </p:txBody>
      </p:sp>
      <p:sp>
        <p:nvSpPr>
          <p:cNvPr id="4" name="Slide Number Placeholder 3"/>
          <p:cNvSpPr>
            <a:spLocks noGrp="1"/>
          </p:cNvSpPr>
          <p:nvPr>
            <p:ph type="sldNum" sz="quarter" idx="12"/>
          </p:nvPr>
        </p:nvSpPr>
        <p:spPr/>
        <p:txBody>
          <a:bodyPr/>
          <a:lstStyle/>
          <a:p>
            <a:fld id="{F43405E5-2BB1-4902-92BA-42F279328940}" type="slidenum">
              <a:rPr lang="hr-HR" smtClean="0"/>
              <a:t>1</a:t>
            </a:fld>
            <a:endParaRPr lang="hr-HR"/>
          </a:p>
        </p:txBody>
      </p:sp>
    </p:spTree>
    <p:extLst>
      <p:ext uri="{BB962C8B-B14F-4D97-AF65-F5344CB8AC3E}">
        <p14:creationId xmlns:p14="http://schemas.microsoft.com/office/powerpoint/2010/main" val="251258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052736"/>
            <a:ext cx="3657600" cy="2743200"/>
          </a:xfrm>
        </p:spPr>
        <p:style>
          <a:lnRef idx="2">
            <a:schemeClr val="accent1">
              <a:shade val="50000"/>
            </a:schemeClr>
          </a:lnRef>
          <a:fillRef idx="1">
            <a:schemeClr val="accent1"/>
          </a:fillRef>
          <a:effectRef idx="0">
            <a:schemeClr val="accent1"/>
          </a:effectRef>
          <a:fontRef idx="minor">
            <a:schemeClr val="lt1"/>
          </a:fontRef>
        </p:style>
      </p:pic>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3429000"/>
            <a:ext cx="3657600" cy="2743200"/>
          </a:xfrm>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10</a:t>
            </a:fld>
            <a:endParaRPr lang="hr-HR"/>
          </a:p>
        </p:txBody>
      </p:sp>
    </p:spTree>
    <p:extLst>
      <p:ext uri="{BB962C8B-B14F-4D97-AF65-F5344CB8AC3E}">
        <p14:creationId xmlns:p14="http://schemas.microsoft.com/office/powerpoint/2010/main" val="317457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Mih/ Gajde </a:t>
            </a:r>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459831"/>
            <a:ext cx="3657600" cy="2743200"/>
          </a:xfrm>
        </p:spPr>
        <p:style>
          <a:lnRef idx="2">
            <a:schemeClr val="accent1">
              <a:shade val="50000"/>
            </a:schemeClr>
          </a:lnRef>
          <a:fillRef idx="1">
            <a:schemeClr val="accent1"/>
          </a:fillRef>
          <a:effectRef idx="0">
            <a:schemeClr val="accent1"/>
          </a:effectRef>
          <a:fontRef idx="minor">
            <a:schemeClr val="lt1"/>
          </a:fontRef>
        </p:style>
      </p:pic>
      <p:sp>
        <p:nvSpPr>
          <p:cNvPr id="9" name="Content Placeholder 8"/>
          <p:cNvSpPr>
            <a:spLocks noGrp="1"/>
          </p:cNvSpPr>
          <p:nvPr>
            <p:ph sz="half" idx="2"/>
          </p:nvPr>
        </p:nvSpPr>
        <p:spPr>
          <a:xfrm>
            <a:off x="4355976" y="1556792"/>
            <a:ext cx="3577208" cy="4485096"/>
          </a:xfrm>
        </p:spPr>
        <p:txBody>
          <a:bodyPr>
            <a:normAutofit fontScale="85000" lnSpcReduction="20000"/>
          </a:bodyPr>
          <a:lstStyle/>
          <a:p>
            <a:r>
              <a:rPr lang="hr-HR" dirty="0"/>
              <a:t>O </a:t>
            </a:r>
            <a:r>
              <a:rPr lang="hr-HR" dirty="0" err="1"/>
              <a:t>mihu</a:t>
            </a:r>
            <a:r>
              <a:rPr lang="hr-HR" dirty="0"/>
              <a:t> smo naučili da se radi od plemenitog drva (trešnje, oraha, šljive ili jasena). Njegovi su dijelovi </a:t>
            </a:r>
            <a:r>
              <a:rPr lang="hr-HR" dirty="0" err="1"/>
              <a:t>kanela</a:t>
            </a:r>
            <a:r>
              <a:rPr lang="hr-HR" dirty="0"/>
              <a:t> kroz koju se upuhuje zrak, oglavina, </a:t>
            </a:r>
            <a:r>
              <a:rPr lang="hr-HR" dirty="0" err="1"/>
              <a:t>prebiraljka</a:t>
            </a:r>
            <a:r>
              <a:rPr lang="hr-HR" dirty="0"/>
              <a:t> i </a:t>
            </a:r>
            <a:r>
              <a:rPr lang="hr-HR" dirty="0" err="1" smtClean="0"/>
              <a:t>mišnica</a:t>
            </a:r>
            <a:r>
              <a:rPr lang="hr-HR" dirty="0" smtClean="0"/>
              <a:t>. O </a:t>
            </a:r>
            <a:r>
              <a:rPr lang="hr-HR" dirty="0" err="1" smtClean="0"/>
              <a:t>mihu</a:t>
            </a:r>
            <a:r>
              <a:rPr lang="hr-HR" dirty="0" smtClean="0"/>
              <a:t> ih se najviše dojmila činjenica da je izrađen od jareće kože. Pokušavali su detektirati gdje su se tom jariću nalazile noge, glava i pupak. </a:t>
            </a:r>
            <a:endParaRPr lang="hr-HR" dirty="0"/>
          </a:p>
          <a:p>
            <a:endParaRPr lang="hr-HR" dirty="0"/>
          </a:p>
        </p:txBody>
      </p:sp>
      <p:sp>
        <p:nvSpPr>
          <p:cNvPr id="3" name="Slide Number Placeholder 2"/>
          <p:cNvSpPr>
            <a:spLocks noGrp="1"/>
          </p:cNvSpPr>
          <p:nvPr>
            <p:ph type="sldNum" sz="quarter" idx="12"/>
          </p:nvPr>
        </p:nvSpPr>
        <p:spPr/>
        <p:txBody>
          <a:bodyPr/>
          <a:lstStyle/>
          <a:p>
            <a:fld id="{F43405E5-2BB1-4902-92BA-42F279328940}" type="slidenum">
              <a:rPr lang="hr-HR" smtClean="0"/>
              <a:t>11</a:t>
            </a:fld>
            <a:endParaRPr lang="hr-HR"/>
          </a:p>
        </p:txBody>
      </p:sp>
    </p:spTree>
    <p:extLst>
      <p:ext uri="{BB962C8B-B14F-4D97-AF65-F5344CB8AC3E}">
        <p14:creationId xmlns:p14="http://schemas.microsoft.com/office/powerpoint/2010/main" val="338396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hr-H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124744"/>
            <a:ext cx="3657600" cy="2743200"/>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3212976"/>
            <a:ext cx="3657600" cy="2743200"/>
          </a:xfrm>
        </p:spPr>
      </p:pic>
      <p:sp>
        <p:nvSpPr>
          <p:cNvPr id="2" name="Slide Number Placeholder 1"/>
          <p:cNvSpPr>
            <a:spLocks noGrp="1"/>
          </p:cNvSpPr>
          <p:nvPr>
            <p:ph type="sldNum" sz="quarter" idx="12"/>
          </p:nvPr>
        </p:nvSpPr>
        <p:spPr/>
        <p:txBody>
          <a:bodyPr/>
          <a:lstStyle/>
          <a:p>
            <a:fld id="{F43405E5-2BB1-4902-92BA-42F279328940}" type="slidenum">
              <a:rPr lang="hr-HR" smtClean="0"/>
              <a:t>12</a:t>
            </a:fld>
            <a:endParaRPr lang="hr-HR"/>
          </a:p>
        </p:txBody>
      </p:sp>
    </p:spTree>
    <p:extLst>
      <p:ext uri="{BB962C8B-B14F-4D97-AF65-F5344CB8AC3E}">
        <p14:creationId xmlns:p14="http://schemas.microsoft.com/office/powerpoint/2010/main" val="321949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Kanat „na tanko i na debelo”</a:t>
            </a:r>
            <a:endParaRPr lang="hr-HR" dirty="0"/>
          </a:p>
        </p:txBody>
      </p:sp>
      <p:sp>
        <p:nvSpPr>
          <p:cNvPr id="3" name="Content Placeholder 2"/>
          <p:cNvSpPr>
            <a:spLocks noGrp="1"/>
          </p:cNvSpPr>
          <p:nvPr>
            <p:ph sz="half" idx="1"/>
          </p:nvPr>
        </p:nvSpPr>
        <p:spPr>
          <a:xfrm>
            <a:off x="395536" y="1772816"/>
            <a:ext cx="3657600" cy="4590288"/>
          </a:xfrm>
        </p:spPr>
        <p:txBody>
          <a:bodyPr>
            <a:normAutofit fontScale="70000" lnSpcReduction="20000"/>
          </a:bodyPr>
          <a:lstStyle/>
          <a:p>
            <a:r>
              <a:rPr lang="hr-HR" dirty="0" smtClean="0"/>
              <a:t>Jednog su nam dana došli u goste nona  </a:t>
            </a:r>
            <a:r>
              <a:rPr lang="hr-HR" dirty="0" err="1" smtClean="0"/>
              <a:t>Dorijana</a:t>
            </a:r>
            <a:r>
              <a:rPr lang="hr-HR" dirty="0" smtClean="0"/>
              <a:t>, </a:t>
            </a:r>
            <a:r>
              <a:rPr lang="hr-HR" dirty="0" err="1" smtClean="0"/>
              <a:t>pranono</a:t>
            </a:r>
            <a:r>
              <a:rPr lang="hr-HR" dirty="0" smtClean="0"/>
              <a:t> Dinko i njihova prijateljica Denis i na tome smo im jako zahvalni : </a:t>
            </a:r>
            <a:r>
              <a:rPr lang="hr-HR" dirty="0" err="1" smtClean="0"/>
              <a:t>pranono</a:t>
            </a:r>
            <a:r>
              <a:rPr lang="hr-HR" dirty="0" smtClean="0"/>
              <a:t> Dinko je stručnjak za sviranje </a:t>
            </a:r>
            <a:r>
              <a:rPr lang="hr-HR" dirty="0" err="1" smtClean="0"/>
              <a:t>miha</a:t>
            </a:r>
            <a:r>
              <a:rPr lang="hr-HR" dirty="0" smtClean="0"/>
              <a:t>, dok su nona </a:t>
            </a:r>
            <a:r>
              <a:rPr lang="hr-HR" dirty="0" err="1" smtClean="0"/>
              <a:t>Dorijana</a:t>
            </a:r>
            <a:r>
              <a:rPr lang="hr-HR" dirty="0" smtClean="0"/>
              <a:t> i Denis pjevačice u vokalnoj grupi „Brajde”, te su nam, na veliko oduševljenje djece, pokazale kako zvuči pjevanje „na tanko i na debelo”- malo smo mi pjevali </a:t>
            </a:r>
            <a:r>
              <a:rPr lang="hr-HR" smtClean="0"/>
              <a:t>njima, malo </a:t>
            </a:r>
            <a:r>
              <a:rPr lang="hr-HR" dirty="0" smtClean="0"/>
              <a:t>oni nama i tako je druženje prošlo u veselom tonu. </a:t>
            </a:r>
            <a:endParaRPr lang="hr-HR"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3" y="1502786"/>
            <a:ext cx="3240359" cy="2430269"/>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005064"/>
            <a:ext cx="3168352" cy="2376264"/>
          </a:xfrm>
          <a:prstGeom prst="rect">
            <a:avLst/>
          </a:prstGeom>
        </p:spPr>
      </p:pic>
      <p:sp>
        <p:nvSpPr>
          <p:cNvPr id="4" name="Slide Number Placeholder 3"/>
          <p:cNvSpPr>
            <a:spLocks noGrp="1"/>
          </p:cNvSpPr>
          <p:nvPr>
            <p:ph type="sldNum" sz="quarter" idx="12"/>
          </p:nvPr>
        </p:nvSpPr>
        <p:spPr/>
        <p:txBody>
          <a:bodyPr/>
          <a:lstStyle/>
          <a:p>
            <a:fld id="{F43405E5-2BB1-4902-92BA-42F279328940}" type="slidenum">
              <a:rPr lang="hr-HR" smtClean="0"/>
              <a:t>13</a:t>
            </a:fld>
            <a:endParaRPr lang="hr-HR"/>
          </a:p>
        </p:txBody>
      </p:sp>
    </p:spTree>
    <p:extLst>
      <p:ext uri="{BB962C8B-B14F-4D97-AF65-F5344CB8AC3E}">
        <p14:creationId xmlns:p14="http://schemas.microsoft.com/office/powerpoint/2010/main" val="320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620000" cy="1143000"/>
          </a:xfrm>
        </p:spPr>
        <p:txBody>
          <a:bodyPr/>
          <a:lstStyle/>
          <a:p>
            <a:r>
              <a:rPr lang="hr-HR" dirty="0" smtClean="0"/>
              <a:t>Istarska narodna nošnja</a:t>
            </a:r>
            <a:endParaRPr lang="hr-HR"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412776"/>
            <a:ext cx="3201549" cy="2401162"/>
          </a:xfrm>
        </p:spPr>
        <p:style>
          <a:lnRef idx="2">
            <a:schemeClr val="accent1">
              <a:shade val="50000"/>
            </a:schemeClr>
          </a:lnRef>
          <a:fillRef idx="1">
            <a:schemeClr val="accent1"/>
          </a:fillRef>
          <a:effectRef idx="0">
            <a:schemeClr val="accent1"/>
          </a:effectRef>
          <a:fontRef idx="minor">
            <a:schemeClr val="lt1"/>
          </a:fontRef>
        </p:style>
      </p:pic>
      <p:sp>
        <p:nvSpPr>
          <p:cNvPr id="4" name="Content Placeholder 3"/>
          <p:cNvSpPr>
            <a:spLocks noGrp="1"/>
          </p:cNvSpPr>
          <p:nvPr>
            <p:ph sz="half" idx="2"/>
          </p:nvPr>
        </p:nvSpPr>
        <p:spPr>
          <a:xfrm>
            <a:off x="4499992" y="1916832"/>
            <a:ext cx="3168352" cy="3816424"/>
          </a:xfrm>
        </p:spPr>
        <p:txBody>
          <a:bodyPr>
            <a:normAutofit fontScale="92500"/>
          </a:bodyPr>
          <a:lstStyle/>
          <a:p>
            <a:r>
              <a:rPr lang="hr-HR" dirty="0"/>
              <a:t>Donijeli su nam, osim </a:t>
            </a:r>
            <a:r>
              <a:rPr lang="hr-HR" dirty="0" err="1"/>
              <a:t>miha</a:t>
            </a:r>
            <a:r>
              <a:rPr lang="hr-HR" dirty="0"/>
              <a:t> i istarsku narodnu nošnju, te su je djeca mogla vidjeti izbliza, taknuti, čuti koji su njeni dijelovi, te se na tu temu i likovno izraziti. </a:t>
            </a:r>
          </a:p>
          <a:p>
            <a:endParaRPr lang="hr-H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29279" y="3812310"/>
            <a:ext cx="3024336" cy="226825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Slide Number Placeholder 5"/>
          <p:cNvSpPr>
            <a:spLocks noGrp="1"/>
          </p:cNvSpPr>
          <p:nvPr>
            <p:ph type="sldNum" sz="quarter" idx="12"/>
          </p:nvPr>
        </p:nvSpPr>
        <p:spPr/>
        <p:txBody>
          <a:bodyPr/>
          <a:lstStyle/>
          <a:p>
            <a:fld id="{F43405E5-2BB1-4902-92BA-42F279328940}" type="slidenum">
              <a:rPr lang="hr-HR" smtClean="0"/>
              <a:t>14</a:t>
            </a:fld>
            <a:endParaRPr lang="hr-HR"/>
          </a:p>
        </p:txBody>
      </p:sp>
    </p:spTree>
    <p:extLst>
      <p:ext uri="{BB962C8B-B14F-4D97-AF65-F5344CB8AC3E}">
        <p14:creationId xmlns:p14="http://schemas.microsoft.com/office/powerpoint/2010/main" val="389179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620000" cy="436910"/>
          </a:xfrm>
        </p:spPr>
        <p:txBody>
          <a:bodyPr/>
          <a:lstStyle/>
          <a:p>
            <a:r>
              <a:rPr lang="hr-HR" dirty="0" smtClean="0"/>
              <a:t/>
            </a:r>
            <a:br>
              <a:rPr lang="hr-HR" dirty="0" smtClean="0"/>
            </a:br>
            <a:r>
              <a:rPr lang="hr-HR" sz="2800" dirty="0"/>
              <a:t>2. faza projekta – suprotstaviti tradicijskoj pjesmi kontinentalne Istre, onu morsku</a:t>
            </a:r>
          </a:p>
        </p:txBody>
      </p:sp>
      <p:sp>
        <p:nvSpPr>
          <p:cNvPr id="3" name="Content Placeholder 2"/>
          <p:cNvSpPr>
            <a:spLocks noGrp="1"/>
          </p:cNvSpPr>
          <p:nvPr>
            <p:ph sz="half" idx="1"/>
          </p:nvPr>
        </p:nvSpPr>
        <p:spPr>
          <a:xfrm>
            <a:off x="611560" y="1988840"/>
            <a:ext cx="2880320" cy="3528392"/>
          </a:xfrm>
        </p:spPr>
        <p:txBody>
          <a:bodyPr>
            <a:normAutofit fontScale="85000" lnSpcReduction="20000"/>
          </a:bodyPr>
          <a:lstStyle/>
          <a:p>
            <a:r>
              <a:rPr lang="hr-HR" dirty="0" smtClean="0"/>
              <a:t>U projektu u kojem se govori o tradicijskoj pjesmi, naravno da smo mnoge pjesme obradili i naučili, i to uglavnom one na talijanskom jeziku i </a:t>
            </a:r>
            <a:r>
              <a:rPr lang="hr-HR" dirty="0" err="1" smtClean="0"/>
              <a:t>istrovenetskom</a:t>
            </a:r>
            <a:r>
              <a:rPr lang="hr-HR" dirty="0" smtClean="0"/>
              <a:t> dijalektu.  </a:t>
            </a:r>
            <a:endParaRPr lang="hr-HR"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63888" y="2132856"/>
            <a:ext cx="4176464" cy="3152763"/>
          </a:xfrm>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15</a:t>
            </a:fld>
            <a:endParaRPr lang="hr-HR"/>
          </a:p>
        </p:txBody>
      </p:sp>
    </p:spTree>
    <p:extLst>
      <p:ext uri="{BB962C8B-B14F-4D97-AF65-F5344CB8AC3E}">
        <p14:creationId xmlns:p14="http://schemas.microsoft.com/office/powerpoint/2010/main" val="3859878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7620000" cy="796950"/>
          </a:xfrm>
        </p:spPr>
        <p:txBody>
          <a:bodyPr/>
          <a:lstStyle/>
          <a:p>
            <a:r>
              <a:rPr lang="hr-HR" sz="3200" dirty="0" smtClean="0"/>
              <a:t>Rovinjske </a:t>
            </a:r>
            <a:r>
              <a:rPr lang="hr-HR" sz="3200" dirty="0" err="1" smtClean="0"/>
              <a:t>bitinade</a:t>
            </a:r>
            <a:r>
              <a:rPr lang="hr-HR" sz="3200" dirty="0" smtClean="0"/>
              <a:t> i </a:t>
            </a:r>
            <a:r>
              <a:rPr lang="hr-HR" sz="3200" dirty="0" err="1" smtClean="0"/>
              <a:t>batana</a:t>
            </a:r>
            <a:r>
              <a:rPr lang="hr-HR" sz="3200" dirty="0" smtClean="0"/>
              <a:t> te njihova povezanost</a:t>
            </a:r>
            <a:r>
              <a:rPr lang="hr-HR" dirty="0" smtClean="0"/>
              <a:t/>
            </a:r>
            <a:br>
              <a:rPr lang="hr-HR" dirty="0" smtClean="0"/>
            </a:br>
            <a:endParaRPr lang="hr-HR" dirty="0"/>
          </a:p>
        </p:txBody>
      </p:sp>
      <p:sp>
        <p:nvSpPr>
          <p:cNvPr id="3" name="Content Placeholder 2"/>
          <p:cNvSpPr>
            <a:spLocks noGrp="1"/>
          </p:cNvSpPr>
          <p:nvPr>
            <p:ph sz="half" idx="1"/>
          </p:nvPr>
        </p:nvSpPr>
        <p:spPr>
          <a:xfrm>
            <a:off x="755576" y="1988840"/>
            <a:ext cx="3240360" cy="3960440"/>
          </a:xfrm>
        </p:spPr>
        <p:txBody>
          <a:bodyPr>
            <a:normAutofit/>
          </a:bodyPr>
          <a:lstStyle/>
          <a:p>
            <a:r>
              <a:rPr lang="hr-HR" sz="1600" dirty="0" smtClean="0">
                <a:latin typeface="Cambria" pitchFamily="18" charset="0"/>
              </a:rPr>
              <a:t>Želja nam je bila da djeca osim tradicijske pjesme kontinentalne Istre i svih elemenata koji je čine ili se s njom povezuju (instrumenti, dvoglasno pjevanje, istarska ljestvica, </a:t>
            </a:r>
            <a:r>
              <a:rPr lang="hr-HR" sz="1600" dirty="0" err="1" smtClean="0">
                <a:latin typeface="Cambria" pitchFamily="18" charset="0"/>
              </a:rPr>
              <a:t>balun</a:t>
            </a:r>
            <a:r>
              <a:rPr lang="hr-HR" sz="1600" dirty="0" smtClean="0">
                <a:latin typeface="Cambria" pitchFamily="18" charset="0"/>
              </a:rPr>
              <a:t>, narodna nošnja) upoznaju i sa </a:t>
            </a:r>
            <a:r>
              <a:rPr lang="hr-HR" sz="1600" dirty="0" err="1" smtClean="0">
                <a:latin typeface="Cambria" pitchFamily="18" charset="0"/>
              </a:rPr>
              <a:t>bitinadama</a:t>
            </a:r>
            <a:r>
              <a:rPr lang="hr-HR" sz="1600" dirty="0" smtClean="0">
                <a:latin typeface="Cambria" pitchFamily="18" charset="0"/>
              </a:rPr>
              <a:t>, vrlo specifičnim  </a:t>
            </a:r>
            <a:r>
              <a:rPr lang="vi-VN" sz="1600" dirty="0" smtClean="0">
                <a:latin typeface="Cambria" pitchFamily="18" charset="0"/>
              </a:rPr>
              <a:t>način</a:t>
            </a:r>
            <a:r>
              <a:rPr lang="hr-HR" sz="1600" dirty="0" smtClean="0">
                <a:latin typeface="Cambria" pitchFamily="18" charset="0"/>
              </a:rPr>
              <a:t>om</a:t>
            </a:r>
            <a:r>
              <a:rPr lang="vi-VN" sz="1600" dirty="0" smtClean="0">
                <a:latin typeface="Cambria" pitchFamily="18" charset="0"/>
              </a:rPr>
              <a:t> </a:t>
            </a:r>
            <a:r>
              <a:rPr lang="vi-VN" sz="1600" dirty="0">
                <a:latin typeface="Cambria" pitchFamily="18" charset="0"/>
              </a:rPr>
              <a:t>izvođenja vokalne pratnje solista imitiranjem muzičkih instrumenata za bilo koju pjesmu </a:t>
            </a:r>
            <a:r>
              <a:rPr lang="hr-HR" sz="1600" dirty="0" smtClean="0">
                <a:latin typeface="Cambria" pitchFamily="18" charset="0"/>
              </a:rPr>
              <a:t>koju </a:t>
            </a:r>
            <a:r>
              <a:rPr lang="vi-VN" sz="1600" dirty="0" smtClean="0">
                <a:latin typeface="Cambria" pitchFamily="18" charset="0"/>
              </a:rPr>
              <a:t>pjevač </a:t>
            </a:r>
            <a:r>
              <a:rPr lang="vi-VN" sz="1600" dirty="0">
                <a:latin typeface="Cambria" pitchFamily="18" charset="0"/>
              </a:rPr>
              <a:t>želi otpjevati. </a:t>
            </a:r>
            <a:endParaRPr lang="hr-HR" sz="1600" dirty="0">
              <a:latin typeface="Cambria"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4005064"/>
            <a:ext cx="2680732" cy="1800200"/>
          </a:xfrm>
        </p:spPr>
        <p:style>
          <a:lnRef idx="2">
            <a:schemeClr val="accent1">
              <a:shade val="50000"/>
            </a:schemeClr>
          </a:lnRef>
          <a:fillRef idx="1">
            <a:schemeClr val="accent1"/>
          </a:fillRef>
          <a:effectRef idx="0">
            <a:schemeClr val="accent1"/>
          </a:effectRef>
          <a:fontRef idx="minor">
            <a:schemeClr val="lt1"/>
          </a:fontRef>
        </p:style>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916832"/>
            <a:ext cx="2466975" cy="184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16</a:t>
            </a:fld>
            <a:endParaRPr lang="hr-HR"/>
          </a:p>
        </p:txBody>
      </p:sp>
    </p:spTree>
    <p:extLst>
      <p:ext uri="{BB962C8B-B14F-4D97-AF65-F5344CB8AC3E}">
        <p14:creationId xmlns:p14="http://schemas.microsoft.com/office/powerpoint/2010/main" val="362536216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hr-HR" dirty="0"/>
          </a:p>
        </p:txBody>
      </p:sp>
      <p:sp>
        <p:nvSpPr>
          <p:cNvPr id="8" name="Text Placeholder 7"/>
          <p:cNvSpPr>
            <a:spLocks noGrp="1"/>
          </p:cNvSpPr>
          <p:nvPr>
            <p:ph type="body" idx="1"/>
          </p:nvPr>
        </p:nvSpPr>
        <p:spPr>
          <a:xfrm>
            <a:off x="323528" y="3861048"/>
            <a:ext cx="3657600" cy="639762"/>
          </a:xfrm>
        </p:spPr>
        <p:txBody>
          <a:bodyPr/>
          <a:lstStyle/>
          <a:p>
            <a:r>
              <a:rPr lang="hr-HR" sz="1800" b="0" dirty="0" smtClean="0"/>
              <a:t>O </a:t>
            </a:r>
            <a:r>
              <a:rPr lang="hr-HR" sz="1800" b="0" dirty="0" err="1" smtClean="0"/>
              <a:t>batani</a:t>
            </a:r>
            <a:r>
              <a:rPr lang="hr-HR" sz="1800" b="0" dirty="0" smtClean="0"/>
              <a:t> smo naučili da je to rovinjska barka ravnog dna, pogodna za plovidbu plitkim vodama. Vjeruje se da je ime dobila po talijanskom glagolu „</a:t>
            </a:r>
            <a:r>
              <a:rPr lang="hr-HR" sz="1800" b="0" dirty="0" err="1" smtClean="0"/>
              <a:t>battere</a:t>
            </a:r>
            <a:r>
              <a:rPr lang="hr-HR" sz="1800" b="0" dirty="0" smtClean="0"/>
              <a:t>”, što znači tući, koji podsjeća na udaranje njezina ravnog dna u valove. Za tu se brodicu govorilo da je „Bona da </a:t>
            </a:r>
            <a:r>
              <a:rPr lang="hr-HR" sz="1800" b="0" dirty="0" err="1" smtClean="0"/>
              <a:t>batti</a:t>
            </a:r>
            <a:r>
              <a:rPr lang="hr-HR" sz="1800" b="0" dirty="0" smtClean="0"/>
              <a:t> mar” (dobra da pobijedi loše more). </a:t>
            </a:r>
          </a:p>
          <a:p>
            <a:endParaRPr lang="hr-HR" dirty="0" smtClean="0"/>
          </a:p>
          <a:p>
            <a:endParaRPr lang="hr-HR"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9592" y="4221088"/>
            <a:ext cx="2600325" cy="1752600"/>
          </a:xfrm>
        </p:spPr>
        <p:style>
          <a:lnRef idx="2">
            <a:schemeClr val="accent1">
              <a:shade val="50000"/>
            </a:schemeClr>
          </a:lnRef>
          <a:fillRef idx="1">
            <a:schemeClr val="accent1"/>
          </a:fillRef>
          <a:effectRef idx="0">
            <a:schemeClr val="accent1"/>
          </a:effectRef>
          <a:fontRef idx="minor">
            <a:schemeClr val="lt1"/>
          </a:fontRef>
        </p:style>
      </p:pic>
      <p:sp>
        <p:nvSpPr>
          <p:cNvPr id="9" name="Text Placeholder 8"/>
          <p:cNvSpPr>
            <a:spLocks noGrp="1"/>
          </p:cNvSpPr>
          <p:nvPr>
            <p:ph type="body" sz="quarter" idx="3"/>
          </p:nvPr>
        </p:nvSpPr>
        <p:spPr/>
        <p:txBody>
          <a:bodyPr/>
          <a:lstStyle/>
          <a:p>
            <a:endParaRPr lang="hr-H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89518">
            <a:off x="3965835" y="2998530"/>
            <a:ext cx="3683292" cy="2762469"/>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95718"/>
            <a:ext cx="2880320" cy="1442423"/>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pic>
      <p:sp>
        <p:nvSpPr>
          <p:cNvPr id="3" name="Content Placeholder 2"/>
          <p:cNvSpPr>
            <a:spLocks noGrp="1"/>
          </p:cNvSpPr>
          <p:nvPr>
            <p:ph sz="quarter" idx="4"/>
          </p:nvPr>
        </p:nvSpPr>
        <p:spPr/>
        <p:txBody>
          <a:bodyPr/>
          <a:lstStyle/>
          <a:p>
            <a:endParaRPr lang="hr-HR" dirty="0"/>
          </a:p>
        </p:txBody>
      </p:sp>
      <p:sp>
        <p:nvSpPr>
          <p:cNvPr id="4" name="Slide Number Placeholder 3"/>
          <p:cNvSpPr>
            <a:spLocks noGrp="1"/>
          </p:cNvSpPr>
          <p:nvPr>
            <p:ph type="sldNum" sz="quarter" idx="12"/>
          </p:nvPr>
        </p:nvSpPr>
        <p:spPr/>
        <p:txBody>
          <a:bodyPr/>
          <a:lstStyle/>
          <a:p>
            <a:fld id="{F43405E5-2BB1-4902-92BA-42F279328940}" type="slidenum">
              <a:rPr lang="hr-HR" smtClean="0"/>
              <a:t>17</a:t>
            </a:fld>
            <a:endParaRPr lang="hr-HR"/>
          </a:p>
        </p:txBody>
      </p:sp>
    </p:spTree>
    <p:extLst>
      <p:ext uri="{BB962C8B-B14F-4D97-AF65-F5344CB8AC3E}">
        <p14:creationId xmlns:p14="http://schemas.microsoft.com/office/powerpoint/2010/main" val="4079681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hr-HR"/>
          </a:p>
        </p:txBody>
      </p:sp>
      <p:sp>
        <p:nvSpPr>
          <p:cNvPr id="8" name="Content Placeholder 7"/>
          <p:cNvSpPr>
            <a:spLocks noGrp="1"/>
          </p:cNvSpPr>
          <p:nvPr>
            <p:ph sz="half" idx="1"/>
          </p:nvPr>
        </p:nvSpPr>
        <p:spPr/>
        <p:txBody>
          <a:bodyPr>
            <a:normAutofit/>
          </a:bodyPr>
          <a:lstStyle/>
          <a:p>
            <a:r>
              <a:rPr lang="hr-HR" sz="1800" dirty="0" smtClean="0"/>
              <a:t>Prije mnogo godina, ribari bi po čitav dan krpali mreže ili ih bacili u more i satima čekali da se riba ulovi. Tada nije bilo mobitela i sličnih „novotarija”kojima bi si prikratili vrijeme, pa su oni pjevali kako bi im vrijeme brže prošlo. Tako su nastale </a:t>
            </a:r>
            <a:r>
              <a:rPr lang="hr-HR" sz="1800" dirty="0" err="1" smtClean="0"/>
              <a:t>bitinade</a:t>
            </a:r>
            <a:r>
              <a:rPr lang="hr-HR" sz="1800" dirty="0" smtClean="0"/>
              <a:t>, koje se pjevaju bez pratnje instrumenata, već prateći vokali koji slijede solista, glasovima imitiraju instrumente, najčešće kontrabas, mandolinu i gitaru, a kod vještih </a:t>
            </a:r>
            <a:r>
              <a:rPr lang="hr-HR" sz="1800" dirty="0" err="1" smtClean="0"/>
              <a:t>bitinadura</a:t>
            </a:r>
            <a:r>
              <a:rPr lang="hr-HR" sz="1800" dirty="0" smtClean="0"/>
              <a:t>, pjesma zvuči kao da je prati pravi orkestar. </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4736" y="2564904"/>
            <a:ext cx="3012966" cy="2160240"/>
          </a:xfrm>
        </p:spPr>
        <p:style>
          <a:lnRef idx="2">
            <a:schemeClr val="accent1">
              <a:shade val="50000"/>
            </a:schemeClr>
          </a:lnRef>
          <a:fillRef idx="1">
            <a:schemeClr val="accent1"/>
          </a:fillRef>
          <a:effectRef idx="0">
            <a:schemeClr val="accent1"/>
          </a:effectRef>
          <a:fontRef idx="minor">
            <a:schemeClr val="lt1"/>
          </a:fontRef>
        </p:style>
      </p:pic>
      <p:sp>
        <p:nvSpPr>
          <p:cNvPr id="2" name="Slide Number Placeholder 1"/>
          <p:cNvSpPr>
            <a:spLocks noGrp="1"/>
          </p:cNvSpPr>
          <p:nvPr>
            <p:ph type="sldNum" sz="quarter" idx="12"/>
          </p:nvPr>
        </p:nvSpPr>
        <p:spPr/>
        <p:txBody>
          <a:bodyPr/>
          <a:lstStyle/>
          <a:p>
            <a:fld id="{F43405E5-2BB1-4902-92BA-42F279328940}" type="slidenum">
              <a:rPr lang="hr-HR" smtClean="0"/>
              <a:t>18</a:t>
            </a:fld>
            <a:endParaRPr lang="hr-HR"/>
          </a:p>
        </p:txBody>
      </p:sp>
    </p:spTree>
    <p:extLst>
      <p:ext uri="{BB962C8B-B14F-4D97-AF65-F5344CB8AC3E}">
        <p14:creationId xmlns:p14="http://schemas.microsoft.com/office/powerpoint/2010/main" val="19840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543800" cy="781944"/>
          </a:xfrm>
        </p:spPr>
        <p:txBody>
          <a:bodyPr/>
          <a:lstStyle/>
          <a:p>
            <a:r>
              <a:rPr lang="hr-HR" sz="3600" dirty="0" err="1" smtClean="0"/>
              <a:t>La</a:t>
            </a:r>
            <a:r>
              <a:rPr lang="hr-HR" sz="3600" dirty="0" smtClean="0"/>
              <a:t> </a:t>
            </a:r>
            <a:r>
              <a:rPr lang="hr-HR" sz="3600" dirty="0" err="1" smtClean="0"/>
              <a:t>sarturiella</a:t>
            </a:r>
            <a:endParaRPr lang="hr-HR" sz="3600" dirty="0"/>
          </a:p>
        </p:txBody>
      </p:sp>
      <p:sp>
        <p:nvSpPr>
          <p:cNvPr id="3" name="Subtitle 2"/>
          <p:cNvSpPr>
            <a:spLocks noGrp="1"/>
          </p:cNvSpPr>
          <p:nvPr>
            <p:ph type="subTitle" idx="1"/>
          </p:nvPr>
        </p:nvSpPr>
        <p:spPr>
          <a:xfrm>
            <a:off x="685800" y="1556792"/>
            <a:ext cx="6461760" cy="4082008"/>
          </a:xfrm>
        </p:spPr>
        <p:txBody>
          <a:bodyPr>
            <a:normAutofit fontScale="85000" lnSpcReduction="20000"/>
          </a:bodyPr>
          <a:lstStyle/>
          <a:p>
            <a:r>
              <a:rPr lang="hr-HR" dirty="0" err="1" smtClean="0"/>
              <a:t>In</a:t>
            </a:r>
            <a:r>
              <a:rPr lang="hr-HR" dirty="0" smtClean="0"/>
              <a:t> sta </a:t>
            </a:r>
            <a:r>
              <a:rPr lang="hr-HR" dirty="0" err="1" smtClean="0"/>
              <a:t>contrada</a:t>
            </a:r>
            <a:r>
              <a:rPr lang="hr-HR" dirty="0" smtClean="0"/>
              <a:t> </a:t>
            </a:r>
            <a:r>
              <a:rPr lang="hr-HR" dirty="0" err="1" smtClean="0"/>
              <a:t>sta</a:t>
            </a:r>
            <a:r>
              <a:rPr lang="hr-HR" dirty="0" smtClean="0"/>
              <a:t> </a:t>
            </a:r>
            <a:r>
              <a:rPr lang="hr-HR" dirty="0" err="1" smtClean="0"/>
              <a:t>una</a:t>
            </a:r>
            <a:r>
              <a:rPr lang="hr-HR" dirty="0" smtClean="0"/>
              <a:t> </a:t>
            </a:r>
            <a:r>
              <a:rPr lang="hr-HR" dirty="0" err="1" smtClean="0"/>
              <a:t>sarturiella</a:t>
            </a:r>
            <a:endParaRPr lang="hr-HR" dirty="0" smtClean="0"/>
          </a:p>
          <a:p>
            <a:r>
              <a:rPr lang="hr-HR" dirty="0" err="1" smtClean="0"/>
              <a:t>Con</a:t>
            </a:r>
            <a:r>
              <a:rPr lang="hr-HR" dirty="0" smtClean="0"/>
              <a:t> </a:t>
            </a:r>
            <a:r>
              <a:rPr lang="hr-HR" dirty="0" err="1" smtClean="0"/>
              <a:t>un</a:t>
            </a:r>
            <a:r>
              <a:rPr lang="hr-HR" dirty="0" smtClean="0"/>
              <a:t> </a:t>
            </a:r>
            <a:r>
              <a:rPr lang="hr-HR" dirty="0" err="1" smtClean="0"/>
              <a:t>viseto</a:t>
            </a:r>
            <a:r>
              <a:rPr lang="hr-HR" dirty="0" smtClean="0"/>
              <a:t> de </a:t>
            </a:r>
            <a:r>
              <a:rPr lang="hr-HR" dirty="0" err="1" smtClean="0"/>
              <a:t>madonna</a:t>
            </a:r>
            <a:endParaRPr lang="hr-HR" dirty="0" smtClean="0"/>
          </a:p>
          <a:p>
            <a:r>
              <a:rPr lang="hr-HR" dirty="0" err="1" smtClean="0"/>
              <a:t>Ancor</a:t>
            </a:r>
            <a:r>
              <a:rPr lang="hr-HR" dirty="0" smtClean="0"/>
              <a:t> </a:t>
            </a:r>
            <a:r>
              <a:rPr lang="hr-HR" dirty="0" err="1" smtClean="0"/>
              <a:t>non</a:t>
            </a:r>
            <a:r>
              <a:rPr lang="hr-HR" dirty="0" smtClean="0"/>
              <a:t> </a:t>
            </a:r>
            <a:r>
              <a:rPr lang="hr-HR" dirty="0" err="1" smtClean="0"/>
              <a:t>go</a:t>
            </a:r>
            <a:r>
              <a:rPr lang="hr-HR" dirty="0" smtClean="0"/>
              <a:t> </a:t>
            </a:r>
            <a:r>
              <a:rPr lang="hr-HR" dirty="0" err="1" smtClean="0"/>
              <a:t>incontra</a:t>
            </a:r>
            <a:r>
              <a:rPr lang="hr-HR" dirty="0" smtClean="0"/>
              <a:t> </a:t>
            </a:r>
            <a:r>
              <a:rPr lang="hr-HR" dirty="0" err="1" smtClean="0"/>
              <a:t>una</a:t>
            </a:r>
            <a:r>
              <a:rPr lang="hr-HR" dirty="0" smtClean="0"/>
              <a:t> </a:t>
            </a:r>
            <a:r>
              <a:rPr lang="hr-HR" dirty="0" err="1" smtClean="0"/>
              <a:t>simil</a:t>
            </a:r>
            <a:r>
              <a:rPr lang="hr-HR" dirty="0" smtClean="0"/>
              <a:t> </a:t>
            </a:r>
            <a:r>
              <a:rPr lang="hr-HR" dirty="0" err="1" smtClean="0"/>
              <a:t>donna</a:t>
            </a:r>
            <a:endParaRPr lang="hr-HR" dirty="0" smtClean="0"/>
          </a:p>
          <a:p>
            <a:r>
              <a:rPr lang="hr-HR" dirty="0" smtClean="0"/>
              <a:t>De </a:t>
            </a:r>
            <a:r>
              <a:rPr lang="hr-HR" dirty="0" err="1" smtClean="0"/>
              <a:t>questa</a:t>
            </a:r>
            <a:r>
              <a:rPr lang="hr-HR" dirty="0" smtClean="0"/>
              <a:t> </a:t>
            </a:r>
            <a:r>
              <a:rPr lang="hr-HR" dirty="0" err="1" smtClean="0"/>
              <a:t>qua</a:t>
            </a:r>
            <a:r>
              <a:rPr lang="hr-HR" dirty="0" smtClean="0"/>
              <a:t>, </a:t>
            </a:r>
            <a:r>
              <a:rPr lang="hr-HR" dirty="0" err="1" smtClean="0"/>
              <a:t>son</a:t>
            </a:r>
            <a:r>
              <a:rPr lang="hr-HR" dirty="0" smtClean="0"/>
              <a:t> </a:t>
            </a:r>
            <a:r>
              <a:rPr lang="hr-HR" dirty="0" err="1" smtClean="0"/>
              <a:t>proprio</a:t>
            </a:r>
            <a:r>
              <a:rPr lang="hr-HR" dirty="0" smtClean="0"/>
              <a:t> </a:t>
            </a:r>
            <a:r>
              <a:rPr lang="hr-HR" dirty="0" err="1" smtClean="0"/>
              <a:t>innamora</a:t>
            </a:r>
            <a:endParaRPr lang="hr-HR" dirty="0" smtClean="0"/>
          </a:p>
          <a:p>
            <a:r>
              <a:rPr lang="hr-HR" dirty="0" err="1" smtClean="0"/>
              <a:t>La</a:t>
            </a:r>
            <a:r>
              <a:rPr lang="hr-HR" dirty="0" smtClean="0"/>
              <a:t> </a:t>
            </a:r>
            <a:r>
              <a:rPr lang="hr-HR" dirty="0" err="1" smtClean="0"/>
              <a:t>xe</a:t>
            </a:r>
            <a:r>
              <a:rPr lang="hr-HR" dirty="0" smtClean="0"/>
              <a:t> </a:t>
            </a:r>
            <a:r>
              <a:rPr lang="hr-HR" dirty="0" err="1" smtClean="0"/>
              <a:t>morraccia</a:t>
            </a:r>
            <a:r>
              <a:rPr lang="hr-HR" dirty="0" smtClean="0"/>
              <a:t> </a:t>
            </a:r>
            <a:r>
              <a:rPr lang="hr-HR" dirty="0" err="1" smtClean="0"/>
              <a:t>la</a:t>
            </a:r>
            <a:r>
              <a:rPr lang="hr-HR" dirty="0" smtClean="0"/>
              <a:t> ga i </a:t>
            </a:r>
            <a:r>
              <a:rPr lang="hr-HR" dirty="0" err="1" smtClean="0"/>
              <a:t>occioni</a:t>
            </a:r>
            <a:r>
              <a:rPr lang="hr-HR" dirty="0" smtClean="0"/>
              <a:t> </a:t>
            </a:r>
            <a:r>
              <a:rPr lang="hr-HR" dirty="0" err="1" smtClean="0"/>
              <a:t>neri</a:t>
            </a:r>
            <a:endParaRPr lang="hr-HR" dirty="0" smtClean="0"/>
          </a:p>
          <a:p>
            <a:r>
              <a:rPr lang="hr-HR" dirty="0" err="1" smtClean="0"/>
              <a:t>Co</a:t>
            </a:r>
            <a:r>
              <a:rPr lang="hr-HR" dirty="0" smtClean="0"/>
              <a:t> </a:t>
            </a:r>
            <a:r>
              <a:rPr lang="hr-HR" dirty="0" err="1" smtClean="0"/>
              <a:t>la</a:t>
            </a:r>
            <a:r>
              <a:rPr lang="hr-HR" dirty="0" smtClean="0"/>
              <a:t> te </a:t>
            </a:r>
            <a:r>
              <a:rPr lang="hr-HR" dirty="0" err="1" smtClean="0"/>
              <a:t>guarda</a:t>
            </a:r>
            <a:r>
              <a:rPr lang="hr-HR" dirty="0" smtClean="0"/>
              <a:t> </a:t>
            </a:r>
            <a:r>
              <a:rPr lang="hr-HR" dirty="0" err="1" smtClean="0"/>
              <a:t>la</a:t>
            </a:r>
            <a:r>
              <a:rPr lang="hr-HR" dirty="0" smtClean="0"/>
              <a:t> </a:t>
            </a:r>
            <a:r>
              <a:rPr lang="hr-HR" dirty="0" err="1" smtClean="0"/>
              <a:t>te</a:t>
            </a:r>
            <a:r>
              <a:rPr lang="hr-HR" dirty="0" smtClean="0"/>
              <a:t> </a:t>
            </a:r>
            <a:r>
              <a:rPr lang="hr-HR" dirty="0" err="1" smtClean="0"/>
              <a:t>ribalta</a:t>
            </a:r>
            <a:r>
              <a:rPr lang="hr-HR" dirty="0" smtClean="0"/>
              <a:t> </a:t>
            </a:r>
            <a:r>
              <a:rPr lang="hr-HR" dirty="0" err="1" smtClean="0"/>
              <a:t>in</a:t>
            </a:r>
            <a:r>
              <a:rPr lang="hr-HR" dirty="0" smtClean="0"/>
              <a:t> </a:t>
            </a:r>
            <a:r>
              <a:rPr lang="hr-HR" dirty="0" err="1" smtClean="0"/>
              <a:t>terra</a:t>
            </a:r>
            <a:endParaRPr lang="hr-HR" dirty="0" smtClean="0"/>
          </a:p>
          <a:p>
            <a:r>
              <a:rPr lang="hr-HR" dirty="0" smtClean="0"/>
              <a:t>Una </a:t>
            </a:r>
            <a:r>
              <a:rPr lang="hr-HR" dirty="0" err="1" smtClean="0"/>
              <a:t>caveiada</a:t>
            </a:r>
            <a:r>
              <a:rPr lang="hr-HR" dirty="0" smtClean="0"/>
              <a:t> e </a:t>
            </a:r>
            <a:r>
              <a:rPr lang="hr-HR" dirty="0" err="1" smtClean="0"/>
              <a:t>una</a:t>
            </a:r>
            <a:r>
              <a:rPr lang="hr-HR" dirty="0" smtClean="0"/>
              <a:t> </a:t>
            </a:r>
            <a:r>
              <a:rPr lang="hr-HR" dirty="0" err="1" smtClean="0"/>
              <a:t>dentiera</a:t>
            </a:r>
            <a:r>
              <a:rPr lang="hr-HR" dirty="0" smtClean="0"/>
              <a:t> </a:t>
            </a:r>
          </a:p>
          <a:p>
            <a:r>
              <a:rPr lang="hr-HR" dirty="0" err="1" smtClean="0"/>
              <a:t>che</a:t>
            </a:r>
            <a:r>
              <a:rPr lang="hr-HR" dirty="0" smtClean="0"/>
              <a:t> </a:t>
            </a:r>
            <a:r>
              <a:rPr lang="hr-HR" dirty="0" err="1" smtClean="0"/>
              <a:t>douti</a:t>
            </a:r>
            <a:r>
              <a:rPr lang="hr-HR" dirty="0" smtClean="0"/>
              <a:t> </a:t>
            </a:r>
            <a:r>
              <a:rPr lang="hr-HR" dirty="0" err="1" smtClean="0"/>
              <a:t>quanti</a:t>
            </a:r>
            <a:r>
              <a:rPr lang="hr-HR" dirty="0" smtClean="0"/>
              <a:t> </a:t>
            </a:r>
            <a:r>
              <a:rPr lang="hr-HR" dirty="0" err="1" smtClean="0"/>
              <a:t>la</a:t>
            </a:r>
            <a:r>
              <a:rPr lang="hr-HR" dirty="0" smtClean="0"/>
              <a:t> fa </a:t>
            </a:r>
            <a:r>
              <a:rPr lang="hr-HR" dirty="0" err="1" smtClean="0"/>
              <a:t>innamorar</a:t>
            </a:r>
            <a:r>
              <a:rPr lang="hr-HR" dirty="0" smtClean="0"/>
              <a:t>. </a:t>
            </a:r>
          </a:p>
          <a:p>
            <a:r>
              <a:rPr lang="hr-HR" dirty="0" smtClean="0"/>
              <a:t>E mi </a:t>
            </a:r>
            <a:r>
              <a:rPr lang="hr-HR" dirty="0" err="1" smtClean="0"/>
              <a:t>la</a:t>
            </a:r>
            <a:r>
              <a:rPr lang="hr-HR" dirty="0" smtClean="0"/>
              <a:t> </a:t>
            </a:r>
            <a:r>
              <a:rPr lang="hr-HR" dirty="0" err="1" smtClean="0"/>
              <a:t>ciapo</a:t>
            </a:r>
            <a:r>
              <a:rPr lang="hr-HR" dirty="0" smtClean="0"/>
              <a:t> e </a:t>
            </a:r>
            <a:r>
              <a:rPr lang="hr-HR" dirty="0" err="1" smtClean="0"/>
              <a:t>poi</a:t>
            </a:r>
            <a:r>
              <a:rPr lang="hr-HR" dirty="0" smtClean="0"/>
              <a:t> </a:t>
            </a:r>
            <a:r>
              <a:rPr lang="hr-HR" dirty="0" err="1" smtClean="0"/>
              <a:t>ghe</a:t>
            </a:r>
            <a:r>
              <a:rPr lang="hr-HR" dirty="0" smtClean="0"/>
              <a:t> </a:t>
            </a:r>
            <a:r>
              <a:rPr lang="hr-HR" dirty="0" err="1" smtClean="0"/>
              <a:t>corro</a:t>
            </a:r>
            <a:r>
              <a:rPr lang="hr-HR" dirty="0" smtClean="0"/>
              <a:t> </a:t>
            </a:r>
            <a:r>
              <a:rPr lang="hr-HR" dirty="0" err="1" smtClean="0"/>
              <a:t>drio</a:t>
            </a:r>
            <a:endParaRPr lang="hr-HR" dirty="0" smtClean="0"/>
          </a:p>
          <a:p>
            <a:r>
              <a:rPr lang="hr-HR" dirty="0" err="1" smtClean="0"/>
              <a:t>Ghe</a:t>
            </a:r>
            <a:r>
              <a:rPr lang="hr-HR" dirty="0" smtClean="0"/>
              <a:t> </a:t>
            </a:r>
            <a:r>
              <a:rPr lang="hr-HR" dirty="0" err="1" smtClean="0"/>
              <a:t>spiego</a:t>
            </a:r>
            <a:r>
              <a:rPr lang="hr-HR" dirty="0" smtClean="0"/>
              <a:t> </a:t>
            </a:r>
            <a:r>
              <a:rPr lang="hr-HR" dirty="0" err="1" smtClean="0"/>
              <a:t>tutto</a:t>
            </a:r>
            <a:r>
              <a:rPr lang="hr-HR" dirty="0" smtClean="0"/>
              <a:t> el ben</a:t>
            </a:r>
          </a:p>
          <a:p>
            <a:r>
              <a:rPr lang="hr-HR" dirty="0" err="1" smtClean="0"/>
              <a:t>Che</a:t>
            </a:r>
            <a:r>
              <a:rPr lang="hr-HR" dirty="0" smtClean="0"/>
              <a:t> mi </a:t>
            </a:r>
            <a:r>
              <a:rPr lang="hr-HR" dirty="0" err="1" smtClean="0"/>
              <a:t>ghe</a:t>
            </a:r>
            <a:r>
              <a:rPr lang="hr-HR" dirty="0" smtClean="0"/>
              <a:t> </a:t>
            </a:r>
            <a:r>
              <a:rPr lang="hr-HR" dirty="0" err="1" smtClean="0"/>
              <a:t>voio</a:t>
            </a:r>
            <a:endParaRPr lang="hr-HR" dirty="0" smtClean="0"/>
          </a:p>
          <a:p>
            <a:r>
              <a:rPr lang="hr-HR" dirty="0" err="1" smtClean="0"/>
              <a:t>La</a:t>
            </a:r>
            <a:r>
              <a:rPr lang="hr-HR" dirty="0" smtClean="0"/>
              <a:t> mula me </a:t>
            </a:r>
            <a:r>
              <a:rPr lang="hr-HR" dirty="0" err="1" smtClean="0"/>
              <a:t>rispondi</a:t>
            </a:r>
            <a:r>
              <a:rPr lang="hr-HR" dirty="0" smtClean="0"/>
              <a:t> – el </a:t>
            </a:r>
            <a:r>
              <a:rPr lang="hr-HR" dirty="0" err="1" smtClean="0"/>
              <a:t>cioghi</a:t>
            </a:r>
            <a:r>
              <a:rPr lang="hr-HR" dirty="0" smtClean="0"/>
              <a:t> el </a:t>
            </a:r>
            <a:r>
              <a:rPr lang="hr-HR" dirty="0" err="1" smtClean="0"/>
              <a:t>oio</a:t>
            </a:r>
            <a:r>
              <a:rPr lang="hr-HR" dirty="0" smtClean="0"/>
              <a:t>, </a:t>
            </a:r>
          </a:p>
          <a:p>
            <a:r>
              <a:rPr lang="hr-HR" dirty="0" smtClean="0"/>
              <a:t>El </a:t>
            </a:r>
            <a:r>
              <a:rPr lang="hr-HR" dirty="0" err="1" smtClean="0"/>
              <a:t>cioghi</a:t>
            </a:r>
            <a:r>
              <a:rPr lang="hr-HR" dirty="0" smtClean="0"/>
              <a:t> el </a:t>
            </a:r>
            <a:r>
              <a:rPr lang="hr-HR" dirty="0" err="1" smtClean="0"/>
              <a:t>oio</a:t>
            </a:r>
            <a:r>
              <a:rPr lang="hr-HR" dirty="0" smtClean="0"/>
              <a:t>, </a:t>
            </a:r>
            <a:r>
              <a:rPr lang="hr-HR" dirty="0" err="1" smtClean="0"/>
              <a:t>non</a:t>
            </a:r>
            <a:r>
              <a:rPr lang="hr-HR" dirty="0" smtClean="0"/>
              <a:t> el me </a:t>
            </a:r>
            <a:r>
              <a:rPr lang="hr-HR" dirty="0" err="1" smtClean="0"/>
              <a:t>stia</a:t>
            </a:r>
            <a:r>
              <a:rPr lang="hr-HR" dirty="0" smtClean="0"/>
              <a:t> </a:t>
            </a:r>
            <a:r>
              <a:rPr lang="hr-HR" dirty="0" err="1" smtClean="0"/>
              <a:t>seccar</a:t>
            </a:r>
            <a:r>
              <a:rPr lang="hr-HR" dirty="0" smtClean="0"/>
              <a:t>!</a:t>
            </a:r>
          </a:p>
          <a:p>
            <a:endParaRPr lang="hr-HR" dirty="0"/>
          </a:p>
          <a:p>
            <a:r>
              <a:rPr lang="hr-HR" sz="1200" dirty="0" smtClean="0"/>
              <a:t>* Ovo je tradicionalna pjesma, snimljena 2007. godine sa muškim dijelom zbora KUD „</a:t>
            </a:r>
            <a:r>
              <a:rPr lang="hr-HR" sz="1200" dirty="0" err="1" smtClean="0"/>
              <a:t>Marco</a:t>
            </a:r>
            <a:r>
              <a:rPr lang="hr-HR" sz="1200" dirty="0" smtClean="0"/>
              <a:t> </a:t>
            </a:r>
            <a:r>
              <a:rPr lang="hr-HR" sz="1200" dirty="0" err="1" smtClean="0"/>
              <a:t>Garbin</a:t>
            </a:r>
            <a:r>
              <a:rPr lang="hr-HR" sz="1200" dirty="0" smtClean="0"/>
              <a:t> „iz Rovinja i solisticom </a:t>
            </a:r>
            <a:r>
              <a:rPr lang="hr-HR" sz="1200" dirty="0" err="1" smtClean="0"/>
              <a:t>Marisom</a:t>
            </a:r>
            <a:r>
              <a:rPr lang="hr-HR" sz="1200" dirty="0" smtClean="0"/>
              <a:t> </a:t>
            </a:r>
            <a:r>
              <a:rPr lang="hr-HR" sz="1200" dirty="0" err="1" smtClean="0"/>
              <a:t>Poretti</a:t>
            </a:r>
            <a:r>
              <a:rPr lang="hr-HR" sz="1200" dirty="0" smtClean="0"/>
              <a:t> i koju su sva djeca iz naše grupe naučila pjevati kao našu ovogodišnju himnu</a:t>
            </a:r>
          </a:p>
          <a:p>
            <a:endParaRPr lang="hr-HR" sz="1300" dirty="0" smtClean="0"/>
          </a:p>
          <a:p>
            <a:endParaRPr lang="hr-HR" dirty="0"/>
          </a:p>
          <a:p>
            <a:endParaRPr lang="hr-HR" dirty="0" smtClean="0"/>
          </a:p>
          <a:p>
            <a:endParaRPr lang="hr-HR" dirty="0"/>
          </a:p>
        </p:txBody>
      </p:sp>
      <p:sp>
        <p:nvSpPr>
          <p:cNvPr id="4" name="Slide Number Placeholder 3"/>
          <p:cNvSpPr>
            <a:spLocks noGrp="1"/>
          </p:cNvSpPr>
          <p:nvPr>
            <p:ph type="sldNum" sz="quarter" idx="12"/>
          </p:nvPr>
        </p:nvSpPr>
        <p:spPr/>
        <p:txBody>
          <a:bodyPr/>
          <a:lstStyle/>
          <a:p>
            <a:fld id="{F43405E5-2BB1-4902-92BA-42F279328940}" type="slidenum">
              <a:rPr lang="hr-HR" smtClean="0"/>
              <a:t>19</a:t>
            </a:fld>
            <a:endParaRPr lang="hr-HR"/>
          </a:p>
        </p:txBody>
      </p:sp>
    </p:spTree>
    <p:extLst>
      <p:ext uri="{BB962C8B-B14F-4D97-AF65-F5344CB8AC3E}">
        <p14:creationId xmlns:p14="http://schemas.microsoft.com/office/powerpoint/2010/main" val="304428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7620000" cy="1143000"/>
          </a:xfrm>
        </p:spPr>
        <p:txBody>
          <a:bodyPr>
            <a:noAutofit/>
          </a:bodyPr>
          <a:lstStyle/>
          <a:p>
            <a:r>
              <a:rPr lang="hr-HR" sz="2800" b="1" dirty="0" smtClean="0">
                <a:latin typeface="Adobe Heiti Std R" pitchFamily="34" charset="-128"/>
                <a:ea typeface="Adobe Heiti Std R" pitchFamily="34" charset="-128"/>
              </a:rPr>
              <a:t>		    </a:t>
            </a:r>
            <a:r>
              <a:rPr lang="hr-HR" sz="2800" dirty="0" smtClean="0">
                <a:latin typeface="Adobe Heiti Std R" pitchFamily="34" charset="-128"/>
                <a:ea typeface="Adobe Heiti Std R" pitchFamily="34" charset="-128"/>
              </a:rPr>
              <a:t>Zavičajna nastava</a:t>
            </a:r>
            <a:r>
              <a:rPr lang="hr-HR" sz="2800" b="1" dirty="0" smtClean="0">
                <a:latin typeface="Adobe Heiti Std R" pitchFamily="34" charset="-128"/>
                <a:ea typeface="Adobe Heiti Std R" pitchFamily="34" charset="-128"/>
              </a:rPr>
              <a:t/>
            </a:r>
            <a:br>
              <a:rPr lang="hr-HR" sz="2800" b="1" dirty="0" smtClean="0">
                <a:latin typeface="Adobe Heiti Std R" pitchFamily="34" charset="-128"/>
                <a:ea typeface="Adobe Heiti Std R" pitchFamily="34" charset="-128"/>
              </a:rPr>
            </a:br>
            <a:endParaRPr lang="hr-HR" sz="2800" b="1" dirty="0">
              <a:latin typeface="Adobe Heiti Std R" pitchFamily="34" charset="-128"/>
              <a:ea typeface="Adobe Heiti Std R" pitchFamily="34" charset="-128"/>
            </a:endParaRPr>
          </a:p>
        </p:txBody>
      </p:sp>
      <p:sp>
        <p:nvSpPr>
          <p:cNvPr id="3" name="Content Placeholder 2"/>
          <p:cNvSpPr>
            <a:spLocks noGrp="1"/>
          </p:cNvSpPr>
          <p:nvPr>
            <p:ph sz="half" idx="1"/>
          </p:nvPr>
        </p:nvSpPr>
        <p:spPr>
          <a:xfrm>
            <a:off x="467544" y="1988840"/>
            <a:ext cx="3816424" cy="4536504"/>
          </a:xfrm>
        </p:spPr>
        <p:txBody>
          <a:bodyPr>
            <a:normAutofit fontScale="62500" lnSpcReduction="20000"/>
          </a:bodyPr>
          <a:lstStyle/>
          <a:p>
            <a:pPr marL="114300" indent="0" algn="just">
              <a:buNone/>
            </a:pPr>
            <a:r>
              <a:rPr lang="hr-HR" dirty="0" smtClean="0"/>
              <a:t>	Zavičaj se najkraće može definirati kao mjesto gdje smo mi i naši preci rođeni, međutim, ono je daleko više od toga…svatko od nas ima mjesto, utočište koje mu budi pregršt lijepih uspomena, ugodu, smirenost i velik osjećaj sigurnosti. Zavičaj, te posebice nematerijalna  baština (priče iz našeg djetinjstva, izraze, znanja, igre, običaji i sl.) kao njegov sastavni dio, nešto je što je utkano u našu osobnost i sačinjava veliki dio identiteta svakog pojedinca. Dakle, briga o očuvanju i prenošenju tradicije naša je velika zajednička odgovornost. </a:t>
            </a:r>
          </a:p>
          <a:p>
            <a:pPr marL="114300" indent="0" algn="just">
              <a:buNone/>
            </a:pPr>
            <a:endParaRPr lang="hr-HR" dirty="0"/>
          </a:p>
          <a:p>
            <a:pPr marL="114300" indent="0" algn="just">
              <a:buNone/>
            </a:pPr>
            <a:r>
              <a:rPr lang="hr-HR" dirty="0" smtClean="0"/>
              <a:t>	</a:t>
            </a:r>
            <a:endParaRPr lang="hr-HR"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420888"/>
            <a:ext cx="3552395" cy="2664296"/>
          </a:xfrm>
          <a:prstGeom prst="round2DiagRect">
            <a:avLst>
              <a:gd name="adj1" fmla="val 16667"/>
              <a:gd name="adj2" fmla="val 0"/>
            </a:avLst>
          </a:prstGeom>
          <a:ln/>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2</a:t>
            </a:fld>
            <a:endParaRPr lang="hr-HR"/>
          </a:p>
        </p:txBody>
      </p:sp>
    </p:spTree>
    <p:extLst>
      <p:ext uri="{BB962C8B-B14F-4D97-AF65-F5344CB8AC3E}">
        <p14:creationId xmlns:p14="http://schemas.microsoft.com/office/powerpoint/2010/main" val="4037964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465640" cy="864096"/>
          </a:xfrm>
        </p:spPr>
        <p:txBody>
          <a:bodyPr/>
          <a:lstStyle/>
          <a:p>
            <a:r>
              <a:rPr lang="hr-HR" dirty="0" smtClean="0"/>
              <a:t>Izlet u Rovinj – Kuća o </a:t>
            </a:r>
            <a:r>
              <a:rPr lang="hr-HR" dirty="0" err="1" smtClean="0"/>
              <a:t>batani</a:t>
            </a:r>
            <a:endParaRPr lang="hr-HR"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75856" y="3933056"/>
            <a:ext cx="4169750" cy="234505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43608" y="1484784"/>
            <a:ext cx="4169657" cy="2345432"/>
          </a:xfrm>
        </p:spPr>
      </p:pic>
      <p:sp>
        <p:nvSpPr>
          <p:cNvPr id="4" name="Slide Number Placeholder 3"/>
          <p:cNvSpPr>
            <a:spLocks noGrp="1"/>
          </p:cNvSpPr>
          <p:nvPr>
            <p:ph type="sldNum" sz="quarter" idx="12"/>
          </p:nvPr>
        </p:nvSpPr>
        <p:spPr/>
        <p:txBody>
          <a:bodyPr/>
          <a:lstStyle/>
          <a:p>
            <a:fld id="{F43405E5-2BB1-4902-92BA-42F279328940}" type="slidenum">
              <a:rPr lang="hr-HR" smtClean="0"/>
              <a:t>20</a:t>
            </a:fld>
            <a:endParaRPr lang="hr-HR"/>
          </a:p>
        </p:txBody>
      </p:sp>
    </p:spTree>
    <p:extLst>
      <p:ext uri="{BB962C8B-B14F-4D97-AF65-F5344CB8AC3E}">
        <p14:creationId xmlns:p14="http://schemas.microsoft.com/office/powerpoint/2010/main" val="1037605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7620000" cy="940966"/>
          </a:xfrm>
        </p:spPr>
        <p:txBody>
          <a:bodyPr/>
          <a:lstStyle/>
          <a:p>
            <a:r>
              <a:rPr lang="hr-HR" sz="3200" dirty="0" err="1" smtClean="0"/>
              <a:t>La</a:t>
            </a:r>
            <a:r>
              <a:rPr lang="hr-HR" sz="3200" dirty="0" smtClean="0"/>
              <a:t> mula de </a:t>
            </a:r>
            <a:r>
              <a:rPr lang="hr-HR" sz="3200" dirty="0" err="1" smtClean="0"/>
              <a:t>Parenzo</a:t>
            </a:r>
            <a:r>
              <a:rPr lang="hr-HR" dirty="0" smtClean="0"/>
              <a:t/>
            </a:r>
            <a:br>
              <a:rPr lang="hr-HR" dirty="0" smtClean="0"/>
            </a:br>
            <a:endParaRPr lang="hr-HR" dirty="0"/>
          </a:p>
        </p:txBody>
      </p:sp>
      <p:sp>
        <p:nvSpPr>
          <p:cNvPr id="5" name="Content Placeholder 4"/>
          <p:cNvSpPr>
            <a:spLocks noGrp="1"/>
          </p:cNvSpPr>
          <p:nvPr>
            <p:ph sz="half" idx="2"/>
          </p:nvPr>
        </p:nvSpPr>
        <p:spPr>
          <a:xfrm>
            <a:off x="4427983" y="980728"/>
            <a:ext cx="3456383" cy="2088232"/>
          </a:xfrm>
        </p:spPr>
        <p:txBody>
          <a:bodyPr>
            <a:normAutofit fontScale="85000" lnSpcReduction="20000"/>
          </a:bodyPr>
          <a:lstStyle/>
          <a:p>
            <a:r>
              <a:rPr lang="hr-HR" sz="1700" dirty="0" smtClean="0"/>
              <a:t>Naš se grad zove Poreč/</a:t>
            </a:r>
            <a:r>
              <a:rPr lang="hr-HR" sz="1700" dirty="0" err="1" smtClean="0"/>
              <a:t>Parenzo</a:t>
            </a:r>
            <a:r>
              <a:rPr lang="hr-HR" sz="1700" dirty="0" smtClean="0"/>
              <a:t>, pa smo naravno spomenuli i </a:t>
            </a:r>
            <a:r>
              <a:rPr lang="hr-HR" sz="1700" dirty="0" err="1" smtClean="0"/>
              <a:t>Mariettu</a:t>
            </a:r>
            <a:r>
              <a:rPr lang="hr-HR" sz="1700" dirty="0" smtClean="0"/>
              <a:t>, curu iz vrlo popularne talijanske pjesme nastale prije 200- </a:t>
            </a:r>
            <a:r>
              <a:rPr lang="hr-HR" sz="1700" dirty="0" err="1" smtClean="0"/>
              <a:t>ak</a:t>
            </a:r>
            <a:r>
              <a:rPr lang="hr-HR" sz="1700" dirty="0" smtClean="0"/>
              <a:t> godina koja je, u vrijeme dok još nisu postojali trgovački centri, svoju robu, kao i ostali prodavala na klupici kraj tržnice i tako zapela za oko drugom prodavaču…djeca su i nju naučila pjevati, a domaća zadaća im je bila pitati djedove i bake koje su se još pjesme pjevale kada su oni bili mali…</a:t>
            </a:r>
          </a:p>
          <a:p>
            <a:endParaRPr lang="hr-HR" sz="1600" dirty="0" smtClean="0"/>
          </a:p>
          <a:p>
            <a:endParaRPr lang="hr-HR" sz="1600" dirty="0"/>
          </a:p>
        </p:txBody>
      </p:sp>
      <p:sp>
        <p:nvSpPr>
          <p:cNvPr id="8" name="Content Placeholder 7"/>
          <p:cNvSpPr>
            <a:spLocks noGrp="1"/>
          </p:cNvSpPr>
          <p:nvPr>
            <p:ph sz="half" idx="1"/>
          </p:nvPr>
        </p:nvSpPr>
        <p:spPr>
          <a:xfrm>
            <a:off x="395536" y="1040721"/>
            <a:ext cx="3513584" cy="5040560"/>
          </a:xfrm>
        </p:spPr>
        <p:txBody>
          <a:bodyPr>
            <a:noAutofit/>
          </a:bodyPr>
          <a:lstStyle/>
          <a:p>
            <a:pPr marL="114300" indent="0">
              <a:buNone/>
            </a:pPr>
            <a:r>
              <a:rPr lang="it-IT" sz="900" dirty="0"/>
              <a:t>LA MULA DE PARENZO (Popolare)</a:t>
            </a:r>
          </a:p>
          <a:p>
            <a:pPr marL="114300" indent="0">
              <a:buNone/>
            </a:pPr>
            <a:r>
              <a:rPr lang="it-IT" sz="900" dirty="0"/>
              <a:t>1.La mula de Parenzo</a:t>
            </a:r>
          </a:p>
          <a:p>
            <a:pPr marL="114300" indent="0">
              <a:buNone/>
            </a:pPr>
            <a:r>
              <a:rPr lang="it-IT" sz="900" dirty="0" err="1"/>
              <a:t>ga</a:t>
            </a:r>
            <a:r>
              <a:rPr lang="it-IT" sz="900" dirty="0"/>
              <a:t> messo su </a:t>
            </a:r>
            <a:r>
              <a:rPr lang="it-IT" sz="900" dirty="0" err="1"/>
              <a:t>botega</a:t>
            </a:r>
            <a:r>
              <a:rPr lang="it-IT" sz="900" dirty="0"/>
              <a:t>;</a:t>
            </a:r>
          </a:p>
          <a:p>
            <a:pPr marL="114300" indent="0">
              <a:buNone/>
            </a:pPr>
            <a:r>
              <a:rPr lang="it-IT" sz="900" dirty="0"/>
              <a:t>de tuto la vendeva,</a:t>
            </a:r>
          </a:p>
          <a:p>
            <a:pPr marL="114300" indent="0">
              <a:buNone/>
            </a:pPr>
            <a:r>
              <a:rPr lang="it-IT" sz="900" dirty="0"/>
              <a:t>de tuto la vendeva...</a:t>
            </a:r>
          </a:p>
          <a:p>
            <a:pPr marL="114300" indent="0">
              <a:buNone/>
            </a:pPr>
            <a:r>
              <a:rPr lang="it-IT" sz="900" dirty="0"/>
              <a:t>La mula de Parenzo</a:t>
            </a:r>
          </a:p>
          <a:p>
            <a:pPr marL="114300" indent="0">
              <a:buNone/>
            </a:pPr>
            <a:r>
              <a:rPr lang="it-IT" sz="900" dirty="0" err="1"/>
              <a:t>ga</a:t>
            </a:r>
            <a:r>
              <a:rPr lang="it-IT" sz="900" dirty="0"/>
              <a:t> messo su </a:t>
            </a:r>
            <a:r>
              <a:rPr lang="it-IT" sz="900" dirty="0" err="1"/>
              <a:t>botega</a:t>
            </a:r>
            <a:r>
              <a:rPr lang="it-IT" sz="900" dirty="0"/>
              <a:t>;</a:t>
            </a:r>
          </a:p>
          <a:p>
            <a:pPr marL="114300" indent="0">
              <a:buNone/>
            </a:pPr>
            <a:r>
              <a:rPr lang="it-IT" sz="900" dirty="0"/>
              <a:t>de tuto la vendeva,</a:t>
            </a:r>
          </a:p>
          <a:p>
            <a:pPr marL="114300" indent="0">
              <a:buNone/>
            </a:pPr>
            <a:r>
              <a:rPr lang="it-IT" sz="900" dirty="0"/>
              <a:t>fora che 'l </a:t>
            </a:r>
            <a:r>
              <a:rPr lang="it-IT" sz="900" dirty="0" err="1"/>
              <a:t>bacalà</a:t>
            </a:r>
            <a:r>
              <a:rPr lang="it-IT" sz="900" dirty="0"/>
              <a:t>!</a:t>
            </a:r>
          </a:p>
          <a:p>
            <a:pPr marL="114300" indent="0">
              <a:buNone/>
            </a:pPr>
            <a:endParaRPr lang="it-IT" sz="900" dirty="0"/>
          </a:p>
          <a:p>
            <a:pPr marL="114300" indent="0">
              <a:buNone/>
            </a:pPr>
            <a:r>
              <a:rPr lang="it-IT" sz="900" dirty="0"/>
              <a:t>Perché non m'ami più?</a:t>
            </a:r>
          </a:p>
          <a:p>
            <a:pPr marL="114300" indent="0">
              <a:buNone/>
            </a:pPr>
            <a:endParaRPr lang="it-IT" sz="900" dirty="0"/>
          </a:p>
          <a:p>
            <a:pPr marL="114300" indent="0">
              <a:buNone/>
            </a:pPr>
            <a:r>
              <a:rPr lang="it-IT" sz="900" dirty="0"/>
              <a:t>Me </a:t>
            </a:r>
            <a:r>
              <a:rPr lang="it-IT" sz="900" dirty="0" err="1"/>
              <a:t>piasi</a:t>
            </a:r>
            <a:r>
              <a:rPr lang="it-IT" sz="900" dirty="0"/>
              <a:t> i bigoli co' le luganighe</a:t>
            </a:r>
          </a:p>
          <a:p>
            <a:pPr marL="114300" indent="0">
              <a:buNone/>
            </a:pPr>
            <a:r>
              <a:rPr lang="it-IT" sz="900" dirty="0" err="1"/>
              <a:t>Marieta</a:t>
            </a:r>
            <a:r>
              <a:rPr lang="it-IT" sz="900" dirty="0"/>
              <a:t> </a:t>
            </a:r>
            <a:r>
              <a:rPr lang="it-IT" sz="900" dirty="0" err="1"/>
              <a:t>damele</a:t>
            </a:r>
            <a:r>
              <a:rPr lang="it-IT" sz="900" dirty="0"/>
              <a:t> sul canapè,</a:t>
            </a:r>
          </a:p>
          <a:p>
            <a:pPr marL="114300" indent="0">
              <a:buNone/>
            </a:pPr>
            <a:r>
              <a:rPr lang="it-IT" sz="900" dirty="0" err="1"/>
              <a:t>Marieta</a:t>
            </a:r>
            <a:r>
              <a:rPr lang="it-IT" sz="900" dirty="0"/>
              <a:t> </a:t>
            </a:r>
            <a:r>
              <a:rPr lang="it-IT" sz="900" dirty="0" err="1"/>
              <a:t>damele</a:t>
            </a:r>
            <a:r>
              <a:rPr lang="it-IT" sz="900" dirty="0"/>
              <a:t> sul canapè, </a:t>
            </a:r>
            <a:endParaRPr lang="hr-HR" sz="900" dirty="0" smtClean="0"/>
          </a:p>
          <a:p>
            <a:pPr marL="114300" indent="0">
              <a:buNone/>
            </a:pPr>
            <a:r>
              <a:rPr lang="it-IT" sz="900" dirty="0" err="1" smtClean="0"/>
              <a:t>Marieta</a:t>
            </a:r>
            <a:r>
              <a:rPr lang="it-IT" sz="900" dirty="0" smtClean="0"/>
              <a:t>  </a:t>
            </a:r>
            <a:r>
              <a:rPr lang="it-IT" sz="900" dirty="0" err="1"/>
              <a:t>damele</a:t>
            </a:r>
            <a:r>
              <a:rPr lang="it-IT" sz="900" dirty="0"/>
              <a:t> sul canapè...</a:t>
            </a:r>
          </a:p>
          <a:p>
            <a:pPr marL="114300" indent="0">
              <a:buNone/>
            </a:pPr>
            <a:r>
              <a:rPr lang="it-IT" sz="900" dirty="0"/>
              <a:t>Me </a:t>
            </a:r>
            <a:r>
              <a:rPr lang="it-IT" sz="900" dirty="0" err="1"/>
              <a:t>piasi</a:t>
            </a:r>
            <a:r>
              <a:rPr lang="it-IT" sz="900" dirty="0"/>
              <a:t> i bigoli co' le luganighe,</a:t>
            </a:r>
          </a:p>
          <a:p>
            <a:pPr marL="114300" indent="0">
              <a:buNone/>
            </a:pPr>
            <a:r>
              <a:rPr lang="it-IT" sz="900" dirty="0" err="1"/>
              <a:t>Marieta</a:t>
            </a:r>
            <a:r>
              <a:rPr lang="it-IT" sz="900" dirty="0"/>
              <a:t> </a:t>
            </a:r>
            <a:r>
              <a:rPr lang="it-IT" sz="900" dirty="0" err="1"/>
              <a:t>damele</a:t>
            </a:r>
            <a:r>
              <a:rPr lang="it-IT" sz="900" dirty="0"/>
              <a:t> sul canapè,</a:t>
            </a:r>
          </a:p>
          <a:p>
            <a:pPr marL="114300" indent="0">
              <a:buNone/>
            </a:pPr>
            <a:r>
              <a:rPr lang="it-IT" sz="900" dirty="0" err="1"/>
              <a:t>Marieta</a:t>
            </a:r>
            <a:r>
              <a:rPr lang="it-IT" sz="900" dirty="0"/>
              <a:t> </a:t>
            </a:r>
            <a:r>
              <a:rPr lang="it-IT" sz="900" dirty="0" err="1"/>
              <a:t>damele</a:t>
            </a:r>
            <a:r>
              <a:rPr lang="it-IT" sz="900" dirty="0"/>
              <a:t> per carità, per carità!...</a:t>
            </a:r>
          </a:p>
          <a:p>
            <a:pPr marL="114300" indent="0">
              <a:buNone/>
            </a:pPr>
            <a:endParaRPr lang="it-IT" sz="900" dirty="0"/>
          </a:p>
          <a:p>
            <a:pPr marL="114300" indent="0">
              <a:buNone/>
            </a:pPr>
            <a:r>
              <a:rPr lang="it-IT" sz="900" dirty="0"/>
              <a:t>2.Tutti mi chiamano "bionda"</a:t>
            </a:r>
          </a:p>
          <a:p>
            <a:pPr marL="114300" indent="0">
              <a:buNone/>
            </a:pPr>
            <a:r>
              <a:rPr lang="it-IT" sz="900" dirty="0"/>
              <a:t>ma bionda io non sono:</a:t>
            </a:r>
          </a:p>
          <a:p>
            <a:pPr marL="114300" indent="0">
              <a:buNone/>
            </a:pPr>
            <a:r>
              <a:rPr lang="it-IT" sz="900" dirty="0"/>
              <a:t>porto i capelli neri,</a:t>
            </a:r>
          </a:p>
          <a:p>
            <a:pPr marL="114300" indent="0">
              <a:buNone/>
            </a:pPr>
            <a:r>
              <a:rPr lang="it-IT" sz="900" dirty="0"/>
              <a:t>porto i capelli neri...</a:t>
            </a:r>
          </a:p>
          <a:p>
            <a:pPr marL="114300" indent="0">
              <a:buNone/>
            </a:pPr>
            <a:r>
              <a:rPr lang="it-IT" sz="900" dirty="0"/>
              <a:t>Tutti mi chiamano "bionda"</a:t>
            </a:r>
          </a:p>
          <a:p>
            <a:pPr marL="114300" indent="0">
              <a:buNone/>
            </a:pPr>
            <a:r>
              <a:rPr lang="it-IT" sz="900" dirty="0"/>
              <a:t>ma bionda io non sono:</a:t>
            </a:r>
          </a:p>
          <a:p>
            <a:pPr marL="114300" indent="0">
              <a:buNone/>
            </a:pPr>
            <a:r>
              <a:rPr lang="it-IT" sz="900" dirty="0"/>
              <a:t>porto i capelli neri,</a:t>
            </a:r>
          </a:p>
          <a:p>
            <a:pPr marL="114300" indent="0">
              <a:buNone/>
            </a:pPr>
            <a:r>
              <a:rPr lang="it-IT" sz="900" dirty="0"/>
              <a:t>sinceri nell'amor.</a:t>
            </a:r>
          </a:p>
          <a:p>
            <a:pPr marL="114300" indent="0">
              <a:buNone/>
            </a:pPr>
            <a:endParaRPr lang="it-IT" sz="900" dirty="0"/>
          </a:p>
          <a:p>
            <a:pPr marL="114300" indent="0">
              <a:buNone/>
            </a:pPr>
            <a:r>
              <a:rPr lang="it-IT" sz="900" dirty="0"/>
              <a:t>Perché non m'ami più?</a:t>
            </a:r>
          </a:p>
          <a:p>
            <a:pPr marL="114300" indent="0">
              <a:buNone/>
            </a:pPr>
            <a:r>
              <a:rPr lang="it-IT" sz="900" dirty="0"/>
              <a:t>Me </a:t>
            </a:r>
            <a:r>
              <a:rPr lang="it-IT" sz="900" dirty="0" err="1"/>
              <a:t>piasi</a:t>
            </a:r>
            <a:r>
              <a:rPr lang="it-IT" sz="900" dirty="0"/>
              <a:t> i bigoli co' le luganighe…</a:t>
            </a:r>
          </a:p>
          <a:p>
            <a:pPr marL="114300" indent="0">
              <a:buNone/>
            </a:pPr>
            <a:endParaRPr lang="it-IT" sz="1000" dirty="0"/>
          </a:p>
          <a:p>
            <a:pPr marL="114300" indent="0">
              <a:buNone/>
            </a:pPr>
            <a:endParaRPr lang="it-IT" sz="1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212976"/>
            <a:ext cx="3096344" cy="2933786"/>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25409">
            <a:off x="2117129" y="1629858"/>
            <a:ext cx="2520280" cy="189021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4932040" y="6221835"/>
            <a:ext cx="2952327" cy="215444"/>
          </a:xfrm>
          <a:prstGeom prst="rect">
            <a:avLst/>
          </a:prstGeom>
          <a:noFill/>
        </p:spPr>
        <p:txBody>
          <a:bodyPr wrap="square" rtlCol="0">
            <a:spAutoFit/>
          </a:bodyPr>
          <a:lstStyle/>
          <a:p>
            <a:r>
              <a:rPr lang="hr-HR" sz="800" dirty="0" smtClean="0"/>
              <a:t>*Slika </a:t>
            </a:r>
            <a:r>
              <a:rPr lang="hr-HR" sz="800" dirty="0"/>
              <a:t>preuzeta sa http://triestepatoca.blogspot.hr</a:t>
            </a:r>
          </a:p>
        </p:txBody>
      </p:sp>
      <p:sp>
        <p:nvSpPr>
          <p:cNvPr id="6" name="Slide Number Placeholder 5"/>
          <p:cNvSpPr>
            <a:spLocks noGrp="1"/>
          </p:cNvSpPr>
          <p:nvPr>
            <p:ph type="sldNum" sz="quarter" idx="12"/>
          </p:nvPr>
        </p:nvSpPr>
        <p:spPr/>
        <p:txBody>
          <a:bodyPr/>
          <a:lstStyle/>
          <a:p>
            <a:fld id="{F43405E5-2BB1-4902-92BA-42F279328940}" type="slidenum">
              <a:rPr lang="hr-HR" smtClean="0"/>
              <a:t>21</a:t>
            </a:fld>
            <a:endParaRPr lang="hr-HR"/>
          </a:p>
        </p:txBody>
      </p:sp>
    </p:spTree>
    <p:extLst>
      <p:ext uri="{BB962C8B-B14F-4D97-AF65-F5344CB8AC3E}">
        <p14:creationId xmlns:p14="http://schemas.microsoft.com/office/powerpoint/2010/main" val="72424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7620000" cy="580926"/>
          </a:xfrm>
        </p:spPr>
        <p:txBody>
          <a:bodyPr/>
          <a:lstStyle/>
          <a:p>
            <a:r>
              <a:rPr lang="hr-HR" sz="3200" dirty="0" smtClean="0"/>
              <a:t>Dramatizacija u kutiću kazališta</a:t>
            </a:r>
            <a:r>
              <a:rPr lang="hr-HR" dirty="0" smtClean="0"/>
              <a:t/>
            </a:r>
            <a:br>
              <a:rPr lang="hr-HR" dirty="0" smtClean="0"/>
            </a:br>
            <a:endParaRPr lang="hr-HR" dirty="0"/>
          </a:p>
        </p:txBody>
      </p:sp>
      <p:sp>
        <p:nvSpPr>
          <p:cNvPr id="3" name="Content Placeholder 2"/>
          <p:cNvSpPr>
            <a:spLocks noGrp="1"/>
          </p:cNvSpPr>
          <p:nvPr>
            <p:ph sz="half" idx="1"/>
          </p:nvPr>
        </p:nvSpPr>
        <p:spPr>
          <a:xfrm>
            <a:off x="539552" y="1700808"/>
            <a:ext cx="3215208" cy="4104456"/>
          </a:xfrm>
        </p:spPr>
        <p:txBody>
          <a:bodyPr>
            <a:normAutofit fontScale="85000" lnSpcReduction="20000"/>
          </a:bodyPr>
          <a:lstStyle/>
          <a:p>
            <a:r>
              <a:rPr lang="hr-HR" dirty="0" smtClean="0"/>
              <a:t>Djeci smo izradili više lutaka sa likovima koji se spominju u našim pjesmama, te ih poticali da se u našem kutiću kazališta verbalno izražavaju na način da izmišljamo dijaloge koji su se možda vodili među tim likovima prije mnogo godina</a:t>
            </a:r>
            <a:endParaRPr lang="hr-HR"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87977" y="1605690"/>
            <a:ext cx="3496391" cy="2622293"/>
          </a:xfrm>
        </p:spPr>
        <p:style>
          <a:lnRef idx="2">
            <a:schemeClr val="accent1">
              <a:shade val="50000"/>
            </a:schemeClr>
          </a:lnRef>
          <a:fillRef idx="1">
            <a:schemeClr val="accent1"/>
          </a:fillRef>
          <a:effectRef idx="0">
            <a:schemeClr val="accent1"/>
          </a:effectRef>
          <a:fontRef idx="minor">
            <a:schemeClr val="lt1"/>
          </a:fontRef>
        </p:style>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80757">
            <a:off x="4970739" y="4120940"/>
            <a:ext cx="2854773" cy="214108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Slide Number Placeholder 6"/>
          <p:cNvSpPr>
            <a:spLocks noGrp="1"/>
          </p:cNvSpPr>
          <p:nvPr>
            <p:ph type="sldNum" sz="quarter" idx="12"/>
          </p:nvPr>
        </p:nvSpPr>
        <p:spPr/>
        <p:txBody>
          <a:bodyPr/>
          <a:lstStyle/>
          <a:p>
            <a:fld id="{F43405E5-2BB1-4902-92BA-42F279328940}" type="slidenum">
              <a:rPr lang="hr-HR" smtClean="0"/>
              <a:t>22</a:t>
            </a:fld>
            <a:endParaRPr lang="hr-HR"/>
          </a:p>
        </p:txBody>
      </p:sp>
    </p:spTree>
    <p:extLst>
      <p:ext uri="{BB962C8B-B14F-4D97-AF65-F5344CB8AC3E}">
        <p14:creationId xmlns:p14="http://schemas.microsoft.com/office/powerpoint/2010/main" val="1648469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dirty="0" smtClean="0"/>
              <a:t>Izlet  - Pazinski Kaštel</a:t>
            </a:r>
            <a:endParaRPr lang="hr-HR" sz="3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1131" y="1412776"/>
            <a:ext cx="3600400" cy="2700300"/>
          </a:xfrm>
        </p:spPr>
        <p:style>
          <a:lnRef idx="2">
            <a:schemeClr val="accent1">
              <a:shade val="50000"/>
            </a:schemeClr>
          </a:lnRef>
          <a:fillRef idx="1">
            <a:schemeClr val="accent1"/>
          </a:fillRef>
          <a:effectRef idx="0">
            <a:schemeClr val="accent1"/>
          </a:effectRef>
          <a:fontRef idx="minor">
            <a:schemeClr val="lt1"/>
          </a:fontRef>
        </p:style>
      </p:pic>
      <p:sp>
        <p:nvSpPr>
          <p:cNvPr id="4" name="Content Placeholder 3"/>
          <p:cNvSpPr>
            <a:spLocks noGrp="1"/>
          </p:cNvSpPr>
          <p:nvPr>
            <p:ph sz="half" idx="2"/>
          </p:nvPr>
        </p:nvSpPr>
        <p:spPr>
          <a:xfrm>
            <a:off x="4427984" y="1628800"/>
            <a:ext cx="3657600" cy="4590288"/>
          </a:xfrm>
        </p:spPr>
        <p:txBody>
          <a:bodyPr>
            <a:normAutofit fontScale="77500" lnSpcReduction="20000"/>
          </a:bodyPr>
          <a:lstStyle/>
          <a:p>
            <a:r>
              <a:rPr lang="hr-HR" dirty="0" smtClean="0"/>
              <a:t>U sklopu projekta, posjetili smo i Pazinski Kaštel, utvrdu podignutu nad ponorom </a:t>
            </a:r>
            <a:r>
              <a:rPr lang="hr-HR" dirty="0" err="1" smtClean="0"/>
              <a:t>Pazinčice</a:t>
            </a:r>
            <a:r>
              <a:rPr lang="hr-HR" dirty="0" smtClean="0"/>
              <a:t>, te smo uz </a:t>
            </a:r>
            <a:r>
              <a:rPr lang="hr-HR" dirty="0"/>
              <a:t>stručno vodstvo </a:t>
            </a:r>
            <a:r>
              <a:rPr lang="hr-HR" dirty="0" smtClean="0"/>
              <a:t>etnologinje, dr</a:t>
            </a:r>
            <a:r>
              <a:rPr lang="hr-HR" dirty="0"/>
              <a:t>. sc. </a:t>
            </a:r>
            <a:r>
              <a:rPr lang="hr-HR" dirty="0" smtClean="0"/>
              <a:t>Ivone </a:t>
            </a:r>
            <a:r>
              <a:rPr lang="hr-HR" dirty="0"/>
              <a:t>Orlić, </a:t>
            </a:r>
            <a:r>
              <a:rPr lang="hr-HR" dirty="0" smtClean="0"/>
              <a:t>upoznali stare zanate i nekadašnju istarsku kuhinju, te se opet susreli s istarskom narodnom nošnjom (tu smo npr. saznali da se šareni pojas koji se nalazi na nošnji zove „babin pas”, što je također, istarski naziv za dugu)</a:t>
            </a:r>
            <a:endParaRPr lang="hr-HR"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933056"/>
            <a:ext cx="316835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Slide Number Placeholder 9"/>
          <p:cNvSpPr>
            <a:spLocks noGrp="1"/>
          </p:cNvSpPr>
          <p:nvPr>
            <p:ph type="sldNum" sz="quarter" idx="12"/>
          </p:nvPr>
        </p:nvSpPr>
        <p:spPr/>
        <p:txBody>
          <a:bodyPr/>
          <a:lstStyle/>
          <a:p>
            <a:fld id="{F43405E5-2BB1-4902-92BA-42F279328940}" type="slidenum">
              <a:rPr lang="hr-HR" smtClean="0"/>
              <a:t>23</a:t>
            </a:fld>
            <a:endParaRPr lang="hr-HR"/>
          </a:p>
        </p:txBody>
      </p:sp>
    </p:spTree>
    <p:extLst>
      <p:ext uri="{BB962C8B-B14F-4D97-AF65-F5344CB8AC3E}">
        <p14:creationId xmlns:p14="http://schemas.microsoft.com/office/powerpoint/2010/main" val="10939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3"/>
            <a:ext cx="3042809" cy="4054350"/>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53" y="3429000"/>
            <a:ext cx="3605229" cy="2703922"/>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764704"/>
            <a:ext cx="3251853" cy="243889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Slide Number Placeholder 5"/>
          <p:cNvSpPr>
            <a:spLocks noGrp="1"/>
          </p:cNvSpPr>
          <p:nvPr>
            <p:ph type="sldNum" sz="quarter" idx="12"/>
          </p:nvPr>
        </p:nvSpPr>
        <p:spPr/>
        <p:txBody>
          <a:bodyPr/>
          <a:lstStyle/>
          <a:p>
            <a:fld id="{F43405E5-2BB1-4902-92BA-42F279328940}" type="slidenum">
              <a:rPr lang="hr-HR" smtClean="0"/>
              <a:t>24</a:t>
            </a:fld>
            <a:endParaRPr lang="hr-HR"/>
          </a:p>
        </p:txBody>
      </p:sp>
    </p:spTree>
    <p:extLst>
      <p:ext uri="{BB962C8B-B14F-4D97-AF65-F5344CB8AC3E}">
        <p14:creationId xmlns:p14="http://schemas.microsoft.com/office/powerpoint/2010/main" val="3444055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620000" cy="1143000"/>
          </a:xfrm>
        </p:spPr>
        <p:txBody>
          <a:bodyPr/>
          <a:lstStyle/>
          <a:p>
            <a:r>
              <a:rPr lang="hr-HR" sz="3200" dirty="0" err="1" smtClean="0"/>
              <a:t>Insegnamento</a:t>
            </a:r>
            <a:r>
              <a:rPr lang="hr-HR" sz="3200" dirty="0" smtClean="0"/>
              <a:t> </a:t>
            </a:r>
            <a:r>
              <a:rPr lang="hr-HR" sz="3200" dirty="0" err="1" smtClean="0"/>
              <a:t>della</a:t>
            </a:r>
            <a:r>
              <a:rPr lang="hr-HR" sz="3200" dirty="0" smtClean="0"/>
              <a:t> </a:t>
            </a:r>
            <a:r>
              <a:rPr lang="hr-HR" sz="3200" dirty="0" err="1" smtClean="0"/>
              <a:t>storia</a:t>
            </a:r>
            <a:r>
              <a:rPr lang="hr-HR" sz="3200" dirty="0" smtClean="0"/>
              <a:t> </a:t>
            </a:r>
            <a:r>
              <a:rPr lang="hr-HR" sz="3200" dirty="0" err="1" smtClean="0"/>
              <a:t>del</a:t>
            </a:r>
            <a:r>
              <a:rPr lang="hr-HR" sz="3200" dirty="0" smtClean="0"/>
              <a:t> </a:t>
            </a:r>
            <a:r>
              <a:rPr lang="hr-HR" sz="3200" dirty="0" err="1" smtClean="0"/>
              <a:t>territorio</a:t>
            </a:r>
            <a:r>
              <a:rPr lang="hr-HR" sz="3200" dirty="0" smtClean="0"/>
              <a:t> </a:t>
            </a:r>
            <a:r>
              <a:rPr lang="hr-HR" sz="3200" dirty="0" err="1" smtClean="0"/>
              <a:t>attraverso</a:t>
            </a:r>
            <a:r>
              <a:rPr lang="hr-HR" sz="3200" dirty="0" smtClean="0"/>
              <a:t> i </a:t>
            </a:r>
            <a:r>
              <a:rPr lang="hr-HR" sz="3200" dirty="0" err="1" smtClean="0"/>
              <a:t>suoi</a:t>
            </a:r>
            <a:r>
              <a:rPr lang="hr-HR" sz="3200" dirty="0" smtClean="0"/>
              <a:t> </a:t>
            </a:r>
            <a:r>
              <a:rPr lang="hr-HR" sz="3200" dirty="0" err="1" smtClean="0"/>
              <a:t>canti</a:t>
            </a:r>
            <a:r>
              <a:rPr lang="hr-HR" dirty="0" smtClean="0"/>
              <a:t/>
            </a:r>
            <a:br>
              <a:rPr lang="hr-HR" dirty="0" smtClean="0"/>
            </a:br>
            <a:endParaRPr lang="hr-HR" dirty="0"/>
          </a:p>
        </p:txBody>
      </p:sp>
      <p:sp>
        <p:nvSpPr>
          <p:cNvPr id="6" name="Content Placeholder 5"/>
          <p:cNvSpPr>
            <a:spLocks noGrp="1"/>
          </p:cNvSpPr>
          <p:nvPr>
            <p:ph idx="1"/>
          </p:nvPr>
        </p:nvSpPr>
        <p:spPr/>
        <p:txBody>
          <a:bodyPr>
            <a:normAutofit fontScale="92500" lnSpcReduction="10000"/>
          </a:bodyPr>
          <a:lstStyle/>
          <a:p>
            <a:pPr marL="114300" indent="0">
              <a:buNone/>
            </a:pPr>
            <a:endParaRPr lang="hr-HR" sz="1600" dirty="0" smtClean="0"/>
          </a:p>
          <a:p>
            <a:pPr marL="114300" indent="0">
              <a:buNone/>
            </a:pPr>
            <a:r>
              <a:rPr lang="hr-HR" sz="1600" dirty="0" err="1" smtClean="0"/>
              <a:t>Del</a:t>
            </a:r>
            <a:r>
              <a:rPr lang="hr-HR" sz="1600" dirty="0" smtClean="0"/>
              <a:t> termine”</a:t>
            </a:r>
            <a:r>
              <a:rPr lang="hr-HR" sz="1600" dirty="0" err="1" smtClean="0"/>
              <a:t>tradizione</a:t>
            </a:r>
            <a:r>
              <a:rPr lang="hr-HR" sz="1600" dirty="0" smtClean="0"/>
              <a:t>”, il </a:t>
            </a:r>
            <a:r>
              <a:rPr lang="hr-HR" sz="1600" dirty="0" err="1" smtClean="0"/>
              <a:t>dizionario</a:t>
            </a:r>
            <a:r>
              <a:rPr lang="hr-HR" sz="1600" dirty="0" smtClean="0"/>
              <a:t> </a:t>
            </a:r>
            <a:r>
              <a:rPr lang="hr-HR" sz="1600" dirty="0" err="1" smtClean="0"/>
              <a:t>dice</a:t>
            </a:r>
            <a:r>
              <a:rPr lang="hr-HR" sz="1600" dirty="0" smtClean="0"/>
              <a:t> </a:t>
            </a:r>
            <a:r>
              <a:rPr lang="it-IT" sz="1600" dirty="0" smtClean="0"/>
              <a:t>che </a:t>
            </a:r>
            <a:r>
              <a:rPr lang="it-IT" sz="1600" dirty="0"/>
              <a:t>è "il complesso delle memorie, notizie e testimonianze trasmesse da una generazione all'altra" (Devoto-Oli, Dizionario della lingua italiana, Le </a:t>
            </a:r>
            <a:r>
              <a:rPr lang="it-IT" sz="1600" dirty="0" err="1"/>
              <a:t>Monnier</a:t>
            </a:r>
            <a:r>
              <a:rPr lang="it-IT" sz="1600" dirty="0"/>
              <a:t>, 1971</a:t>
            </a:r>
            <a:r>
              <a:rPr lang="it-IT" sz="1600" dirty="0" smtClean="0"/>
              <a:t>)</a:t>
            </a:r>
            <a:r>
              <a:rPr lang="hr-HR" sz="1600" dirty="0" smtClean="0"/>
              <a:t>. </a:t>
            </a:r>
            <a:r>
              <a:rPr lang="hr-HR" sz="1600" dirty="0" err="1" smtClean="0"/>
              <a:t>Ed</a:t>
            </a:r>
            <a:r>
              <a:rPr lang="hr-HR" sz="1600" dirty="0" smtClean="0"/>
              <a:t> e’ </a:t>
            </a:r>
            <a:r>
              <a:rPr lang="hr-HR" sz="1600" dirty="0" err="1" smtClean="0"/>
              <a:t>proprio</a:t>
            </a:r>
            <a:r>
              <a:rPr lang="hr-HR" sz="1600" dirty="0" smtClean="0"/>
              <a:t> </a:t>
            </a:r>
            <a:r>
              <a:rPr lang="hr-HR" sz="1600" dirty="0" err="1" smtClean="0"/>
              <a:t>questo</a:t>
            </a:r>
            <a:r>
              <a:rPr lang="hr-HR" sz="1600" dirty="0" smtClean="0"/>
              <a:t> </a:t>
            </a:r>
            <a:r>
              <a:rPr lang="hr-HR" sz="1600" dirty="0" err="1" smtClean="0"/>
              <a:t>che</a:t>
            </a:r>
            <a:r>
              <a:rPr lang="hr-HR" sz="1600" dirty="0" smtClean="0"/>
              <a:t> </a:t>
            </a:r>
            <a:r>
              <a:rPr lang="hr-HR" sz="1600" dirty="0" err="1" smtClean="0"/>
              <a:t>con</a:t>
            </a:r>
            <a:r>
              <a:rPr lang="hr-HR" sz="1600" dirty="0" smtClean="0"/>
              <a:t> il </a:t>
            </a:r>
            <a:r>
              <a:rPr lang="hr-HR" sz="1600" dirty="0" err="1" smtClean="0"/>
              <a:t>progetto</a:t>
            </a:r>
            <a:r>
              <a:rPr lang="hr-HR" sz="1600" dirty="0" smtClean="0"/>
              <a:t> „</a:t>
            </a:r>
            <a:r>
              <a:rPr lang="hr-HR" sz="1600" dirty="0" err="1" smtClean="0"/>
              <a:t>Canti</a:t>
            </a:r>
            <a:r>
              <a:rPr lang="hr-HR" sz="1600" dirty="0" smtClean="0"/>
              <a:t> </a:t>
            </a:r>
            <a:r>
              <a:rPr lang="hr-HR" sz="1600" dirty="0" err="1" smtClean="0"/>
              <a:t>di</a:t>
            </a:r>
            <a:r>
              <a:rPr lang="hr-HR" sz="1600" dirty="0" smtClean="0"/>
              <a:t> </a:t>
            </a:r>
            <a:r>
              <a:rPr lang="hr-HR" sz="1600" dirty="0" err="1" smtClean="0"/>
              <a:t>casa</a:t>
            </a:r>
            <a:r>
              <a:rPr lang="hr-HR" sz="1600" dirty="0" smtClean="0"/>
              <a:t> </a:t>
            </a:r>
            <a:r>
              <a:rPr lang="hr-HR" sz="1600" dirty="0" err="1" smtClean="0"/>
              <a:t>nostra</a:t>
            </a:r>
            <a:r>
              <a:rPr lang="hr-HR" sz="1600" dirty="0" smtClean="0"/>
              <a:t>” </a:t>
            </a:r>
            <a:r>
              <a:rPr lang="hr-HR" sz="1600" dirty="0" err="1" smtClean="0"/>
              <a:t>abbiamo</a:t>
            </a:r>
            <a:r>
              <a:rPr lang="hr-HR" sz="1600" dirty="0" smtClean="0"/>
              <a:t> </a:t>
            </a:r>
            <a:r>
              <a:rPr lang="hr-HR" sz="1600" dirty="0" err="1" smtClean="0"/>
              <a:t>voluto</a:t>
            </a:r>
            <a:r>
              <a:rPr lang="hr-HR" sz="1600" dirty="0" smtClean="0"/>
              <a:t> </a:t>
            </a:r>
            <a:r>
              <a:rPr lang="hr-HR" sz="1600" dirty="0" err="1" smtClean="0"/>
              <a:t>trasmettere</a:t>
            </a:r>
            <a:r>
              <a:rPr lang="hr-HR" sz="1600" dirty="0" smtClean="0"/>
              <a:t> </a:t>
            </a:r>
            <a:r>
              <a:rPr lang="hr-HR" sz="1600" dirty="0" err="1" smtClean="0"/>
              <a:t>ai</a:t>
            </a:r>
            <a:r>
              <a:rPr lang="hr-HR" sz="1600" dirty="0" smtClean="0"/>
              <a:t> </a:t>
            </a:r>
            <a:r>
              <a:rPr lang="hr-HR" sz="1600" dirty="0" err="1" smtClean="0"/>
              <a:t>bambini</a:t>
            </a:r>
            <a:r>
              <a:rPr lang="hr-HR" sz="1600" dirty="0" smtClean="0"/>
              <a:t>. L’ </a:t>
            </a:r>
            <a:r>
              <a:rPr lang="hr-HR" sz="1600" dirty="0" err="1" smtClean="0"/>
              <a:t>abbiamo</a:t>
            </a:r>
            <a:r>
              <a:rPr lang="hr-HR" sz="1600" dirty="0" smtClean="0"/>
              <a:t> </a:t>
            </a:r>
            <a:r>
              <a:rPr lang="hr-HR" sz="1600" dirty="0" err="1" smtClean="0"/>
              <a:t>fatto</a:t>
            </a:r>
            <a:r>
              <a:rPr lang="hr-HR" sz="1600" dirty="0" smtClean="0"/>
              <a:t> </a:t>
            </a:r>
            <a:r>
              <a:rPr lang="hr-HR" sz="1600" dirty="0" err="1" smtClean="0"/>
              <a:t>usando</a:t>
            </a:r>
            <a:r>
              <a:rPr lang="hr-HR" sz="1600" dirty="0" smtClean="0"/>
              <a:t> </a:t>
            </a:r>
            <a:r>
              <a:rPr lang="hr-HR" sz="1600" dirty="0" err="1" smtClean="0"/>
              <a:t>attivita</a:t>
            </a:r>
            <a:r>
              <a:rPr lang="hr-HR" sz="1600" dirty="0" smtClean="0"/>
              <a:t>’ </a:t>
            </a:r>
            <a:r>
              <a:rPr lang="hr-HR" sz="1600" dirty="0" err="1" smtClean="0"/>
              <a:t>grafico</a:t>
            </a:r>
            <a:r>
              <a:rPr lang="hr-HR" sz="1600" dirty="0" smtClean="0"/>
              <a:t> – </a:t>
            </a:r>
            <a:r>
              <a:rPr lang="hr-HR" sz="1600" dirty="0" err="1" smtClean="0"/>
              <a:t>pittoriche</a:t>
            </a:r>
            <a:r>
              <a:rPr lang="hr-HR" sz="1600" dirty="0" smtClean="0"/>
              <a:t>, </a:t>
            </a:r>
            <a:r>
              <a:rPr lang="hr-HR" sz="1600" dirty="0" err="1" smtClean="0"/>
              <a:t>drammatizzazioni</a:t>
            </a:r>
            <a:r>
              <a:rPr lang="hr-HR" sz="1600" dirty="0" smtClean="0"/>
              <a:t>, </a:t>
            </a:r>
            <a:r>
              <a:rPr lang="hr-HR" sz="1600" dirty="0" err="1" smtClean="0"/>
              <a:t>espressioni</a:t>
            </a:r>
            <a:r>
              <a:rPr lang="hr-HR" sz="1600" dirty="0" smtClean="0"/>
              <a:t> e </a:t>
            </a:r>
            <a:r>
              <a:rPr lang="hr-HR" sz="1600" dirty="0" err="1" smtClean="0"/>
              <a:t>soprattutto</a:t>
            </a:r>
            <a:r>
              <a:rPr lang="hr-HR" sz="1600" dirty="0" smtClean="0"/>
              <a:t> </a:t>
            </a:r>
            <a:r>
              <a:rPr lang="hr-HR" sz="1600" dirty="0" err="1" smtClean="0"/>
              <a:t>attivita</a:t>
            </a:r>
            <a:r>
              <a:rPr lang="hr-HR" sz="1600" dirty="0" smtClean="0"/>
              <a:t>’ </a:t>
            </a:r>
            <a:r>
              <a:rPr lang="hr-HR" sz="1600" dirty="0" err="1" smtClean="0"/>
              <a:t>musicali</a:t>
            </a:r>
            <a:r>
              <a:rPr lang="hr-HR" sz="1600" dirty="0" smtClean="0"/>
              <a:t>/</a:t>
            </a:r>
            <a:r>
              <a:rPr lang="hr-HR" sz="1600" dirty="0" err="1" smtClean="0"/>
              <a:t>canore</a:t>
            </a:r>
            <a:r>
              <a:rPr lang="hr-HR" sz="1600" dirty="0" smtClean="0"/>
              <a:t>, </a:t>
            </a:r>
            <a:r>
              <a:rPr lang="hr-HR" sz="1600" dirty="0" err="1" smtClean="0"/>
              <a:t>utilizzando</a:t>
            </a:r>
            <a:r>
              <a:rPr lang="hr-HR" sz="1600" dirty="0" smtClean="0"/>
              <a:t> </a:t>
            </a:r>
            <a:r>
              <a:rPr lang="hr-HR" sz="1600" dirty="0" err="1" smtClean="0"/>
              <a:t>i</a:t>
            </a:r>
            <a:r>
              <a:rPr lang="hr-HR" sz="1600" dirty="0" smtClean="0"/>
              <a:t> </a:t>
            </a:r>
            <a:r>
              <a:rPr lang="hr-HR" sz="1600" dirty="0" err="1" smtClean="0"/>
              <a:t>canti</a:t>
            </a:r>
            <a:r>
              <a:rPr lang="hr-HR" sz="1600" dirty="0" smtClean="0"/>
              <a:t> </a:t>
            </a:r>
            <a:r>
              <a:rPr lang="hr-HR" sz="1600" dirty="0" err="1" smtClean="0"/>
              <a:t>come</a:t>
            </a:r>
            <a:r>
              <a:rPr lang="hr-HR" sz="1600" dirty="0" smtClean="0"/>
              <a:t> </a:t>
            </a:r>
            <a:r>
              <a:rPr lang="hr-HR" sz="1600" dirty="0" err="1" smtClean="0"/>
              <a:t>mezzo</a:t>
            </a:r>
            <a:r>
              <a:rPr lang="hr-HR" sz="1600" dirty="0" smtClean="0"/>
              <a:t> </a:t>
            </a:r>
            <a:r>
              <a:rPr lang="hr-HR" sz="1600" dirty="0" err="1" smtClean="0"/>
              <a:t>che</a:t>
            </a:r>
            <a:r>
              <a:rPr lang="hr-HR" sz="1600" dirty="0" smtClean="0"/>
              <a:t> </a:t>
            </a:r>
            <a:r>
              <a:rPr lang="hr-HR" sz="1600" dirty="0" err="1" smtClean="0"/>
              <a:t>piu</a:t>
            </a:r>
            <a:r>
              <a:rPr lang="hr-HR" sz="1600" dirty="0" smtClean="0"/>
              <a:t>’ c’e’ </a:t>
            </a:r>
            <a:r>
              <a:rPr lang="hr-HR" sz="1600" dirty="0" err="1" smtClean="0"/>
              <a:t>sembrato</a:t>
            </a:r>
            <a:r>
              <a:rPr lang="hr-HR" sz="1600" dirty="0" smtClean="0"/>
              <a:t> </a:t>
            </a:r>
            <a:r>
              <a:rPr lang="hr-HR" sz="1600" dirty="0" err="1" smtClean="0"/>
              <a:t>idoneo</a:t>
            </a:r>
            <a:r>
              <a:rPr lang="hr-HR" sz="1600" dirty="0" smtClean="0"/>
              <a:t> </a:t>
            </a:r>
            <a:r>
              <a:rPr lang="hr-HR" sz="1600" dirty="0" err="1" smtClean="0"/>
              <a:t>in</a:t>
            </a:r>
            <a:r>
              <a:rPr lang="hr-HR" sz="1600" dirty="0" smtClean="0"/>
              <a:t> </a:t>
            </a:r>
            <a:r>
              <a:rPr lang="hr-HR" sz="1600" dirty="0" err="1" smtClean="0"/>
              <a:t>questo</a:t>
            </a:r>
            <a:r>
              <a:rPr lang="hr-HR" sz="1600" dirty="0" smtClean="0"/>
              <a:t> </a:t>
            </a:r>
            <a:r>
              <a:rPr lang="hr-HR" sz="1600" dirty="0" err="1" smtClean="0"/>
              <a:t>importante</a:t>
            </a:r>
            <a:r>
              <a:rPr lang="hr-HR" sz="1600" dirty="0" smtClean="0"/>
              <a:t> </a:t>
            </a:r>
            <a:r>
              <a:rPr lang="hr-HR" sz="1600" dirty="0" err="1" smtClean="0"/>
              <a:t>compito</a:t>
            </a:r>
            <a:r>
              <a:rPr lang="hr-HR" sz="1600" dirty="0" smtClean="0"/>
              <a:t>. </a:t>
            </a:r>
            <a:endParaRPr lang="it-IT" sz="1600" dirty="0"/>
          </a:p>
          <a:p>
            <a:pPr marL="114300" indent="0">
              <a:buNone/>
            </a:pPr>
            <a:r>
              <a:rPr lang="it-IT" sz="1600" dirty="0"/>
              <a:t>I canti tradizionali rappresentano una "memoria" del nostro passato che ci aiuta a comprendere meglio le nostre radici culturali. </a:t>
            </a:r>
            <a:r>
              <a:rPr lang="hr-HR" sz="1600" dirty="0" smtClean="0"/>
              <a:t>L’ </a:t>
            </a:r>
            <a:r>
              <a:rPr lang="hr-HR" sz="1600" dirty="0" err="1" smtClean="0"/>
              <a:t>Istria</a:t>
            </a:r>
            <a:r>
              <a:rPr lang="hr-HR" sz="1600" dirty="0" smtClean="0"/>
              <a:t> e’ nota </a:t>
            </a:r>
            <a:r>
              <a:rPr lang="hr-HR" sz="1600" dirty="0" err="1" smtClean="0"/>
              <a:t>per</a:t>
            </a:r>
            <a:r>
              <a:rPr lang="hr-HR" sz="1600" dirty="0" smtClean="0"/>
              <a:t> </a:t>
            </a:r>
            <a:r>
              <a:rPr lang="hr-HR" sz="1600" dirty="0" err="1" smtClean="0"/>
              <a:t>la</a:t>
            </a:r>
            <a:r>
              <a:rPr lang="hr-HR" sz="1600" dirty="0" smtClean="0"/>
              <a:t> </a:t>
            </a:r>
            <a:r>
              <a:rPr lang="hr-HR" sz="1600" dirty="0" err="1" smtClean="0"/>
              <a:t>sua</a:t>
            </a:r>
            <a:r>
              <a:rPr lang="hr-HR" sz="1600" dirty="0" smtClean="0"/>
              <a:t> </a:t>
            </a:r>
            <a:r>
              <a:rPr lang="hr-HR" sz="1600" dirty="0" err="1" smtClean="0"/>
              <a:t>ricca</a:t>
            </a:r>
            <a:r>
              <a:rPr lang="hr-HR" sz="1600" dirty="0" smtClean="0"/>
              <a:t> </a:t>
            </a:r>
            <a:r>
              <a:rPr lang="hr-HR" sz="1600" dirty="0" err="1" smtClean="0"/>
              <a:t>tradizione</a:t>
            </a:r>
            <a:r>
              <a:rPr lang="hr-HR" sz="1600" dirty="0" smtClean="0"/>
              <a:t> </a:t>
            </a:r>
            <a:r>
              <a:rPr lang="hr-HR" sz="1600" dirty="0" err="1" smtClean="0"/>
              <a:t>di</a:t>
            </a:r>
            <a:r>
              <a:rPr lang="hr-HR" sz="1600" dirty="0" smtClean="0"/>
              <a:t> </a:t>
            </a:r>
            <a:r>
              <a:rPr lang="hr-HR" sz="1600" dirty="0" err="1" smtClean="0"/>
              <a:t>canti</a:t>
            </a:r>
            <a:r>
              <a:rPr lang="hr-HR" sz="1600" dirty="0" smtClean="0"/>
              <a:t> </a:t>
            </a:r>
            <a:r>
              <a:rPr lang="hr-HR" sz="1600" dirty="0" err="1" smtClean="0"/>
              <a:t>popolari</a:t>
            </a:r>
            <a:r>
              <a:rPr lang="hr-HR" sz="1600" dirty="0" smtClean="0"/>
              <a:t>, </a:t>
            </a:r>
            <a:r>
              <a:rPr lang="hr-HR" sz="1600" dirty="0" err="1" smtClean="0"/>
              <a:t>molti</a:t>
            </a:r>
            <a:r>
              <a:rPr lang="hr-HR" sz="1600" dirty="0" smtClean="0"/>
              <a:t> </a:t>
            </a:r>
            <a:r>
              <a:rPr lang="hr-HR" sz="1600" dirty="0" err="1" smtClean="0"/>
              <a:t>di</a:t>
            </a:r>
            <a:r>
              <a:rPr lang="hr-HR" sz="1600" dirty="0" smtClean="0"/>
              <a:t> </a:t>
            </a:r>
            <a:r>
              <a:rPr lang="hr-HR" sz="1600" dirty="0" err="1" smtClean="0"/>
              <a:t>essi</a:t>
            </a:r>
            <a:r>
              <a:rPr lang="hr-HR" sz="1600" dirty="0" smtClean="0"/>
              <a:t> </a:t>
            </a:r>
            <a:r>
              <a:rPr lang="hr-HR" sz="1600" dirty="0" err="1" smtClean="0"/>
              <a:t>in</a:t>
            </a:r>
            <a:r>
              <a:rPr lang="hr-HR" sz="1600" dirty="0" smtClean="0"/>
              <a:t> </a:t>
            </a:r>
            <a:r>
              <a:rPr lang="hr-HR" sz="1600" dirty="0" err="1" smtClean="0"/>
              <a:t>dialetto</a:t>
            </a:r>
            <a:r>
              <a:rPr lang="hr-HR" sz="1600" dirty="0" smtClean="0"/>
              <a:t> </a:t>
            </a:r>
            <a:r>
              <a:rPr lang="hr-HR" sz="1600" dirty="0" err="1" smtClean="0"/>
              <a:t>rovignese</a:t>
            </a:r>
            <a:r>
              <a:rPr lang="hr-HR" sz="1600" dirty="0" smtClean="0"/>
              <a:t>. </a:t>
            </a:r>
            <a:r>
              <a:rPr lang="hr-HR" sz="1600" dirty="0" err="1" smtClean="0"/>
              <a:t>Quindi</a:t>
            </a:r>
            <a:r>
              <a:rPr lang="hr-HR" sz="1600" dirty="0" smtClean="0"/>
              <a:t>, si e’ </a:t>
            </a:r>
            <a:r>
              <a:rPr lang="hr-HR" sz="1600" dirty="0" err="1" smtClean="0"/>
              <a:t>parlato</a:t>
            </a:r>
            <a:r>
              <a:rPr lang="hr-HR" sz="1600" dirty="0" smtClean="0"/>
              <a:t> </a:t>
            </a:r>
            <a:r>
              <a:rPr lang="hr-HR" sz="1600" dirty="0" err="1" smtClean="0"/>
              <a:t>delle</a:t>
            </a:r>
            <a:r>
              <a:rPr lang="hr-HR" sz="1600" dirty="0" smtClean="0"/>
              <a:t> </a:t>
            </a:r>
            <a:r>
              <a:rPr lang="hr-HR" sz="1600" dirty="0" err="1" smtClean="0"/>
              <a:t>bitinade</a:t>
            </a:r>
            <a:r>
              <a:rPr lang="hr-HR" sz="1600" dirty="0" smtClean="0"/>
              <a:t> </a:t>
            </a:r>
            <a:r>
              <a:rPr lang="hr-HR" sz="1600" dirty="0" err="1" smtClean="0"/>
              <a:t>rovignesi</a:t>
            </a:r>
            <a:r>
              <a:rPr lang="hr-HR" sz="1600" dirty="0" smtClean="0"/>
              <a:t>, (</a:t>
            </a:r>
            <a:r>
              <a:rPr lang="hr-HR" sz="1600" dirty="0" err="1" smtClean="0"/>
              <a:t>canzoni</a:t>
            </a:r>
            <a:r>
              <a:rPr lang="hr-HR" sz="1600" dirty="0" smtClean="0"/>
              <a:t> a </a:t>
            </a:r>
            <a:r>
              <a:rPr lang="hr-HR" sz="1600" dirty="0" err="1" smtClean="0"/>
              <a:t>cappella</a:t>
            </a:r>
            <a:r>
              <a:rPr lang="hr-HR" sz="1600" dirty="0" smtClean="0"/>
              <a:t> </a:t>
            </a:r>
            <a:r>
              <a:rPr lang="hr-HR" sz="1600" dirty="0" err="1" smtClean="0"/>
              <a:t>dove</a:t>
            </a:r>
            <a:r>
              <a:rPr lang="hr-HR" sz="1600" dirty="0" smtClean="0"/>
              <a:t> </a:t>
            </a:r>
            <a:r>
              <a:rPr lang="hr-HR" sz="1600" dirty="0" err="1" smtClean="0"/>
              <a:t>gli</a:t>
            </a:r>
            <a:r>
              <a:rPr lang="hr-HR" sz="1600" dirty="0" smtClean="0"/>
              <a:t> instrumenti </a:t>
            </a:r>
            <a:r>
              <a:rPr lang="hr-HR" sz="1600" dirty="0" err="1" smtClean="0"/>
              <a:t>vengono</a:t>
            </a:r>
            <a:r>
              <a:rPr lang="hr-HR" sz="1600" dirty="0" smtClean="0"/>
              <a:t> </a:t>
            </a:r>
            <a:r>
              <a:rPr lang="hr-HR" sz="1600" dirty="0" err="1" smtClean="0"/>
              <a:t>imitati</a:t>
            </a:r>
            <a:r>
              <a:rPr lang="hr-HR" sz="1600" dirty="0" smtClean="0"/>
              <a:t> da </a:t>
            </a:r>
            <a:r>
              <a:rPr lang="hr-HR" sz="1600" dirty="0" err="1" smtClean="0"/>
              <a:t>cantanti</a:t>
            </a:r>
            <a:r>
              <a:rPr lang="hr-HR" sz="1600" dirty="0" smtClean="0"/>
              <a:t> </a:t>
            </a:r>
            <a:r>
              <a:rPr lang="hr-HR" sz="1600" dirty="0" err="1" smtClean="0"/>
              <a:t>che</a:t>
            </a:r>
            <a:r>
              <a:rPr lang="hr-HR" sz="1600" dirty="0" smtClean="0"/>
              <a:t> </a:t>
            </a:r>
            <a:r>
              <a:rPr lang="hr-HR" sz="1600" dirty="0" err="1" smtClean="0"/>
              <a:t>accompagnano</a:t>
            </a:r>
            <a:r>
              <a:rPr lang="hr-HR" sz="1600" dirty="0" smtClean="0"/>
              <a:t> </a:t>
            </a:r>
            <a:r>
              <a:rPr lang="hr-HR" sz="1600" dirty="0" err="1" smtClean="0"/>
              <a:t>un</a:t>
            </a:r>
            <a:r>
              <a:rPr lang="hr-HR" sz="1600" dirty="0" smtClean="0"/>
              <a:t> solista), </a:t>
            </a:r>
            <a:r>
              <a:rPr lang="hr-HR" sz="1600" dirty="0" err="1" smtClean="0"/>
              <a:t>del</a:t>
            </a:r>
            <a:r>
              <a:rPr lang="hr-HR" sz="1600" dirty="0" smtClean="0"/>
              <a:t> </a:t>
            </a:r>
            <a:r>
              <a:rPr lang="hr-HR" sz="1600" dirty="0" err="1" smtClean="0"/>
              <a:t>loro</a:t>
            </a:r>
            <a:r>
              <a:rPr lang="hr-HR" sz="1600" dirty="0" smtClean="0"/>
              <a:t> </a:t>
            </a:r>
            <a:r>
              <a:rPr lang="hr-HR" sz="1600" dirty="0" err="1" smtClean="0"/>
              <a:t>legame</a:t>
            </a:r>
            <a:r>
              <a:rPr lang="hr-HR" sz="1600" dirty="0" smtClean="0"/>
              <a:t> </a:t>
            </a:r>
            <a:r>
              <a:rPr lang="hr-HR" sz="1600" dirty="0" err="1" smtClean="0"/>
              <a:t>con</a:t>
            </a:r>
            <a:r>
              <a:rPr lang="hr-HR" sz="1600" dirty="0" smtClean="0"/>
              <a:t> le </a:t>
            </a:r>
            <a:r>
              <a:rPr lang="hr-HR" sz="1600" dirty="0" err="1" smtClean="0"/>
              <a:t>batane</a:t>
            </a:r>
            <a:r>
              <a:rPr lang="hr-HR" sz="1600" dirty="0" smtClean="0"/>
              <a:t> (</a:t>
            </a:r>
            <a:r>
              <a:rPr lang="hr-HR" sz="1600" dirty="0" err="1" smtClean="0"/>
              <a:t>imbarcamento</a:t>
            </a:r>
            <a:r>
              <a:rPr lang="hr-HR" sz="1600" dirty="0" smtClean="0"/>
              <a:t> </a:t>
            </a:r>
            <a:r>
              <a:rPr lang="hr-HR" sz="1600" dirty="0" err="1" smtClean="0"/>
              <a:t>tipico</a:t>
            </a:r>
            <a:r>
              <a:rPr lang="hr-HR" sz="1600" dirty="0" smtClean="0"/>
              <a:t> </a:t>
            </a:r>
            <a:r>
              <a:rPr lang="hr-HR" sz="1600" dirty="0" err="1" smtClean="0"/>
              <a:t>rovignese</a:t>
            </a:r>
            <a:r>
              <a:rPr lang="hr-HR" sz="1600" dirty="0" smtClean="0"/>
              <a:t> a </a:t>
            </a:r>
            <a:r>
              <a:rPr lang="hr-HR" sz="1600" dirty="0" err="1" smtClean="0"/>
              <a:t>fondo</a:t>
            </a:r>
            <a:r>
              <a:rPr lang="hr-HR" sz="1600" dirty="0" smtClean="0"/>
              <a:t> </a:t>
            </a:r>
            <a:r>
              <a:rPr lang="hr-HR" sz="1600" dirty="0" err="1" smtClean="0"/>
              <a:t>piatto</a:t>
            </a:r>
            <a:r>
              <a:rPr lang="hr-HR" sz="1600" dirty="0" smtClean="0"/>
              <a:t>, e </a:t>
            </a:r>
            <a:r>
              <a:rPr lang="hr-HR" sz="1600" dirty="0" err="1" smtClean="0"/>
              <a:t>qiundi</a:t>
            </a:r>
            <a:r>
              <a:rPr lang="hr-HR" sz="1600" dirty="0" smtClean="0"/>
              <a:t> </a:t>
            </a:r>
            <a:r>
              <a:rPr lang="hr-HR" sz="1600" dirty="0" err="1" smtClean="0"/>
              <a:t>per</a:t>
            </a:r>
            <a:r>
              <a:rPr lang="hr-HR" sz="1600" dirty="0" smtClean="0"/>
              <a:t> </a:t>
            </a:r>
            <a:r>
              <a:rPr lang="hr-HR" sz="1600" dirty="0" err="1" smtClean="0"/>
              <a:t>la</a:t>
            </a:r>
            <a:r>
              <a:rPr lang="hr-HR" sz="1600" dirty="0" smtClean="0"/>
              <a:t> </a:t>
            </a:r>
            <a:r>
              <a:rPr lang="hr-HR" sz="1600" dirty="0" err="1" smtClean="0"/>
              <a:t>pesca</a:t>
            </a:r>
            <a:r>
              <a:rPr lang="hr-HR" sz="1600" dirty="0" smtClean="0"/>
              <a:t> a </a:t>
            </a:r>
            <a:r>
              <a:rPr lang="hr-HR" sz="1600" dirty="0" err="1" smtClean="0"/>
              <a:t>bassofondo</a:t>
            </a:r>
            <a:r>
              <a:rPr lang="hr-HR" sz="1600" dirty="0" smtClean="0"/>
              <a:t>), </a:t>
            </a:r>
            <a:r>
              <a:rPr lang="hr-HR" sz="1600" dirty="0" err="1" smtClean="0"/>
              <a:t>ovvero</a:t>
            </a:r>
            <a:r>
              <a:rPr lang="hr-HR" sz="1600" dirty="0" smtClean="0"/>
              <a:t> </a:t>
            </a:r>
            <a:r>
              <a:rPr lang="hr-HR" sz="1600" dirty="0" err="1" smtClean="0"/>
              <a:t>la</a:t>
            </a:r>
            <a:r>
              <a:rPr lang="hr-HR" sz="1600" dirty="0" smtClean="0"/>
              <a:t> </a:t>
            </a:r>
            <a:r>
              <a:rPr lang="hr-HR" sz="1600" dirty="0" err="1" smtClean="0"/>
              <a:t>loro</a:t>
            </a:r>
            <a:r>
              <a:rPr lang="hr-HR" sz="1600" dirty="0" smtClean="0"/>
              <a:t> </a:t>
            </a:r>
            <a:r>
              <a:rPr lang="hr-HR" sz="1600" dirty="0" err="1" smtClean="0"/>
              <a:t>nascita</a:t>
            </a:r>
            <a:r>
              <a:rPr lang="hr-HR" sz="1600" dirty="0" smtClean="0"/>
              <a:t> </a:t>
            </a:r>
            <a:r>
              <a:rPr lang="hr-HR" sz="1600" dirty="0" err="1" smtClean="0"/>
              <a:t>dallo</a:t>
            </a:r>
            <a:r>
              <a:rPr lang="hr-HR" sz="1600" dirty="0" smtClean="0"/>
              <a:t> </a:t>
            </a:r>
            <a:r>
              <a:rPr lang="hr-HR" sz="1600" dirty="0" err="1" smtClean="0"/>
              <a:t>sfogo</a:t>
            </a:r>
            <a:r>
              <a:rPr lang="hr-HR" sz="1600" dirty="0" smtClean="0"/>
              <a:t> </a:t>
            </a:r>
            <a:r>
              <a:rPr lang="hr-HR" sz="1600" dirty="0" err="1" smtClean="0"/>
              <a:t>artistico</a:t>
            </a:r>
            <a:r>
              <a:rPr lang="hr-HR" sz="1600" dirty="0" smtClean="0"/>
              <a:t> </a:t>
            </a:r>
            <a:r>
              <a:rPr lang="hr-HR" sz="1600" dirty="0" err="1" smtClean="0"/>
              <a:t>dei</a:t>
            </a:r>
            <a:r>
              <a:rPr lang="hr-HR" sz="1600" dirty="0" smtClean="0"/>
              <a:t> </a:t>
            </a:r>
            <a:r>
              <a:rPr lang="hr-HR" sz="1600" dirty="0" err="1" smtClean="0"/>
              <a:t>pescatori</a:t>
            </a:r>
            <a:r>
              <a:rPr lang="hr-HR" sz="1600" dirty="0" smtClean="0"/>
              <a:t>. </a:t>
            </a:r>
            <a:endParaRPr lang="hr-HR" sz="1600" dirty="0" smtClean="0"/>
          </a:p>
          <a:p>
            <a:pPr marL="114300" indent="0">
              <a:buNone/>
            </a:pPr>
            <a:r>
              <a:rPr lang="hr-HR" sz="1600" dirty="0" smtClean="0"/>
              <a:t>I </a:t>
            </a:r>
            <a:r>
              <a:rPr lang="hr-HR" sz="1600" dirty="0" err="1" smtClean="0"/>
              <a:t>bambini</a:t>
            </a:r>
            <a:r>
              <a:rPr lang="hr-HR" sz="1600" dirty="0" smtClean="0"/>
              <a:t> </a:t>
            </a:r>
            <a:r>
              <a:rPr lang="hr-HR" sz="1600" dirty="0" err="1" smtClean="0"/>
              <a:t>hanno</a:t>
            </a:r>
            <a:r>
              <a:rPr lang="hr-HR" sz="1600" dirty="0" smtClean="0"/>
              <a:t> </a:t>
            </a:r>
            <a:r>
              <a:rPr lang="hr-HR" sz="1600" dirty="0" err="1" smtClean="0"/>
              <a:t>gradito</a:t>
            </a:r>
            <a:r>
              <a:rPr lang="hr-HR" sz="1600" dirty="0" smtClean="0"/>
              <a:t> </a:t>
            </a:r>
            <a:r>
              <a:rPr lang="hr-HR" sz="1600" dirty="0" err="1" smtClean="0"/>
              <a:t>molto</a:t>
            </a:r>
            <a:r>
              <a:rPr lang="hr-HR" sz="1600" dirty="0" smtClean="0"/>
              <a:t> </a:t>
            </a:r>
            <a:r>
              <a:rPr lang="hr-HR" sz="1600" dirty="0" err="1" smtClean="0"/>
              <a:t>anche</a:t>
            </a:r>
            <a:r>
              <a:rPr lang="hr-HR" sz="1600" dirty="0" smtClean="0"/>
              <a:t> l </a:t>
            </a:r>
            <a:r>
              <a:rPr lang="hr-HR" sz="1600" dirty="0" err="1" smtClean="0"/>
              <a:t>interessantissima</a:t>
            </a:r>
            <a:r>
              <a:rPr lang="hr-HR" sz="1600" dirty="0" smtClean="0"/>
              <a:t> </a:t>
            </a:r>
            <a:r>
              <a:rPr lang="hr-HR" sz="1600" dirty="0" err="1" smtClean="0"/>
              <a:t>visita</a:t>
            </a:r>
            <a:r>
              <a:rPr lang="hr-HR" sz="1600" dirty="0" smtClean="0"/>
              <a:t> al </a:t>
            </a:r>
            <a:r>
              <a:rPr lang="hr-HR" sz="1600" dirty="0" err="1" smtClean="0"/>
              <a:t>ecomuseo</a:t>
            </a:r>
            <a:r>
              <a:rPr lang="hr-HR" sz="1600" dirty="0" smtClean="0"/>
              <a:t> </a:t>
            </a:r>
            <a:r>
              <a:rPr lang="hr-HR" sz="1600" dirty="0" err="1" smtClean="0"/>
              <a:t>Casa</a:t>
            </a:r>
            <a:r>
              <a:rPr lang="hr-HR" sz="1600" dirty="0" smtClean="0"/>
              <a:t> </a:t>
            </a:r>
            <a:r>
              <a:rPr lang="hr-HR" sz="1600" dirty="0" err="1" smtClean="0"/>
              <a:t>della</a:t>
            </a:r>
            <a:r>
              <a:rPr lang="hr-HR" sz="1600" dirty="0" smtClean="0"/>
              <a:t> </a:t>
            </a:r>
            <a:r>
              <a:rPr lang="hr-HR" sz="1600" dirty="0" err="1" smtClean="0"/>
              <a:t>batana</a:t>
            </a:r>
            <a:r>
              <a:rPr lang="hr-HR" sz="1600" dirty="0" smtClean="0"/>
              <a:t>, </a:t>
            </a:r>
            <a:r>
              <a:rPr lang="hr-HR" sz="1600" dirty="0" err="1" smtClean="0"/>
              <a:t>dove</a:t>
            </a:r>
            <a:r>
              <a:rPr lang="hr-HR" sz="1600" dirty="0" smtClean="0"/>
              <a:t> </a:t>
            </a:r>
            <a:r>
              <a:rPr lang="hr-HR" sz="1600" dirty="0" err="1" smtClean="0"/>
              <a:t>ci</a:t>
            </a:r>
            <a:r>
              <a:rPr lang="hr-HR" sz="1600" dirty="0" smtClean="0"/>
              <a:t> </a:t>
            </a:r>
            <a:r>
              <a:rPr lang="hr-HR" sz="1600" dirty="0" err="1" smtClean="0"/>
              <a:t>hanno</a:t>
            </a:r>
            <a:r>
              <a:rPr lang="hr-HR" sz="1600" dirty="0" smtClean="0"/>
              <a:t> </a:t>
            </a:r>
            <a:r>
              <a:rPr lang="hr-HR" sz="1600" dirty="0" err="1" smtClean="0"/>
              <a:t>spiegato</a:t>
            </a:r>
            <a:r>
              <a:rPr lang="hr-HR" sz="1600" dirty="0" smtClean="0"/>
              <a:t> </a:t>
            </a:r>
            <a:r>
              <a:rPr lang="hr-HR" sz="1600" dirty="0" err="1" smtClean="0"/>
              <a:t>come</a:t>
            </a:r>
            <a:r>
              <a:rPr lang="hr-HR" sz="1600" dirty="0" smtClean="0"/>
              <a:t> si </a:t>
            </a:r>
            <a:r>
              <a:rPr lang="hr-HR" sz="1600" dirty="0" err="1" smtClean="0"/>
              <a:t>costruisce</a:t>
            </a:r>
            <a:r>
              <a:rPr lang="hr-HR" sz="1600" dirty="0" smtClean="0"/>
              <a:t> </a:t>
            </a:r>
            <a:r>
              <a:rPr lang="hr-HR" sz="1600" dirty="0" err="1" smtClean="0"/>
              <a:t>la</a:t>
            </a:r>
            <a:r>
              <a:rPr lang="hr-HR" sz="1600" dirty="0" smtClean="0"/>
              <a:t> </a:t>
            </a:r>
            <a:r>
              <a:rPr lang="hr-HR" sz="1600" dirty="0" err="1" smtClean="0"/>
              <a:t>batana</a:t>
            </a:r>
            <a:r>
              <a:rPr lang="hr-HR" sz="1600" dirty="0" smtClean="0"/>
              <a:t>, da </a:t>
            </a:r>
            <a:r>
              <a:rPr lang="hr-HR" sz="1600" dirty="0" err="1" smtClean="0"/>
              <a:t>chi</a:t>
            </a:r>
            <a:r>
              <a:rPr lang="hr-HR" sz="1600" dirty="0" smtClean="0"/>
              <a:t>, a </a:t>
            </a:r>
            <a:r>
              <a:rPr lang="hr-HR" sz="1600" dirty="0" err="1" smtClean="0"/>
              <a:t>cosa</a:t>
            </a:r>
            <a:r>
              <a:rPr lang="hr-HR" sz="1600" dirty="0" smtClean="0"/>
              <a:t> </a:t>
            </a:r>
            <a:r>
              <a:rPr lang="hr-HR" sz="1600" smtClean="0"/>
              <a:t>serviva... </a:t>
            </a:r>
            <a:endParaRPr lang="hr-HR" sz="1600" dirty="0" smtClean="0"/>
          </a:p>
          <a:p>
            <a:pPr marL="114300" indent="0">
              <a:buNone/>
            </a:pPr>
            <a:r>
              <a:rPr lang="hr-HR" sz="1600" dirty="0" err="1" smtClean="0"/>
              <a:t>Abbiamo</a:t>
            </a:r>
            <a:r>
              <a:rPr lang="hr-HR" sz="1600" dirty="0" smtClean="0"/>
              <a:t>  </a:t>
            </a:r>
            <a:r>
              <a:rPr lang="hr-HR" sz="1600" dirty="0" err="1" smtClean="0"/>
              <a:t>imparato</a:t>
            </a:r>
            <a:r>
              <a:rPr lang="hr-HR" sz="1600" dirty="0" smtClean="0"/>
              <a:t> </a:t>
            </a:r>
            <a:r>
              <a:rPr lang="hr-HR" sz="1600" dirty="0" err="1" smtClean="0"/>
              <a:t>anche</a:t>
            </a:r>
            <a:r>
              <a:rPr lang="hr-HR" sz="1600" dirty="0" smtClean="0"/>
              <a:t> </a:t>
            </a:r>
            <a:r>
              <a:rPr lang="hr-HR" sz="1600" dirty="0" err="1" smtClean="0"/>
              <a:t>molte</a:t>
            </a:r>
            <a:r>
              <a:rPr lang="hr-HR" sz="1600" dirty="0" smtClean="0"/>
              <a:t> </a:t>
            </a:r>
            <a:r>
              <a:rPr lang="hr-HR" sz="1600" dirty="0" err="1" smtClean="0"/>
              <a:t>cose</a:t>
            </a:r>
            <a:r>
              <a:rPr lang="hr-HR" sz="1600" dirty="0" smtClean="0"/>
              <a:t> </a:t>
            </a:r>
            <a:r>
              <a:rPr lang="hr-HR" sz="1600" dirty="0" err="1" smtClean="0"/>
              <a:t>sui</a:t>
            </a:r>
            <a:r>
              <a:rPr lang="hr-HR" sz="1600" dirty="0" smtClean="0"/>
              <a:t> </a:t>
            </a:r>
            <a:r>
              <a:rPr lang="hr-HR" sz="1600" dirty="0" err="1" smtClean="0"/>
              <a:t>canti</a:t>
            </a:r>
            <a:r>
              <a:rPr lang="hr-HR" sz="1600" dirty="0" smtClean="0"/>
              <a:t> tipici </a:t>
            </a:r>
            <a:r>
              <a:rPr lang="hr-HR" sz="1600" dirty="0" err="1" smtClean="0"/>
              <a:t>di</a:t>
            </a:r>
            <a:r>
              <a:rPr lang="hr-HR" sz="1600" dirty="0" smtClean="0"/>
              <a:t> </a:t>
            </a:r>
            <a:r>
              <a:rPr lang="hr-HR" sz="1600" dirty="0" err="1" smtClean="0"/>
              <a:t>un</a:t>
            </a:r>
            <a:r>
              <a:rPr lang="hr-HR" sz="1600" dirty="0" smtClean="0"/>
              <a:t>’ </a:t>
            </a:r>
            <a:r>
              <a:rPr lang="hr-HR" sz="1600" dirty="0" err="1" smtClean="0"/>
              <a:t>Istria</a:t>
            </a:r>
            <a:r>
              <a:rPr lang="hr-HR" sz="1600" dirty="0" smtClean="0"/>
              <a:t> </a:t>
            </a:r>
            <a:r>
              <a:rPr lang="hr-HR" sz="1600" dirty="0" err="1" smtClean="0"/>
              <a:t>continentale</a:t>
            </a:r>
            <a:r>
              <a:rPr lang="hr-HR" sz="1600" dirty="0" smtClean="0"/>
              <a:t> – i </a:t>
            </a:r>
            <a:r>
              <a:rPr lang="hr-HR" sz="1600" dirty="0" err="1" smtClean="0"/>
              <a:t>suoi</a:t>
            </a:r>
            <a:r>
              <a:rPr lang="hr-HR" sz="1600" dirty="0" smtClean="0"/>
              <a:t> </a:t>
            </a:r>
            <a:r>
              <a:rPr lang="hr-HR" sz="1600" dirty="0" err="1" smtClean="0"/>
              <a:t>canti</a:t>
            </a:r>
            <a:r>
              <a:rPr lang="hr-HR" sz="1600" dirty="0" smtClean="0"/>
              <a:t>, </a:t>
            </a:r>
            <a:r>
              <a:rPr lang="hr-HR" sz="1600" dirty="0" err="1" smtClean="0"/>
              <a:t>costumi</a:t>
            </a:r>
            <a:r>
              <a:rPr lang="hr-HR" sz="1600" dirty="0" smtClean="0"/>
              <a:t> tipici, e instrumenti </a:t>
            </a:r>
            <a:r>
              <a:rPr lang="hr-HR" sz="1600" dirty="0" err="1" smtClean="0"/>
              <a:t>importantissimi</a:t>
            </a:r>
            <a:r>
              <a:rPr lang="hr-HR" sz="1600" dirty="0" smtClean="0"/>
              <a:t> </a:t>
            </a:r>
            <a:r>
              <a:rPr lang="hr-HR" sz="1600" dirty="0" err="1" smtClean="0"/>
              <a:t>per</a:t>
            </a:r>
            <a:r>
              <a:rPr lang="hr-HR" sz="1600" dirty="0" smtClean="0"/>
              <a:t> </a:t>
            </a:r>
            <a:r>
              <a:rPr lang="hr-HR" sz="1600" dirty="0" err="1" smtClean="0"/>
              <a:t>un</a:t>
            </a:r>
            <a:r>
              <a:rPr lang="hr-HR" sz="1600" dirty="0" smtClean="0"/>
              <a:t> tale </a:t>
            </a:r>
            <a:r>
              <a:rPr lang="hr-HR" sz="1600" dirty="0" err="1" smtClean="0"/>
              <a:t>suono</a:t>
            </a:r>
            <a:r>
              <a:rPr lang="hr-HR" sz="1600" dirty="0" smtClean="0"/>
              <a:t> </a:t>
            </a:r>
            <a:r>
              <a:rPr lang="hr-HR" sz="1600" dirty="0" err="1" smtClean="0"/>
              <a:t>specifico</a:t>
            </a:r>
            <a:r>
              <a:rPr lang="hr-HR" sz="1600" dirty="0" smtClean="0"/>
              <a:t> – il </a:t>
            </a:r>
            <a:r>
              <a:rPr lang="hr-HR" sz="1600" dirty="0" err="1" smtClean="0"/>
              <a:t>piffero</a:t>
            </a:r>
            <a:r>
              <a:rPr lang="hr-HR" sz="1600" dirty="0" smtClean="0"/>
              <a:t> e </a:t>
            </a:r>
            <a:r>
              <a:rPr lang="hr-HR" sz="1600" dirty="0" err="1" smtClean="0"/>
              <a:t>la</a:t>
            </a:r>
            <a:r>
              <a:rPr lang="hr-HR" sz="1600" dirty="0" smtClean="0"/>
              <a:t> </a:t>
            </a:r>
            <a:r>
              <a:rPr lang="hr-HR" sz="1600" dirty="0" err="1" smtClean="0"/>
              <a:t>cornamusa</a:t>
            </a:r>
            <a:r>
              <a:rPr lang="hr-HR" sz="1600" dirty="0" smtClean="0"/>
              <a:t>. </a:t>
            </a:r>
            <a:r>
              <a:rPr lang="hr-HR" sz="1600" dirty="0" err="1" smtClean="0"/>
              <a:t>Il</a:t>
            </a:r>
            <a:r>
              <a:rPr lang="hr-HR" sz="1600" dirty="0" smtClean="0"/>
              <a:t> </a:t>
            </a:r>
            <a:r>
              <a:rPr lang="hr-HR" sz="1600" dirty="0" err="1" smtClean="0"/>
              <a:t>compito</a:t>
            </a:r>
            <a:r>
              <a:rPr lang="hr-HR" sz="1600" dirty="0" smtClean="0"/>
              <a:t> </a:t>
            </a:r>
            <a:r>
              <a:rPr lang="hr-HR" sz="1600" dirty="0" err="1" smtClean="0"/>
              <a:t>piu</a:t>
            </a:r>
            <a:r>
              <a:rPr lang="hr-HR" sz="1600" dirty="0" smtClean="0"/>
              <a:t>’ </a:t>
            </a:r>
            <a:r>
              <a:rPr lang="hr-HR" sz="1600" dirty="0" err="1" smtClean="0"/>
              <a:t>importante</a:t>
            </a:r>
            <a:r>
              <a:rPr lang="hr-HR" sz="1600" dirty="0" smtClean="0"/>
              <a:t> </a:t>
            </a:r>
            <a:r>
              <a:rPr lang="hr-HR" sz="1600" dirty="0" err="1" smtClean="0"/>
              <a:t>che</a:t>
            </a:r>
            <a:r>
              <a:rPr lang="hr-HR" sz="1600" dirty="0" smtClean="0"/>
              <a:t> </a:t>
            </a:r>
            <a:r>
              <a:rPr lang="hr-HR" sz="1600" dirty="0" err="1" smtClean="0"/>
              <a:t>ci</a:t>
            </a:r>
            <a:r>
              <a:rPr lang="hr-HR" sz="1600" dirty="0" smtClean="0"/>
              <a:t> </a:t>
            </a:r>
            <a:r>
              <a:rPr lang="hr-HR" sz="1600" dirty="0" err="1" smtClean="0"/>
              <a:t>siamo</a:t>
            </a:r>
            <a:r>
              <a:rPr lang="hr-HR" sz="1600" dirty="0" smtClean="0"/>
              <a:t> poste era </a:t>
            </a:r>
            <a:r>
              <a:rPr lang="hr-HR" sz="1600" dirty="0" err="1" smtClean="0"/>
              <a:t>di</a:t>
            </a:r>
            <a:r>
              <a:rPr lang="hr-HR" sz="1600" dirty="0" smtClean="0"/>
              <a:t> </a:t>
            </a:r>
            <a:r>
              <a:rPr lang="hr-HR" sz="1600" dirty="0" err="1" smtClean="0"/>
              <a:t>avvicinare</a:t>
            </a:r>
            <a:r>
              <a:rPr lang="hr-HR" sz="1600" dirty="0" smtClean="0"/>
              <a:t> </a:t>
            </a:r>
            <a:r>
              <a:rPr lang="hr-HR" sz="1600" dirty="0" err="1" smtClean="0"/>
              <a:t>la</a:t>
            </a:r>
            <a:r>
              <a:rPr lang="hr-HR" sz="1600" dirty="0" smtClean="0"/>
              <a:t> </a:t>
            </a:r>
            <a:r>
              <a:rPr lang="hr-HR" sz="1600" dirty="0" err="1" smtClean="0"/>
              <a:t>tradizione</a:t>
            </a:r>
            <a:r>
              <a:rPr lang="hr-HR" sz="1600" dirty="0" smtClean="0"/>
              <a:t> </a:t>
            </a:r>
            <a:r>
              <a:rPr lang="hr-HR" sz="1600" dirty="0" err="1" smtClean="0"/>
              <a:t>istriana</a:t>
            </a:r>
            <a:r>
              <a:rPr lang="hr-HR" sz="1600" dirty="0" smtClean="0"/>
              <a:t> </a:t>
            </a:r>
            <a:r>
              <a:rPr lang="hr-HR" sz="1600" dirty="0" err="1" smtClean="0"/>
              <a:t>ai</a:t>
            </a:r>
            <a:r>
              <a:rPr lang="hr-HR" sz="1600" dirty="0" smtClean="0"/>
              <a:t> </a:t>
            </a:r>
            <a:r>
              <a:rPr lang="hr-HR" sz="1600" dirty="0" err="1" smtClean="0"/>
              <a:t>bambini</a:t>
            </a:r>
            <a:r>
              <a:rPr lang="hr-HR" sz="1600" dirty="0" smtClean="0"/>
              <a:t> </a:t>
            </a:r>
            <a:r>
              <a:rPr lang="hr-HR" sz="1600" dirty="0" err="1" smtClean="0"/>
              <a:t>nel</a:t>
            </a:r>
            <a:r>
              <a:rPr lang="hr-HR" sz="1600" dirty="0" smtClean="0"/>
              <a:t> </a:t>
            </a:r>
            <a:r>
              <a:rPr lang="hr-HR" sz="1600" dirty="0" err="1" smtClean="0"/>
              <a:t>maggior</a:t>
            </a:r>
            <a:r>
              <a:rPr lang="hr-HR" sz="1600" dirty="0" smtClean="0"/>
              <a:t> numero </a:t>
            </a:r>
            <a:r>
              <a:rPr lang="hr-HR" sz="1600" dirty="0" err="1" smtClean="0"/>
              <a:t>possibile</a:t>
            </a:r>
            <a:r>
              <a:rPr lang="hr-HR" sz="1600" dirty="0" smtClean="0"/>
              <a:t> </a:t>
            </a:r>
            <a:r>
              <a:rPr lang="hr-HR" sz="1600" dirty="0" err="1" smtClean="0"/>
              <a:t>di</a:t>
            </a:r>
            <a:r>
              <a:rPr lang="hr-HR" sz="1600" dirty="0" smtClean="0"/>
              <a:t> </a:t>
            </a:r>
            <a:r>
              <a:rPr lang="hr-HR" sz="1600" dirty="0" err="1" smtClean="0"/>
              <a:t>suoi</a:t>
            </a:r>
            <a:r>
              <a:rPr lang="hr-HR" sz="1600" dirty="0" smtClean="0"/>
              <a:t> </a:t>
            </a:r>
            <a:r>
              <a:rPr lang="hr-HR" sz="1600" dirty="0" err="1" smtClean="0"/>
              <a:t>aspetti</a:t>
            </a:r>
            <a:r>
              <a:rPr lang="hr-HR" sz="1600" dirty="0" smtClean="0"/>
              <a:t> – il </a:t>
            </a:r>
            <a:r>
              <a:rPr lang="hr-HR" sz="1600" dirty="0" err="1" smtClean="0"/>
              <a:t>progetto</a:t>
            </a:r>
            <a:r>
              <a:rPr lang="hr-HR" sz="1600" dirty="0" smtClean="0"/>
              <a:t> e ‘ </a:t>
            </a:r>
            <a:r>
              <a:rPr lang="hr-HR" sz="1600" dirty="0" err="1" smtClean="0"/>
              <a:t>stato</a:t>
            </a:r>
            <a:r>
              <a:rPr lang="hr-HR" sz="1600" dirty="0" smtClean="0"/>
              <a:t> </a:t>
            </a:r>
            <a:r>
              <a:rPr lang="hr-HR" sz="1600" dirty="0" err="1" smtClean="0"/>
              <a:t>acettato</a:t>
            </a:r>
            <a:r>
              <a:rPr lang="hr-HR" sz="1600" dirty="0" smtClean="0"/>
              <a:t> bene </a:t>
            </a:r>
            <a:r>
              <a:rPr lang="hr-HR" sz="1600" dirty="0" err="1" smtClean="0"/>
              <a:t>dai</a:t>
            </a:r>
            <a:r>
              <a:rPr lang="hr-HR" sz="1600" dirty="0" smtClean="0"/>
              <a:t> </a:t>
            </a:r>
            <a:r>
              <a:rPr lang="hr-HR" sz="1600" dirty="0" err="1" smtClean="0"/>
              <a:t>bamini</a:t>
            </a:r>
            <a:r>
              <a:rPr lang="hr-HR" sz="1600" dirty="0" smtClean="0"/>
              <a:t> </a:t>
            </a:r>
            <a:r>
              <a:rPr lang="hr-HR" sz="1600" dirty="0" err="1" smtClean="0"/>
              <a:t>del</a:t>
            </a:r>
            <a:r>
              <a:rPr lang="hr-HR" sz="1600" dirty="0" smtClean="0"/>
              <a:t> </a:t>
            </a:r>
            <a:r>
              <a:rPr lang="hr-HR" sz="1600" dirty="0" err="1" smtClean="0"/>
              <a:t>gruppo</a:t>
            </a:r>
            <a:r>
              <a:rPr lang="hr-HR" sz="1600" dirty="0" smtClean="0"/>
              <a:t> e </a:t>
            </a:r>
            <a:r>
              <a:rPr lang="hr-HR" sz="1600" dirty="0" err="1" smtClean="0"/>
              <a:t>continueremo</a:t>
            </a:r>
            <a:r>
              <a:rPr lang="hr-HR" sz="1600" dirty="0" smtClean="0"/>
              <a:t> </a:t>
            </a:r>
            <a:r>
              <a:rPr lang="hr-HR" sz="1600" dirty="0" err="1" smtClean="0"/>
              <a:t>a</a:t>
            </a:r>
            <a:r>
              <a:rPr lang="hr-HR" sz="1600" dirty="0" smtClean="0"/>
              <a:t> </a:t>
            </a:r>
            <a:r>
              <a:rPr lang="hr-HR" sz="1600" dirty="0" err="1" smtClean="0"/>
              <a:t>proporgli</a:t>
            </a:r>
            <a:r>
              <a:rPr lang="hr-HR" sz="1600" dirty="0" smtClean="0"/>
              <a:t> </a:t>
            </a:r>
            <a:r>
              <a:rPr lang="hr-HR" sz="1600" dirty="0" err="1" smtClean="0"/>
              <a:t>nuove</a:t>
            </a:r>
            <a:r>
              <a:rPr lang="hr-HR" sz="1600" dirty="0" smtClean="0"/>
              <a:t> </a:t>
            </a:r>
            <a:r>
              <a:rPr lang="hr-HR" sz="1600" dirty="0" err="1" smtClean="0"/>
              <a:t>conoscenze</a:t>
            </a:r>
            <a:r>
              <a:rPr lang="hr-HR" sz="1600" dirty="0" smtClean="0"/>
              <a:t>. </a:t>
            </a:r>
            <a:endParaRPr lang="hr-HR" sz="1600" dirty="0"/>
          </a:p>
        </p:txBody>
      </p:sp>
      <p:sp>
        <p:nvSpPr>
          <p:cNvPr id="5" name="Slide Number Placeholder 4"/>
          <p:cNvSpPr>
            <a:spLocks noGrp="1"/>
          </p:cNvSpPr>
          <p:nvPr>
            <p:ph type="sldNum" sz="quarter" idx="12"/>
          </p:nvPr>
        </p:nvSpPr>
        <p:spPr/>
        <p:txBody>
          <a:bodyPr/>
          <a:lstStyle/>
          <a:p>
            <a:fld id="{F43405E5-2BB1-4902-92BA-42F279328940}" type="slidenum">
              <a:rPr lang="hr-HR" smtClean="0"/>
              <a:t>25</a:t>
            </a:fld>
            <a:endParaRPr lang="hr-HR"/>
          </a:p>
        </p:txBody>
      </p:sp>
    </p:spTree>
    <p:extLst>
      <p:ext uri="{BB962C8B-B14F-4D97-AF65-F5344CB8AC3E}">
        <p14:creationId xmlns:p14="http://schemas.microsoft.com/office/powerpoint/2010/main" val="88528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4" name="Content Placeholder 3"/>
          <p:cNvSpPr>
            <a:spLocks noGrp="1"/>
          </p:cNvSpPr>
          <p:nvPr>
            <p:ph sz="half" idx="2"/>
          </p:nvPr>
        </p:nvSpPr>
        <p:spPr/>
        <p:txBody>
          <a:bodyPr>
            <a:normAutofit fontScale="55000" lnSpcReduction="20000"/>
          </a:bodyPr>
          <a:lstStyle/>
          <a:p>
            <a:r>
              <a:rPr lang="hr-HR" dirty="0"/>
              <a:t>U Istarskoj županiji je zaštićene nematerijalne baštine mnogo: žminjski govor, </a:t>
            </a:r>
            <a:r>
              <a:rPr lang="hr-HR" dirty="0" err="1"/>
              <a:t>bajs</a:t>
            </a:r>
            <a:r>
              <a:rPr lang="hr-HR" dirty="0"/>
              <a:t>, rovinjska </a:t>
            </a:r>
            <a:r>
              <a:rPr lang="hr-HR" dirty="0" err="1"/>
              <a:t>batana</a:t>
            </a:r>
            <a:r>
              <a:rPr lang="hr-HR" dirty="0"/>
              <a:t>, rovinjske </a:t>
            </a:r>
            <a:r>
              <a:rPr lang="hr-HR" dirty="0" err="1"/>
              <a:t>bitinade</a:t>
            </a:r>
            <a:r>
              <a:rPr lang="hr-HR" dirty="0"/>
              <a:t>, istro – rumunjski govor, trka na </a:t>
            </a:r>
            <a:r>
              <a:rPr lang="hr-HR" dirty="0" err="1"/>
              <a:t>prstenac</a:t>
            </a:r>
            <a:r>
              <a:rPr lang="hr-HR" dirty="0"/>
              <a:t>, </a:t>
            </a:r>
            <a:r>
              <a:rPr lang="hr-HR" dirty="0" err="1"/>
              <a:t>pljočkanje</a:t>
            </a:r>
            <a:r>
              <a:rPr lang="hr-HR" dirty="0"/>
              <a:t>, istarsko dvoglasno pjevanje i sviranje na istarskoj ljestvici. Centar za </a:t>
            </a:r>
            <a:r>
              <a:rPr lang="hr-HR" dirty="0" err="1"/>
              <a:t>nematerijalniu</a:t>
            </a:r>
            <a:r>
              <a:rPr lang="hr-HR" dirty="0"/>
              <a:t> kulturu Istre (CENKI) u </a:t>
            </a:r>
            <a:r>
              <a:rPr lang="hr-HR" dirty="0" err="1"/>
              <a:t>Pićnu</a:t>
            </a:r>
            <a:r>
              <a:rPr lang="hr-HR" dirty="0"/>
              <a:t> koji djeluje u sklopu Etnografskog muzeja Istre od 2011., kao i brojna kulturno umjetnička društva u Istri (s područja Pule, Rovinja, </a:t>
            </a:r>
            <a:r>
              <a:rPr lang="hr-HR" dirty="0" err="1"/>
              <a:t>Kanfanara</a:t>
            </a:r>
            <a:r>
              <a:rPr lang="hr-HR" dirty="0"/>
              <a:t>, </a:t>
            </a:r>
            <a:r>
              <a:rPr lang="hr-HR" dirty="0" err="1"/>
              <a:t>Vodnjana</a:t>
            </a:r>
            <a:r>
              <a:rPr lang="hr-HR" dirty="0"/>
              <a:t>, </a:t>
            </a:r>
            <a:r>
              <a:rPr lang="hr-HR" dirty="0" err="1"/>
              <a:t>Savičente</a:t>
            </a:r>
            <a:r>
              <a:rPr lang="hr-HR" dirty="0"/>
              <a:t>, Rovinjskog Sela, Sv. </a:t>
            </a:r>
            <a:r>
              <a:rPr lang="hr-HR" dirty="0" err="1"/>
              <a:t>Lovreča</a:t>
            </a:r>
            <a:r>
              <a:rPr lang="hr-HR" dirty="0"/>
              <a:t>…)djeluju u pravcu istraživanja i populariziranja </a:t>
            </a:r>
            <a:r>
              <a:rPr lang="hr-HR" dirty="0" err="1"/>
              <a:t>nematerijane</a:t>
            </a:r>
            <a:r>
              <a:rPr lang="hr-HR" dirty="0"/>
              <a:t> baštine Istre. </a:t>
            </a:r>
            <a:r>
              <a:rPr lang="hr-HR" dirty="0" smtClean="0"/>
              <a:t> </a:t>
            </a:r>
          </a:p>
          <a:p>
            <a:endParaRPr lang="hr-HR" dirty="0"/>
          </a:p>
          <a:p>
            <a:r>
              <a:rPr lang="hr-HR" dirty="0" smtClean="0"/>
              <a:t>Istarska </a:t>
            </a:r>
            <a:r>
              <a:rPr lang="hr-HR" dirty="0"/>
              <a:t>županija je odlučila otići korak dalje i institucionalizirati zavičajnu nastavu, te je pozvala vrtiće i škole da se uključe u navedeni projekt, na što se i naš vrtić rado odazvao.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988840"/>
            <a:ext cx="3849621" cy="2887216"/>
          </a:xfrm>
        </p:spPr>
        <p:style>
          <a:lnRef idx="2">
            <a:schemeClr val="accent1">
              <a:shade val="50000"/>
            </a:schemeClr>
          </a:lnRef>
          <a:fillRef idx="1">
            <a:schemeClr val="accent1"/>
          </a:fillRef>
          <a:effectRef idx="0">
            <a:schemeClr val="accent1"/>
          </a:effectRef>
          <a:fontRef idx="minor">
            <a:schemeClr val="lt1"/>
          </a:fontRef>
        </p:style>
      </p:pic>
      <p:sp>
        <p:nvSpPr>
          <p:cNvPr id="8" name="Slide Number Placeholder 7"/>
          <p:cNvSpPr>
            <a:spLocks noGrp="1"/>
          </p:cNvSpPr>
          <p:nvPr>
            <p:ph type="sldNum" sz="quarter" idx="12"/>
          </p:nvPr>
        </p:nvSpPr>
        <p:spPr/>
        <p:txBody>
          <a:bodyPr/>
          <a:lstStyle/>
          <a:p>
            <a:fld id="{F43405E5-2BB1-4902-92BA-42F279328940}" type="slidenum">
              <a:rPr lang="hr-HR" smtClean="0"/>
              <a:t>3</a:t>
            </a:fld>
            <a:endParaRPr lang="hr-HR"/>
          </a:p>
        </p:txBody>
      </p:sp>
    </p:spTree>
    <p:extLst>
      <p:ext uri="{BB962C8B-B14F-4D97-AF65-F5344CB8AC3E}">
        <p14:creationId xmlns:p14="http://schemas.microsoft.com/office/powerpoint/2010/main" val="3571863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1560" y="548680"/>
            <a:ext cx="7620000" cy="1143000"/>
          </a:xfrm>
        </p:spPr>
        <p:txBody>
          <a:bodyPr/>
          <a:lstStyle/>
          <a:p>
            <a:r>
              <a:rPr lang="hr-HR" sz="3200" dirty="0" smtClean="0"/>
              <a:t>Početak projekta</a:t>
            </a:r>
            <a:endParaRPr lang="hr-HR" sz="3200"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2204865"/>
            <a:ext cx="3657600" cy="2743793"/>
          </a:xfrm>
        </p:spPr>
        <p:style>
          <a:lnRef idx="2">
            <a:schemeClr val="accent1">
              <a:shade val="50000"/>
            </a:schemeClr>
          </a:lnRef>
          <a:fillRef idx="1">
            <a:schemeClr val="accent1"/>
          </a:fillRef>
          <a:effectRef idx="0">
            <a:schemeClr val="accent1"/>
          </a:effectRef>
          <a:fontRef idx="minor">
            <a:schemeClr val="lt1"/>
          </a:fontRef>
        </p:style>
      </p:pic>
      <p:sp>
        <p:nvSpPr>
          <p:cNvPr id="12" name="Content Placeholder 11"/>
          <p:cNvSpPr>
            <a:spLocks noGrp="1"/>
          </p:cNvSpPr>
          <p:nvPr>
            <p:ph sz="half" idx="2"/>
          </p:nvPr>
        </p:nvSpPr>
        <p:spPr>
          <a:xfrm>
            <a:off x="4499992" y="1772816"/>
            <a:ext cx="3384376" cy="4392488"/>
          </a:xfrm>
        </p:spPr>
        <p:txBody>
          <a:bodyPr>
            <a:normAutofit fontScale="62500" lnSpcReduction="20000"/>
          </a:bodyPr>
          <a:lstStyle/>
          <a:p>
            <a:r>
              <a:rPr lang="hr-HR" dirty="0" smtClean="0"/>
              <a:t>Budući da smo se i prethodne pedagoške godine intenzivno bavili glazbom (notama, ritmom, pjevanjem, plesanjem, grupnim igrama vezanim uz glazbu, kao i upoznavanjem sa mnogim instrumentima), što je bilo odlično prihvaćeno od strane djece, činilo nam se kao logičan slijed, nastaviti sa tom, tj. srodnom temom. Tako su se djeca, nakon mnogo vrsta udaraljki i šuškalica, trube, harmonike, klasične i električne gitare, srela, i to u više navrata sa </a:t>
            </a:r>
            <a:r>
              <a:rPr lang="hr-HR" dirty="0" err="1" smtClean="0"/>
              <a:t>sopelom</a:t>
            </a:r>
            <a:r>
              <a:rPr lang="hr-HR" dirty="0" smtClean="0"/>
              <a:t> i </a:t>
            </a:r>
            <a:r>
              <a:rPr lang="hr-HR" dirty="0" err="1" smtClean="0"/>
              <a:t>mihom</a:t>
            </a:r>
            <a:r>
              <a:rPr lang="hr-HR" dirty="0" smtClean="0"/>
              <a:t>. </a:t>
            </a:r>
            <a:endParaRPr lang="hr-HR" dirty="0"/>
          </a:p>
        </p:txBody>
      </p:sp>
      <p:sp>
        <p:nvSpPr>
          <p:cNvPr id="2" name="Slide Number Placeholder 1"/>
          <p:cNvSpPr>
            <a:spLocks noGrp="1"/>
          </p:cNvSpPr>
          <p:nvPr>
            <p:ph type="sldNum" sz="quarter" idx="12"/>
          </p:nvPr>
        </p:nvSpPr>
        <p:spPr/>
        <p:txBody>
          <a:bodyPr/>
          <a:lstStyle/>
          <a:p>
            <a:fld id="{F43405E5-2BB1-4902-92BA-42F279328940}" type="slidenum">
              <a:rPr lang="hr-HR" smtClean="0"/>
              <a:t>4</a:t>
            </a:fld>
            <a:endParaRPr lang="hr-HR"/>
          </a:p>
        </p:txBody>
      </p:sp>
    </p:spTree>
    <p:extLst>
      <p:ext uri="{BB962C8B-B14F-4D97-AF65-F5344CB8AC3E}">
        <p14:creationId xmlns:p14="http://schemas.microsoft.com/office/powerpoint/2010/main" val="3256416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620000" cy="1143000"/>
          </a:xfrm>
        </p:spPr>
        <p:txBody>
          <a:bodyPr/>
          <a:lstStyle/>
          <a:p>
            <a:r>
              <a:rPr lang="hr-HR" sz="3200" dirty="0" smtClean="0"/>
              <a:t>Ciljevi i zadaci</a:t>
            </a:r>
            <a:endParaRPr lang="hr-HR" sz="3200" dirty="0"/>
          </a:p>
        </p:txBody>
      </p:sp>
      <p:sp>
        <p:nvSpPr>
          <p:cNvPr id="3" name="Content Placeholder 2"/>
          <p:cNvSpPr>
            <a:spLocks noGrp="1"/>
          </p:cNvSpPr>
          <p:nvPr>
            <p:ph idx="1"/>
          </p:nvPr>
        </p:nvSpPr>
        <p:spPr/>
        <p:txBody>
          <a:bodyPr/>
          <a:lstStyle/>
          <a:p>
            <a:r>
              <a:rPr lang="hr-HR" dirty="0" smtClean="0"/>
              <a:t>Upoznavanje i njegovanje kulturne i povijesne vrijednosti kraja te društva u kojem djeca žive</a:t>
            </a:r>
          </a:p>
          <a:p>
            <a:r>
              <a:rPr lang="hr-HR" dirty="0" smtClean="0"/>
              <a:t>Poticati interes djece za materijalnu i nematerijalnu baštinu našeg kraja, poticanje njihove radoznalosti prema prošlosti</a:t>
            </a:r>
          </a:p>
          <a:p>
            <a:r>
              <a:rPr lang="hr-HR" dirty="0" smtClean="0"/>
              <a:t>Razvoj istraživačko – spoznajnih vještina kod djece</a:t>
            </a:r>
          </a:p>
          <a:p>
            <a:r>
              <a:rPr lang="hr-HR" dirty="0" smtClean="0"/>
              <a:t>Razvoj glazbenog, likovnog i verbalnog te dramskog izričaja djece, aktivnostima pridonijeti detektiranju te jačanju dječjih potencijala</a:t>
            </a:r>
          </a:p>
          <a:p>
            <a:r>
              <a:rPr lang="hr-HR" dirty="0" smtClean="0"/>
              <a:t>Razvijanje </a:t>
            </a:r>
            <a:r>
              <a:rPr lang="hr-HR" dirty="0"/>
              <a:t>osjećaja pripadnosti </a:t>
            </a:r>
            <a:r>
              <a:rPr lang="hr-HR" dirty="0" smtClean="0"/>
              <a:t>kroz povezivanje </a:t>
            </a:r>
            <a:r>
              <a:rPr lang="hr-HR" dirty="0"/>
              <a:t>s </a:t>
            </a:r>
            <a:r>
              <a:rPr lang="hr-HR" dirty="0" smtClean="0"/>
              <a:t>kulturom i prošlosti našeg zavičaja</a:t>
            </a:r>
          </a:p>
          <a:p>
            <a:r>
              <a:rPr lang="hr-HR" dirty="0" smtClean="0"/>
              <a:t>Razvijanje profesionalnih kompetencija odgajateljica</a:t>
            </a:r>
            <a:endParaRPr lang="hr-HR" dirty="0"/>
          </a:p>
        </p:txBody>
      </p:sp>
      <p:sp>
        <p:nvSpPr>
          <p:cNvPr id="5" name="Slide Number Placeholder 4"/>
          <p:cNvSpPr>
            <a:spLocks noGrp="1"/>
          </p:cNvSpPr>
          <p:nvPr>
            <p:ph type="sldNum" sz="quarter" idx="12"/>
          </p:nvPr>
        </p:nvSpPr>
        <p:spPr/>
        <p:txBody>
          <a:bodyPr/>
          <a:lstStyle/>
          <a:p>
            <a:fld id="{F43405E5-2BB1-4902-92BA-42F279328940}" type="slidenum">
              <a:rPr lang="hr-HR" smtClean="0"/>
              <a:t>5</a:t>
            </a:fld>
            <a:endParaRPr lang="hr-HR"/>
          </a:p>
        </p:txBody>
      </p:sp>
    </p:spTree>
    <p:extLst>
      <p:ext uri="{BB962C8B-B14F-4D97-AF65-F5344CB8AC3E}">
        <p14:creationId xmlns:p14="http://schemas.microsoft.com/office/powerpoint/2010/main" val="248163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620000" cy="1143000"/>
          </a:xfrm>
        </p:spPr>
        <p:txBody>
          <a:bodyPr/>
          <a:lstStyle/>
          <a:p>
            <a:r>
              <a:rPr lang="hr-HR" sz="3600" dirty="0" smtClean="0"/>
              <a:t>Roženice /</a:t>
            </a:r>
            <a:r>
              <a:rPr lang="hr-HR" sz="3600" dirty="0" err="1" smtClean="0"/>
              <a:t>sopele</a:t>
            </a:r>
            <a:endParaRPr lang="hr-HR" sz="3600" dirty="0"/>
          </a:p>
        </p:txBody>
      </p:sp>
      <p:sp>
        <p:nvSpPr>
          <p:cNvPr id="3" name="Content Placeholder 2"/>
          <p:cNvSpPr>
            <a:spLocks noGrp="1"/>
          </p:cNvSpPr>
          <p:nvPr>
            <p:ph sz="half" idx="1"/>
          </p:nvPr>
        </p:nvSpPr>
        <p:spPr>
          <a:xfrm>
            <a:off x="1043608" y="2204864"/>
            <a:ext cx="3034680" cy="3312368"/>
          </a:xfrm>
        </p:spPr>
        <p:txBody>
          <a:bodyPr>
            <a:normAutofit fontScale="85000" lnSpcReduction="20000"/>
          </a:bodyPr>
          <a:lstStyle/>
          <a:p>
            <a:r>
              <a:rPr lang="hr-HR" dirty="0" smtClean="0"/>
              <a:t>Posudile smo i donijele u vrtić </a:t>
            </a:r>
            <a:r>
              <a:rPr lang="hr-HR" dirty="0" err="1" smtClean="0"/>
              <a:t>sopelu</a:t>
            </a:r>
            <a:r>
              <a:rPr lang="hr-HR" dirty="0" smtClean="0"/>
              <a:t> ili roženicu (na talijanski – il </a:t>
            </a:r>
            <a:r>
              <a:rPr lang="hr-HR" dirty="0" err="1" smtClean="0"/>
              <a:t>piffero</a:t>
            </a:r>
            <a:r>
              <a:rPr lang="hr-HR" dirty="0" smtClean="0"/>
              <a:t>). O njoj smo naučili da je to stari puhački </a:t>
            </a:r>
            <a:r>
              <a:rPr lang="hr-HR" dirty="0" err="1" smtClean="0"/>
              <a:t>instrumenat</a:t>
            </a:r>
            <a:r>
              <a:rPr lang="hr-HR" dirty="0" smtClean="0"/>
              <a:t>, sličan današnjoj oboi specifičan za našu Istru i Kvarner. </a:t>
            </a:r>
            <a:endParaRPr lang="hr-HR"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5976" y="2348880"/>
            <a:ext cx="3657600" cy="2743200"/>
          </a:xfrm>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6</a:t>
            </a:fld>
            <a:endParaRPr lang="hr-HR"/>
          </a:p>
        </p:txBody>
      </p:sp>
    </p:spTree>
    <p:extLst>
      <p:ext uri="{BB962C8B-B14F-4D97-AF65-F5344CB8AC3E}">
        <p14:creationId xmlns:p14="http://schemas.microsoft.com/office/powerpoint/2010/main" val="87174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2276872"/>
            <a:ext cx="3923314" cy="2926159"/>
          </a:xfrm>
        </p:spPr>
        <p:style>
          <a:lnRef idx="2">
            <a:schemeClr val="accent1">
              <a:shade val="50000"/>
            </a:schemeClr>
          </a:lnRef>
          <a:fillRef idx="1">
            <a:schemeClr val="accent1"/>
          </a:fillRef>
          <a:effectRef idx="0">
            <a:schemeClr val="accent1"/>
          </a:effectRef>
          <a:fontRef idx="minor">
            <a:schemeClr val="lt1"/>
          </a:fontRef>
        </p:style>
      </p:pic>
      <p:sp>
        <p:nvSpPr>
          <p:cNvPr id="4" name="Content Placeholder 3"/>
          <p:cNvSpPr>
            <a:spLocks noGrp="1"/>
          </p:cNvSpPr>
          <p:nvPr>
            <p:ph sz="half" idx="2"/>
          </p:nvPr>
        </p:nvSpPr>
        <p:spPr>
          <a:xfrm>
            <a:off x="4644008" y="2132856"/>
            <a:ext cx="2952328" cy="3456384"/>
          </a:xfrm>
        </p:spPr>
        <p:txBody>
          <a:bodyPr>
            <a:normAutofit fontScale="92500" lnSpcReduction="20000"/>
          </a:bodyPr>
          <a:lstStyle/>
          <a:p>
            <a:r>
              <a:rPr lang="hr-HR" dirty="0" smtClean="0"/>
              <a:t>Proizvode je rijetki majstori koji je izdjeljaju iz drva. Kroz njen pisak upuhujemo zrak te iz nje tada izlazi vrlo prodoran, karakterističan zvuk. </a:t>
            </a:r>
            <a:endParaRPr lang="hr-HR" dirty="0"/>
          </a:p>
        </p:txBody>
      </p:sp>
      <p:sp>
        <p:nvSpPr>
          <p:cNvPr id="3" name="Slide Number Placeholder 2"/>
          <p:cNvSpPr>
            <a:spLocks noGrp="1"/>
          </p:cNvSpPr>
          <p:nvPr>
            <p:ph type="sldNum" sz="quarter" idx="12"/>
          </p:nvPr>
        </p:nvSpPr>
        <p:spPr/>
        <p:txBody>
          <a:bodyPr/>
          <a:lstStyle/>
          <a:p>
            <a:fld id="{F43405E5-2BB1-4902-92BA-42F279328940}" type="slidenum">
              <a:rPr lang="hr-HR" smtClean="0"/>
              <a:t>7</a:t>
            </a:fld>
            <a:endParaRPr lang="hr-HR"/>
          </a:p>
        </p:txBody>
      </p:sp>
    </p:spTree>
    <p:extLst>
      <p:ext uri="{BB962C8B-B14F-4D97-AF65-F5344CB8AC3E}">
        <p14:creationId xmlns:p14="http://schemas.microsoft.com/office/powerpoint/2010/main" val="48771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sz="half" idx="1"/>
          </p:nvPr>
        </p:nvSpPr>
        <p:spPr>
          <a:xfrm>
            <a:off x="971600" y="1628800"/>
            <a:ext cx="3096344" cy="4104456"/>
          </a:xfrm>
        </p:spPr>
        <p:txBody>
          <a:bodyPr>
            <a:normAutofit fontScale="92500" lnSpcReduction="20000"/>
          </a:bodyPr>
          <a:lstStyle/>
          <a:p>
            <a:r>
              <a:rPr lang="hr-HR" dirty="0" smtClean="0"/>
              <a:t>Djeca su naravno probala puhati kroz pisak, ali nitko nije puhao dovoljno jako da proizvede zvuk. Onda je pokušao naš kuhar koji je uspio, a djeca su, začuđena jakim zvukom, začepila uši. </a:t>
            </a:r>
            <a:endParaRPr lang="hr-HR"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83968" y="2204864"/>
            <a:ext cx="3657600" cy="2743200"/>
          </a:xfrm>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F43405E5-2BB1-4902-92BA-42F279328940}" type="slidenum">
              <a:rPr lang="hr-HR" smtClean="0"/>
              <a:t>8</a:t>
            </a:fld>
            <a:endParaRPr lang="hr-HR"/>
          </a:p>
        </p:txBody>
      </p:sp>
    </p:spTree>
    <p:extLst>
      <p:ext uri="{BB962C8B-B14F-4D97-AF65-F5344CB8AC3E}">
        <p14:creationId xmlns:p14="http://schemas.microsoft.com/office/powerpoint/2010/main" val="219147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hr-HR" b="0" dirty="0" err="1" smtClean="0"/>
              <a:t>Sopela</a:t>
            </a:r>
            <a:r>
              <a:rPr lang="hr-HR" b="0" dirty="0" smtClean="0"/>
              <a:t> u tehnici </a:t>
            </a:r>
            <a:r>
              <a:rPr lang="hr-HR" b="0" dirty="0" err="1" smtClean="0"/>
              <a:t>laviranog</a:t>
            </a:r>
            <a:r>
              <a:rPr lang="hr-HR" b="0" dirty="0" smtClean="0"/>
              <a:t> tuša i izrada </a:t>
            </a:r>
            <a:r>
              <a:rPr lang="hr-HR" b="0" dirty="0" err="1" smtClean="0"/>
              <a:t>sopele</a:t>
            </a:r>
            <a:r>
              <a:rPr lang="hr-HR" b="0" dirty="0" smtClean="0"/>
              <a:t> od </a:t>
            </a:r>
            <a:r>
              <a:rPr lang="hr-HR" b="0" dirty="0" err="1" smtClean="0"/>
              <a:t>glinamola</a:t>
            </a:r>
            <a:endParaRPr lang="hr-HR" dirty="0"/>
          </a:p>
        </p:txBody>
      </p:sp>
      <p:sp>
        <p:nvSpPr>
          <p:cNvPr id="12" name="Text Placeholder 11"/>
          <p:cNvSpPr>
            <a:spLocks noGrp="1"/>
          </p:cNvSpPr>
          <p:nvPr>
            <p:ph type="body" sz="half" idx="2"/>
          </p:nvPr>
        </p:nvSpPr>
        <p:spPr/>
        <p:txBody>
          <a:bodyPr/>
          <a:lstStyle/>
          <a:p>
            <a:endParaRPr lang="hr-H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404664"/>
            <a:ext cx="3441469" cy="4588625"/>
          </a:xfrm>
        </p:spPr>
        <p:style>
          <a:lnRef idx="2">
            <a:schemeClr val="accent1">
              <a:shade val="50000"/>
            </a:schemeClr>
          </a:lnRef>
          <a:fillRef idx="1">
            <a:schemeClr val="accent1"/>
          </a:fillRef>
          <a:effectRef idx="0">
            <a:schemeClr val="accent1"/>
          </a:effectRef>
          <a:fontRef idx="minor">
            <a:schemeClr val="lt1"/>
          </a:fontRef>
        </p:style>
      </p:pic>
      <p:pic>
        <p:nvPicPr>
          <p:cNvPr id="10" name="Content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572000" y="980728"/>
            <a:ext cx="3441700" cy="4589463"/>
          </a:xfrm>
        </p:spPr>
        <p:style>
          <a:lnRef idx="2">
            <a:schemeClr val="accent1">
              <a:shade val="50000"/>
            </a:schemeClr>
          </a:lnRef>
          <a:fillRef idx="1">
            <a:schemeClr val="accent1"/>
          </a:fillRef>
          <a:effectRef idx="0">
            <a:schemeClr val="accent1"/>
          </a:effectRef>
          <a:fontRef idx="minor">
            <a:schemeClr val="lt1"/>
          </a:fontRef>
        </p:style>
      </p:pic>
      <p:sp>
        <p:nvSpPr>
          <p:cNvPr id="2" name="Slide Number Placeholder 1"/>
          <p:cNvSpPr>
            <a:spLocks noGrp="1"/>
          </p:cNvSpPr>
          <p:nvPr>
            <p:ph type="sldNum" sz="quarter" idx="12"/>
          </p:nvPr>
        </p:nvSpPr>
        <p:spPr/>
        <p:txBody>
          <a:bodyPr/>
          <a:lstStyle/>
          <a:p>
            <a:fld id="{F43405E5-2BB1-4902-92BA-42F279328940}" type="slidenum">
              <a:rPr lang="hr-HR" smtClean="0"/>
              <a:t>9</a:t>
            </a:fld>
            <a:endParaRPr lang="hr-HR"/>
          </a:p>
        </p:txBody>
      </p:sp>
    </p:spTree>
    <p:extLst>
      <p:ext uri="{BB962C8B-B14F-4D97-AF65-F5344CB8AC3E}">
        <p14:creationId xmlns:p14="http://schemas.microsoft.com/office/powerpoint/2010/main" val="2940272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989</TotalTime>
  <Words>1793</Words>
  <Application>Microsoft Office PowerPoint</Application>
  <PresentationFormat>On-screen Show (4:3)</PresentationFormat>
  <Paragraphs>133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Canti di casa nostra –  Pjesme našeg zavičaja  </vt:lpstr>
      <vt:lpstr>      Zavičajna nastava </vt:lpstr>
      <vt:lpstr>PowerPoint Presentation</vt:lpstr>
      <vt:lpstr>Početak projekta</vt:lpstr>
      <vt:lpstr>Ciljevi i zadaci</vt:lpstr>
      <vt:lpstr>Roženice /sopele</vt:lpstr>
      <vt:lpstr>PowerPoint Presentation</vt:lpstr>
      <vt:lpstr>PowerPoint Presentation</vt:lpstr>
      <vt:lpstr>Sopela u tehnici laviranog tuša i izrada sopele od glinamola</vt:lpstr>
      <vt:lpstr>PowerPoint Presentation</vt:lpstr>
      <vt:lpstr>Mih/ Gajde </vt:lpstr>
      <vt:lpstr>PowerPoint Presentation</vt:lpstr>
      <vt:lpstr>Kanat „na tanko i na debelo”</vt:lpstr>
      <vt:lpstr>Istarska narodna nošnja</vt:lpstr>
      <vt:lpstr> 2. faza projekta – suprotstaviti tradicijskoj pjesmi kontinentalne Istre, onu morsku</vt:lpstr>
      <vt:lpstr>Rovinjske bitinade i batana te njihova povezanost </vt:lpstr>
      <vt:lpstr>PowerPoint Presentation</vt:lpstr>
      <vt:lpstr>PowerPoint Presentation</vt:lpstr>
      <vt:lpstr>La sarturiella</vt:lpstr>
      <vt:lpstr>Izlet u Rovinj – Kuća o batani</vt:lpstr>
      <vt:lpstr>La mula de Parenzo </vt:lpstr>
      <vt:lpstr>Dramatizacija u kutiću kazališta </vt:lpstr>
      <vt:lpstr>Izlet  - Pazinski Kaštel</vt:lpstr>
      <vt:lpstr>PowerPoint Presentation</vt:lpstr>
      <vt:lpstr>Insegnamento della storia del territorio attraverso i suoi canti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77</cp:revision>
  <cp:lastPrinted>2016-05-10T22:23:13Z</cp:lastPrinted>
  <dcterms:created xsi:type="dcterms:W3CDTF">2016-05-09T19:51:45Z</dcterms:created>
  <dcterms:modified xsi:type="dcterms:W3CDTF">2017-05-04T18:19:35Z</dcterms:modified>
</cp:coreProperties>
</file>