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2" r:id="rId2"/>
    <p:sldId id="276" r:id="rId3"/>
    <p:sldId id="275" r:id="rId4"/>
    <p:sldId id="283" r:id="rId5"/>
    <p:sldId id="284" r:id="rId6"/>
    <p:sldId id="278" r:id="rId7"/>
    <p:sldId id="279" r:id="rId8"/>
    <p:sldId id="281" r:id="rId9"/>
    <p:sldId id="280" r:id="rId10"/>
    <p:sldId id="262" r:id="rId11"/>
    <p:sldId id="264" r:id="rId12"/>
    <p:sldId id="265" r:id="rId13"/>
    <p:sldId id="266" r:id="rId14"/>
    <p:sldId id="267" r:id="rId15"/>
    <p:sldId id="263" r:id="rId16"/>
    <p:sldId id="273" r:id="rId17"/>
    <p:sldId id="269" r:id="rId18"/>
    <p:sldId id="268" r:id="rId19"/>
    <p:sldId id="270" r:id="rId20"/>
    <p:sldId id="271" r:id="rId21"/>
    <p:sldId id="274" r:id="rId22"/>
    <p:sldId id="277" r:id="rId23"/>
    <p:sldId id="282" r:id="rId24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104" autoAdjust="0"/>
  </p:normalViewPr>
  <p:slideViewPr>
    <p:cSldViewPr>
      <p:cViewPr varScale="1">
        <p:scale>
          <a:sx n="105" d="100"/>
          <a:sy n="105" d="100"/>
        </p:scale>
        <p:origin x="1794" y="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25225-8108-4182-8FE5-D015530CB115}" type="datetimeFigureOut">
              <a:rPr lang="hr-HR" smtClean="0"/>
              <a:t>03.05.2017</a:t>
            </a:fld>
            <a:endParaRPr lang="hr-HR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C5EA06-61AB-4CDA-A63D-B2EA4ABCD91F}" type="slidenum">
              <a:rPr lang="hr-HR" smtClean="0"/>
              <a:t>‹#›</a:t>
            </a:fld>
            <a:endParaRPr lang="hr-HR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25225-8108-4182-8FE5-D015530CB115}" type="datetimeFigureOut">
              <a:rPr lang="hr-HR" smtClean="0"/>
              <a:t>03.05.2017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5EA06-61AB-4CDA-A63D-B2EA4ABCD91F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25225-8108-4182-8FE5-D015530CB115}" type="datetimeFigureOut">
              <a:rPr lang="hr-HR" smtClean="0"/>
              <a:t>03.05.2017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5EA06-61AB-4CDA-A63D-B2EA4ABCD91F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ED25225-8108-4182-8FE5-D015530CB115}" type="datetimeFigureOut">
              <a:rPr lang="hr-HR" smtClean="0"/>
              <a:t>03.05.2017</a:t>
            </a:fld>
            <a:endParaRPr lang="hr-HR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85C5EA06-61AB-4CDA-A63D-B2EA4ABCD91F}" type="slidenum">
              <a:rPr lang="hr-HR" smtClean="0"/>
              <a:t>‹#›</a:t>
            </a:fld>
            <a:endParaRPr lang="hr-HR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25225-8108-4182-8FE5-D015530CB115}" type="datetimeFigureOut">
              <a:rPr lang="hr-HR" smtClean="0"/>
              <a:t>03.05.2017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5EA06-61AB-4CDA-A63D-B2EA4ABCD91F}" type="slidenum">
              <a:rPr lang="hr-HR" smtClean="0"/>
              <a:t>‹#›</a:t>
            </a:fld>
            <a:endParaRPr lang="hr-H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25225-8108-4182-8FE5-D015530CB115}" type="datetimeFigureOut">
              <a:rPr lang="hr-HR" smtClean="0"/>
              <a:t>03.05.2017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5EA06-61AB-4CDA-A63D-B2EA4ABCD91F}" type="slidenum">
              <a:rPr lang="hr-HR" smtClean="0"/>
              <a:t>‹#›</a:t>
            </a:fld>
            <a:endParaRPr lang="hr-H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5EA06-61AB-4CDA-A63D-B2EA4ABCD91F}" type="slidenum">
              <a:rPr lang="hr-HR" smtClean="0"/>
              <a:t>‹#›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25225-8108-4182-8FE5-D015530CB115}" type="datetimeFigureOut">
              <a:rPr lang="hr-HR" smtClean="0"/>
              <a:t>03.05.2017</a:t>
            </a:fld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25225-8108-4182-8FE5-D015530CB115}" type="datetimeFigureOut">
              <a:rPr lang="hr-HR" smtClean="0"/>
              <a:t>03.05.2017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5EA06-61AB-4CDA-A63D-B2EA4ABCD91F}" type="slidenum">
              <a:rPr lang="hr-HR" smtClean="0"/>
              <a:t>‹#›</a:t>
            </a:fld>
            <a:endParaRPr lang="hr-H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25225-8108-4182-8FE5-D015530CB115}" type="datetimeFigureOut">
              <a:rPr lang="hr-HR" smtClean="0"/>
              <a:t>03.05.2017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5EA06-61AB-4CDA-A63D-B2EA4ABCD91F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ED25225-8108-4182-8FE5-D015530CB115}" type="datetimeFigureOut">
              <a:rPr lang="hr-HR" smtClean="0"/>
              <a:t>03.05.2017</a:t>
            </a:fld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5C5EA06-61AB-4CDA-A63D-B2EA4ABCD91F}" type="slidenum">
              <a:rPr lang="hr-HR" smtClean="0"/>
              <a:t>‹#›</a:t>
            </a:fld>
            <a:endParaRPr lang="hr-H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25225-8108-4182-8FE5-D015530CB115}" type="datetimeFigureOut">
              <a:rPr lang="hr-HR" smtClean="0"/>
              <a:t>03.05.2017</a:t>
            </a:fld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C5EA06-61AB-4CDA-A63D-B2EA4ABCD91F}" type="slidenum">
              <a:rPr lang="hr-HR" smtClean="0"/>
              <a:t>‹#›</a:t>
            </a:fld>
            <a:endParaRPr lang="hr-H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ED25225-8108-4182-8FE5-D015530CB115}" type="datetimeFigureOut">
              <a:rPr lang="hr-HR" smtClean="0"/>
              <a:t>03.05.2017</a:t>
            </a:fld>
            <a:endParaRPr lang="hr-H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hr-HR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85C5EA06-61AB-4CDA-A63D-B2EA4ABCD91F}" type="slidenum">
              <a:rPr lang="hr-HR" smtClean="0"/>
              <a:t>‹#›</a:t>
            </a:fld>
            <a:endParaRPr lang="hr-HR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slov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 smtClean="0"/>
              <a:t>PROJEKTI:</a:t>
            </a:r>
          </a:p>
          <a:p>
            <a:r>
              <a:rPr lang="hr-HR" dirty="0" smtClean="0"/>
              <a:t>PUŽ</a:t>
            </a:r>
          </a:p>
          <a:p>
            <a:r>
              <a:rPr lang="hr-HR" dirty="0" smtClean="0"/>
              <a:t>MASLINA</a:t>
            </a:r>
          </a:p>
          <a:p>
            <a:r>
              <a:rPr lang="it-IT" dirty="0"/>
              <a:t>L'ARTE DEL FERRO BATTUTO A DIGNANO</a:t>
            </a:r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/>
              <a:t>DJEČJI VRTIĆI PETAR PAN VODNJAN</a:t>
            </a:r>
            <a:br>
              <a:rPr lang="hr-HR" dirty="0"/>
            </a:br>
            <a:r>
              <a:rPr lang="hr-HR" dirty="0"/>
              <a:t>SCUOLE DELL´INFANZIA PETAR PAN DIGNANO</a:t>
            </a:r>
          </a:p>
        </p:txBody>
      </p:sp>
    </p:spTree>
    <p:extLst>
      <p:ext uri="{BB962C8B-B14F-4D97-AF65-F5344CB8AC3E}">
        <p14:creationId xmlns:p14="http://schemas.microsoft.com/office/powerpoint/2010/main" val="185985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3699804"/>
            <a:ext cx="8856984" cy="2969556"/>
          </a:xfrm>
        </p:spPr>
        <p:txBody>
          <a:bodyPr/>
          <a:lstStyle/>
          <a:p>
            <a:r>
              <a:rPr lang="hr-HR" sz="2800" dirty="0" smtClean="0"/>
              <a:t>Skupine: Ptičice i Ribice</a:t>
            </a:r>
          </a:p>
          <a:p>
            <a:r>
              <a:rPr lang="hr-HR" sz="2800" dirty="0" smtClean="0"/>
              <a:t>(bilo je uključeno 52 djece u dobi od 3 do 6 godina)</a:t>
            </a:r>
          </a:p>
          <a:p>
            <a:r>
              <a:rPr lang="hr-HR" sz="2800" dirty="0" smtClean="0"/>
              <a:t>Odgojiteljice: Ljiljana </a:t>
            </a:r>
            <a:r>
              <a:rPr lang="hr-HR" sz="2800" dirty="0" err="1" smtClean="0"/>
              <a:t>Simonelli</a:t>
            </a:r>
            <a:r>
              <a:rPr lang="hr-HR" sz="2800" dirty="0" smtClean="0"/>
              <a:t>, Lorena Ivančić, Mirjana </a:t>
            </a:r>
            <a:r>
              <a:rPr lang="hr-HR" sz="2800" dirty="0" err="1" smtClean="0"/>
              <a:t>Pinzan</a:t>
            </a:r>
            <a:r>
              <a:rPr lang="hr-HR" sz="2800" dirty="0" smtClean="0"/>
              <a:t> i Daniela </a:t>
            </a:r>
            <a:r>
              <a:rPr lang="hr-HR" sz="2800" dirty="0" err="1" smtClean="0"/>
              <a:t>Cusin-Milotić</a:t>
            </a:r>
            <a:endParaRPr lang="hr-HR" sz="2800" dirty="0" smtClean="0"/>
          </a:p>
          <a:p>
            <a:r>
              <a:rPr lang="hr-HR" sz="2800" dirty="0" smtClean="0"/>
              <a:t>Trajanje projekta: 7 mjeseci (od listopada </a:t>
            </a:r>
            <a:r>
              <a:rPr lang="hr-HR" sz="3200" dirty="0" smtClean="0"/>
              <a:t>2016. do travnja 2017.</a:t>
            </a:r>
            <a:endParaRPr lang="hr-HR" sz="32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sz="7200" dirty="0"/>
              <a:t>PROJEKT MASLINA</a:t>
            </a:r>
            <a:br>
              <a:rPr lang="hr-HR" sz="7200" dirty="0"/>
            </a:br>
            <a:endParaRPr lang="hr-HR" sz="7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5760" lvl="1" indent="0">
              <a:buNone/>
            </a:pPr>
            <a:r>
              <a:rPr lang="hr-HR" sz="3000" dirty="0"/>
              <a:t>I</a:t>
            </a:r>
            <a:r>
              <a:rPr lang="hr-HR" sz="3000" dirty="0" smtClean="0"/>
              <a:t>nteresom djece u periodu branja maslina te svakodnevnim prepričavanjem doživljaja sa berbe maslina i preradi maslina u maslinovo ulje</a:t>
            </a:r>
            <a:endParaRPr lang="hr-HR" sz="3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b="1" dirty="0" smtClean="0"/>
              <a:t>KAKO I ZAŠTO JE NASTAO PROJEKT</a:t>
            </a:r>
            <a:endParaRPr lang="hr-HR" b="1" dirty="0"/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717032"/>
            <a:ext cx="2580339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3717032"/>
            <a:ext cx="2664296" cy="1991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3717032"/>
            <a:ext cx="2630023" cy="1961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1520" y="1524000"/>
            <a:ext cx="8640960" cy="5145360"/>
          </a:xfrm>
        </p:spPr>
        <p:txBody>
          <a:bodyPr>
            <a:normAutofit/>
          </a:bodyPr>
          <a:lstStyle/>
          <a:p>
            <a:pPr lvl="1">
              <a:buFont typeface="Wingdings" panose="05000000000000000000" pitchFamily="2" charset="2"/>
              <a:buChar char="v"/>
            </a:pPr>
            <a:r>
              <a:rPr lang="hr-HR" sz="3200" dirty="0" smtClean="0"/>
              <a:t>proširivanje znanja o maslinama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hr-HR" sz="3200" dirty="0" smtClean="0"/>
              <a:t>uspoređivanje obrade maslina i dobivanje ulja nekad i sad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hr-HR" sz="3200" dirty="0" smtClean="0"/>
              <a:t>prerada maslina u maslinovo ulje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hr-HR" sz="3200" dirty="0" smtClean="0"/>
              <a:t>važnost ulja u prehrani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  </a:t>
            </a:r>
            <a:r>
              <a:rPr lang="hr-HR" b="1" dirty="0" smtClean="0"/>
              <a:t>CILJEVI PROJEKTA</a:t>
            </a:r>
            <a:endParaRPr lang="hr-HR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012" y="4509120"/>
            <a:ext cx="2413344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3185" y="4509120"/>
            <a:ext cx="2448272" cy="182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4509120"/>
            <a:ext cx="2395829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1520" y="1524000"/>
            <a:ext cx="8640960" cy="5073352"/>
          </a:xfrm>
        </p:spPr>
        <p:txBody>
          <a:bodyPr>
            <a:normAutofit/>
          </a:bodyPr>
          <a:lstStyle/>
          <a:p>
            <a:pPr lvl="1">
              <a:buFont typeface="Wingdings" panose="05000000000000000000" pitchFamily="2" charset="2"/>
              <a:buChar char="v"/>
            </a:pPr>
            <a:r>
              <a:rPr lang="hr-HR" sz="2800" dirty="0" smtClean="0"/>
              <a:t>upoznavanje djece s nazivima i vrstama maslina: </a:t>
            </a:r>
            <a:r>
              <a:rPr lang="hr-HR" sz="2800" dirty="0" err="1" smtClean="0"/>
              <a:t>carbonaca</a:t>
            </a:r>
            <a:r>
              <a:rPr lang="hr-HR" sz="2800" dirty="0" smtClean="0"/>
              <a:t>, </a:t>
            </a:r>
            <a:r>
              <a:rPr lang="hr-HR" sz="2800" dirty="0" err="1" smtClean="0"/>
              <a:t>pendolino</a:t>
            </a:r>
            <a:r>
              <a:rPr lang="hr-HR" sz="2800" dirty="0" smtClean="0"/>
              <a:t>, </a:t>
            </a:r>
            <a:r>
              <a:rPr lang="hr-HR" sz="2800" dirty="0" err="1" smtClean="0"/>
              <a:t>lecino</a:t>
            </a:r>
            <a:r>
              <a:rPr lang="hr-HR" sz="2800" dirty="0" smtClean="0"/>
              <a:t>, </a:t>
            </a:r>
            <a:r>
              <a:rPr lang="hr-HR" sz="2800" dirty="0" err="1" smtClean="0"/>
              <a:t>buza</a:t>
            </a:r>
            <a:r>
              <a:rPr lang="hr-HR" sz="2800" dirty="0" smtClean="0"/>
              <a:t>, istarska bjelica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hr-HR" sz="2800" dirty="0" smtClean="0"/>
              <a:t>uočavanje razlika i sličnosti među vrstama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hr-HR" sz="2800" dirty="0" smtClean="0"/>
              <a:t>kušanje ulja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hr-HR" sz="2800" dirty="0" smtClean="0"/>
              <a:t>usvajanje novih naziva: maslinar, maslinik, </a:t>
            </a:r>
            <a:r>
              <a:rPr lang="hr-HR" sz="2800" dirty="0" err="1" smtClean="0"/>
              <a:t>šakuc</a:t>
            </a:r>
            <a:r>
              <a:rPr lang="hr-HR" sz="2800" dirty="0" smtClean="0"/>
              <a:t>, </a:t>
            </a:r>
            <a:r>
              <a:rPr lang="hr-HR" sz="2800" dirty="0" err="1" smtClean="0"/>
              <a:t>škalun</a:t>
            </a:r>
            <a:r>
              <a:rPr lang="hr-HR" sz="2800" dirty="0" smtClean="0"/>
              <a:t>, </a:t>
            </a:r>
            <a:r>
              <a:rPr lang="hr-HR" sz="2800" dirty="0" err="1" smtClean="0"/>
              <a:t>mriža</a:t>
            </a:r>
            <a:r>
              <a:rPr lang="hr-HR" sz="2800" dirty="0" smtClean="0"/>
              <a:t>, </a:t>
            </a:r>
            <a:r>
              <a:rPr lang="hr-HR" sz="2800" dirty="0" err="1" smtClean="0"/>
              <a:t>mažinin</a:t>
            </a:r>
            <a:r>
              <a:rPr lang="hr-HR" sz="2800" dirty="0" smtClean="0"/>
              <a:t>, </a:t>
            </a:r>
            <a:r>
              <a:rPr lang="hr-HR" sz="2800" dirty="0" err="1" smtClean="0"/>
              <a:t>tresač</a:t>
            </a:r>
            <a:endParaRPr lang="hr-HR" sz="2800" dirty="0" smtClean="0"/>
          </a:p>
          <a:p>
            <a:pPr lvl="1">
              <a:buFont typeface="Wingdings" panose="05000000000000000000" pitchFamily="2" charset="2"/>
              <a:buChar char="v"/>
            </a:pPr>
            <a:r>
              <a:rPr lang="hr-HR" sz="2800" dirty="0" smtClean="0"/>
              <a:t>upoznavanje s bolestima maslina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hr-HR" sz="2800" dirty="0" smtClean="0"/>
              <a:t>ekološko osvješćivanje: čuvanje stabla, njega, sadnja stabla masline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hr-HR" sz="2800" dirty="0" smtClean="0"/>
              <a:t>poticanje djece da sama osmisle priče o maslinama </a:t>
            </a:r>
          </a:p>
          <a:p>
            <a:pPr lvl="1">
              <a:buFont typeface="Wingdings" panose="05000000000000000000" pitchFamily="2" charset="2"/>
              <a:buChar char="v"/>
            </a:pPr>
            <a:endParaRPr lang="hr-HR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   </a:t>
            </a:r>
            <a:r>
              <a:rPr lang="hr-HR" b="1" dirty="0" smtClean="0"/>
              <a:t>ZADAĆE PROJEKTA</a:t>
            </a:r>
            <a:endParaRPr lang="hr-H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1520" y="834971"/>
            <a:ext cx="8640960" cy="590639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hr-HR" sz="2000" b="1" dirty="0" smtClean="0"/>
              <a:t>GOVORNE AKTIVNOSTI</a:t>
            </a:r>
            <a:r>
              <a:rPr lang="hr-HR" sz="2000" dirty="0" smtClean="0"/>
              <a:t>: stihovi “stara ulika”, priča “dugovječna stabla maslina”, pisanje riječi maslina, ulika, te pisanje naziva vrsta maslina</a:t>
            </a:r>
          </a:p>
          <a:p>
            <a:pPr>
              <a:lnSpc>
                <a:spcPct val="150000"/>
              </a:lnSpc>
            </a:pPr>
            <a:r>
              <a:rPr lang="hr-HR" sz="2000" b="1" dirty="0" smtClean="0"/>
              <a:t>MANIPULATIVNE IGRE</a:t>
            </a:r>
            <a:r>
              <a:rPr lang="hr-HR" sz="2000" dirty="0" smtClean="0"/>
              <a:t>: izrada igara: </a:t>
            </a:r>
            <a:r>
              <a:rPr lang="hr-HR" sz="2000" dirty="0" err="1" smtClean="0"/>
              <a:t>pokrivaljke</a:t>
            </a:r>
            <a:r>
              <a:rPr lang="hr-HR" sz="2000" dirty="0" smtClean="0"/>
              <a:t>, dvojne slike, društvene igre “od stabla do ulja”, “maslinaru, ne ljuti se!”</a:t>
            </a:r>
          </a:p>
          <a:p>
            <a:pPr>
              <a:lnSpc>
                <a:spcPct val="150000"/>
              </a:lnSpc>
            </a:pPr>
            <a:r>
              <a:rPr lang="hr-HR" sz="2000" b="1" dirty="0" smtClean="0"/>
              <a:t>TJELESNE AKTIVNOSTI</a:t>
            </a:r>
            <a:r>
              <a:rPr lang="hr-HR" sz="2000" dirty="0" smtClean="0"/>
              <a:t>: razne natjecateljske igre: tko će prije do maslinika, koji će maslinar “ubrati” više maslina…</a:t>
            </a:r>
          </a:p>
          <a:p>
            <a:pPr>
              <a:lnSpc>
                <a:spcPct val="150000"/>
              </a:lnSpc>
            </a:pPr>
            <a:r>
              <a:rPr lang="hr-HR" sz="2000" b="1" dirty="0" smtClean="0"/>
              <a:t>POSJETE</a:t>
            </a:r>
            <a:r>
              <a:rPr lang="hr-HR" sz="2000" dirty="0" smtClean="0"/>
              <a:t>: uljari, dani maslinova ulja u </a:t>
            </a:r>
            <a:r>
              <a:rPr lang="hr-HR" sz="2000" dirty="0"/>
              <a:t>V</a:t>
            </a:r>
            <a:r>
              <a:rPr lang="hr-HR" sz="2000" dirty="0" smtClean="0"/>
              <a:t>odnjanu, kuća maslinova ulja, trgovina poljoprivredne opreme</a:t>
            </a:r>
          </a:p>
          <a:p>
            <a:pPr>
              <a:lnSpc>
                <a:spcPct val="150000"/>
              </a:lnSpc>
            </a:pPr>
            <a:r>
              <a:rPr lang="hr-HR" sz="2000" b="1" dirty="0" smtClean="0"/>
              <a:t>EKSPERIMENTALNE AKTIVNOSTI</a:t>
            </a:r>
            <a:r>
              <a:rPr lang="hr-HR" sz="2000" dirty="0" smtClean="0"/>
              <a:t>: kolač s maslinovim uljem, </a:t>
            </a:r>
            <a:r>
              <a:rPr lang="hr-HR" sz="2000" dirty="0" err="1" smtClean="0"/>
              <a:t>bruschetti</a:t>
            </a:r>
            <a:r>
              <a:rPr lang="hr-HR" sz="2000" dirty="0" smtClean="0"/>
              <a:t> s uljem, kruh s maslinama, sapun od maslinova ulja</a:t>
            </a:r>
          </a:p>
          <a:p>
            <a:pPr>
              <a:lnSpc>
                <a:spcPct val="150000"/>
              </a:lnSpc>
            </a:pPr>
            <a:r>
              <a:rPr lang="hr-HR" sz="2000" b="1" dirty="0" smtClean="0"/>
              <a:t>LIKOVNE AKTIVNOSTI</a:t>
            </a:r>
            <a:r>
              <a:rPr lang="hr-HR" sz="2000" dirty="0" smtClean="0"/>
              <a:t>: crtanje stabla masline, ploda, grančice, promatranje i crtanje starog alata, modeliranje, slikanje u raznim tehnikama, ukrašavanje bočica i izrada naljepnica za boce, izrada stabla masline u garderobnom prostoru</a:t>
            </a:r>
            <a:endParaRPr lang="hr-HR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395536" y="188640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 smtClean="0"/>
              <a:t>AKTIVNOSTI</a:t>
            </a:r>
            <a:endParaRPr lang="hr-HR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217368"/>
          </a:xfrm>
        </p:spPr>
        <p:txBody>
          <a:bodyPr>
            <a:normAutofit/>
          </a:bodyPr>
          <a:lstStyle/>
          <a:p>
            <a:pPr lvl="1">
              <a:buFont typeface="Wingdings" panose="05000000000000000000" pitchFamily="2" charset="2"/>
              <a:buChar char="v"/>
            </a:pPr>
            <a:r>
              <a:rPr lang="hr-HR" sz="3200" dirty="0" smtClean="0"/>
              <a:t>usvajanje novih riječi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hr-HR" sz="3200" dirty="0" smtClean="0"/>
              <a:t>saznanja o važnosti maslinova ulja za zdravlje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hr-HR" sz="3200" dirty="0" smtClean="0"/>
              <a:t>saznanja o procesu obrade maslina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hr-HR" sz="3200" dirty="0" smtClean="0"/>
              <a:t>usporedba obrade maslina </a:t>
            </a:r>
            <a:r>
              <a:rPr lang="hr-HR" sz="3200" dirty="0" smtClean="0"/>
              <a:t>nekada </a:t>
            </a:r>
            <a:r>
              <a:rPr lang="hr-HR" sz="3200" dirty="0" smtClean="0"/>
              <a:t>i </a:t>
            </a:r>
            <a:r>
              <a:rPr lang="hr-HR" sz="3200" dirty="0" smtClean="0"/>
              <a:t>sada</a:t>
            </a:r>
            <a:endParaRPr lang="hr-HR" sz="32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   </a:t>
            </a:r>
            <a:r>
              <a:rPr lang="hr-HR" b="1" dirty="0" smtClean="0"/>
              <a:t>ZAKLJUČAK</a:t>
            </a:r>
            <a:endParaRPr lang="hr-HR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4157812"/>
            <a:ext cx="4320480" cy="2425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70" y="3429000"/>
            <a:ext cx="4128377" cy="3003798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429000"/>
            <a:ext cx="4104456" cy="3003798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033" y="399376"/>
            <a:ext cx="4104456" cy="288560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70" y="404664"/>
            <a:ext cx="4104456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473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slov 1"/>
          <p:cNvSpPr>
            <a:spLocks noGrp="1"/>
          </p:cNvSpPr>
          <p:nvPr>
            <p:ph type="subTitle" idx="1"/>
          </p:nvPr>
        </p:nvSpPr>
        <p:spPr>
          <a:xfrm>
            <a:off x="457200" y="1700808"/>
            <a:ext cx="8305800" cy="4824536"/>
          </a:xfrm>
        </p:spPr>
        <p:txBody>
          <a:bodyPr/>
          <a:lstStyle/>
          <a:p>
            <a:endParaRPr lang="hr-HR" dirty="0" smtClean="0"/>
          </a:p>
          <a:p>
            <a:endParaRPr lang="hr-HR" dirty="0"/>
          </a:p>
          <a:p>
            <a:endParaRPr lang="hr-HR" dirty="0" smtClean="0"/>
          </a:p>
          <a:p>
            <a:endParaRPr lang="hr-HR" dirty="0"/>
          </a:p>
          <a:p>
            <a:endParaRPr lang="hr-HR" dirty="0" smtClean="0"/>
          </a:p>
          <a:p>
            <a:r>
              <a:rPr lang="it-IT" dirty="0"/>
              <a:t>Gruppi coinvolti: “Coniglietti” e “ Girasoli”</a:t>
            </a:r>
          </a:p>
          <a:p>
            <a:r>
              <a:rPr lang="it-IT" dirty="0"/>
              <a:t>(41 bambini coinvolti, da 3 a  6 anni)</a:t>
            </a:r>
          </a:p>
          <a:p>
            <a:r>
              <a:rPr lang="it-IT" dirty="0"/>
              <a:t>Educatrici: Anita Fabro, Sandra </a:t>
            </a:r>
            <a:r>
              <a:rPr lang="it-IT" dirty="0" err="1"/>
              <a:t>Karnjus</a:t>
            </a:r>
            <a:r>
              <a:rPr lang="it-IT" dirty="0"/>
              <a:t>, Marina </a:t>
            </a:r>
            <a:r>
              <a:rPr lang="it-IT" dirty="0" err="1"/>
              <a:t>Ugussi</a:t>
            </a:r>
            <a:r>
              <a:rPr lang="it-IT" dirty="0"/>
              <a:t> - </a:t>
            </a:r>
            <a:r>
              <a:rPr lang="it-IT" dirty="0" err="1"/>
              <a:t>Verko</a:t>
            </a:r>
            <a:r>
              <a:rPr lang="it-IT" dirty="0"/>
              <a:t>, Marta </a:t>
            </a:r>
            <a:r>
              <a:rPr lang="it-IT" dirty="0" err="1"/>
              <a:t>Macan</a:t>
            </a:r>
            <a:r>
              <a:rPr lang="it-IT" dirty="0"/>
              <a:t>, Manuela Cetina</a:t>
            </a:r>
          </a:p>
          <a:p>
            <a:r>
              <a:rPr lang="it-IT" dirty="0"/>
              <a:t>Durata: 3 mesi ( febbraio – aprile)</a:t>
            </a:r>
          </a:p>
          <a:p>
            <a:r>
              <a:rPr lang="it-IT" dirty="0"/>
              <a:t>Campi di esperienza: linguaggio- </a:t>
            </a:r>
            <a:r>
              <a:rPr lang="it-IT" dirty="0" err="1"/>
              <a:t>creativita'</a:t>
            </a:r>
            <a:r>
              <a:rPr lang="it-IT" dirty="0"/>
              <a:t> – espressione, sviluppo cognitivo, sviluppo socio-emotivo</a:t>
            </a:r>
          </a:p>
          <a:p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ctrTitle"/>
          </p:nvPr>
        </p:nvSpPr>
        <p:spPr>
          <a:xfrm>
            <a:off x="457200" y="332656"/>
            <a:ext cx="8305800" cy="1512168"/>
          </a:xfrm>
        </p:spPr>
        <p:txBody>
          <a:bodyPr/>
          <a:lstStyle/>
          <a:p>
            <a:r>
              <a:rPr lang="it-IT" dirty="0"/>
              <a:t>“L'ARTE DEL FERRO BATTUTO A DIGNANO”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840" y="1718253"/>
            <a:ext cx="3240360" cy="17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42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251520" y="260648"/>
            <a:ext cx="8686707" cy="6408712"/>
          </a:xfrm>
        </p:spPr>
        <p:txBody>
          <a:bodyPr/>
          <a:lstStyle/>
          <a:p>
            <a:pPr marL="0" indent="0">
              <a:buNone/>
            </a:pPr>
            <a:r>
              <a:rPr lang="it-IT" sz="2000" b="1" dirty="0" smtClean="0"/>
              <a:t>OBIETTIVO GENERALE</a:t>
            </a:r>
            <a:r>
              <a:rPr lang="it-IT" sz="2000" dirty="0" smtClean="0"/>
              <a:t>:</a:t>
            </a:r>
            <a:endParaRPr lang="hr-HR" sz="2000" dirty="0" smtClean="0"/>
          </a:p>
          <a:p>
            <a:pPr lvl="1">
              <a:buFont typeface="Wingdings" panose="05000000000000000000" pitchFamily="2" charset="2"/>
              <a:buChar char="v"/>
            </a:pPr>
            <a:r>
              <a:rPr lang="hr-HR" sz="2000" dirty="0" smtClean="0"/>
              <a:t>S</a:t>
            </a:r>
            <a:r>
              <a:rPr lang="it-IT" sz="2000" dirty="0" smtClean="0"/>
              <a:t>coprire </a:t>
            </a:r>
            <a:r>
              <a:rPr lang="it-IT" sz="2000" dirty="0"/>
              <a:t>le bellezze architettoniche della nostra </a:t>
            </a:r>
            <a:r>
              <a:rPr lang="it-IT" sz="2000" dirty="0" err="1"/>
              <a:t>localita'</a:t>
            </a:r>
            <a:r>
              <a:rPr lang="it-IT" sz="2000" dirty="0"/>
              <a:t> e viverle come ricchezza del nostro patrimonio </a:t>
            </a:r>
            <a:r>
              <a:rPr lang="it-IT" sz="2000" dirty="0" smtClean="0"/>
              <a:t>culturale</a:t>
            </a:r>
            <a:endParaRPr lang="it-IT" sz="2000" dirty="0"/>
          </a:p>
          <a:p>
            <a:pPr marL="0" indent="0">
              <a:buNone/>
            </a:pPr>
            <a:r>
              <a:rPr lang="it-IT" sz="2000" dirty="0" smtClean="0"/>
              <a:t>OBIETTIVI SPECIFICI: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it-IT" sz="2000" dirty="0" smtClean="0"/>
              <a:t>conoscere </a:t>
            </a:r>
            <a:r>
              <a:rPr lang="it-IT" sz="2000" dirty="0"/>
              <a:t>l'artigianato del ferro battuto a Dignano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it-IT" sz="2000" dirty="0" smtClean="0"/>
              <a:t>imparare </a:t>
            </a:r>
            <a:r>
              <a:rPr lang="it-IT" sz="2000" dirty="0"/>
              <a:t>ad apprezzare la </a:t>
            </a:r>
            <a:r>
              <a:rPr lang="it-IT" sz="2000" dirty="0" err="1"/>
              <a:t>creativita'</a:t>
            </a:r>
            <a:r>
              <a:rPr lang="it-IT" sz="2000" dirty="0"/>
              <a:t> dei maestri artigiani nei tempi passati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it-IT" sz="2000" dirty="0" smtClean="0"/>
              <a:t>conoscere </a:t>
            </a:r>
            <a:r>
              <a:rPr lang="it-IT" sz="2000" dirty="0"/>
              <a:t>alcune strutture del territorio e la funzione di chi vi </a:t>
            </a:r>
            <a:r>
              <a:rPr lang="it-IT" sz="2000" dirty="0" smtClean="0"/>
              <a:t>lavora</a:t>
            </a:r>
            <a:endParaRPr lang="hr-HR" sz="2000" dirty="0" smtClean="0"/>
          </a:p>
          <a:p>
            <a:pPr lvl="1">
              <a:buFont typeface="Wingdings" panose="05000000000000000000" pitchFamily="2" charset="2"/>
              <a:buChar char="v"/>
            </a:pPr>
            <a:r>
              <a:rPr lang="it-IT" sz="2000" dirty="0" smtClean="0"/>
              <a:t>conoscere </a:t>
            </a:r>
            <a:r>
              <a:rPr lang="it-IT" sz="2000" dirty="0"/>
              <a:t>il mestiere del fabbro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it-IT" sz="2000" dirty="0" smtClean="0"/>
              <a:t>stimolare </a:t>
            </a:r>
            <a:r>
              <a:rPr lang="it-IT" sz="2000" dirty="0"/>
              <a:t>i bambini ad osservare dettagli ornamentali in ferro e riprodurli attraverso i varie tecniche pittoriche, grafiche e </a:t>
            </a:r>
            <a:r>
              <a:rPr lang="it-IT" sz="2000" dirty="0" smtClean="0"/>
              <a:t>manipolative</a:t>
            </a:r>
            <a:endParaRPr lang="hr-HR" sz="2000" dirty="0" smtClean="0"/>
          </a:p>
          <a:p>
            <a:pPr lvl="1">
              <a:buFont typeface="Wingdings" panose="05000000000000000000" pitchFamily="2" charset="2"/>
              <a:buChar char="v"/>
            </a:pPr>
            <a:endParaRPr lang="hr-HR" sz="2000" dirty="0"/>
          </a:p>
          <a:p>
            <a:pPr marL="365760" lvl="1" indent="0">
              <a:buNone/>
            </a:pPr>
            <a:endParaRPr lang="it-IT" sz="2000" dirty="0"/>
          </a:p>
          <a:p>
            <a:pPr marL="0" indent="0">
              <a:buNone/>
            </a:pPr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8938228" y="116632"/>
            <a:ext cx="154360" cy="324272"/>
          </a:xfrm>
        </p:spPr>
        <p:txBody>
          <a:bodyPr>
            <a:noAutofit/>
          </a:bodyPr>
          <a:lstStyle/>
          <a:p>
            <a:r>
              <a:rPr lang="hr-HR" sz="2400" dirty="0" smtClean="0"/>
              <a:t/>
            </a:r>
            <a:br>
              <a:rPr lang="hr-HR" sz="2400" dirty="0" smtClean="0"/>
            </a:br>
            <a:r>
              <a:rPr lang="hr-HR" sz="2400" dirty="0"/>
              <a:t/>
            </a:r>
            <a:br>
              <a:rPr lang="hr-HR" sz="2400" dirty="0"/>
            </a:br>
            <a:r>
              <a:rPr lang="hr-HR" sz="2400" dirty="0" smtClean="0"/>
              <a:t/>
            </a:r>
            <a:br>
              <a:rPr lang="hr-HR" sz="2400" dirty="0" smtClean="0"/>
            </a:br>
            <a:r>
              <a:rPr lang="hr-HR" sz="2400" dirty="0"/>
              <a:t/>
            </a:r>
            <a:br>
              <a:rPr lang="hr-HR" sz="2400" dirty="0"/>
            </a:br>
            <a:endParaRPr lang="hr-HR" sz="2000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4509120"/>
            <a:ext cx="3168352" cy="1956986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4503024"/>
            <a:ext cx="3090479" cy="19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78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457200" y="404664"/>
            <a:ext cx="8435280" cy="5976664"/>
          </a:xfrm>
        </p:spPr>
        <p:txBody>
          <a:bodyPr/>
          <a:lstStyle/>
          <a:p>
            <a:pPr marL="0" indent="0">
              <a:buNone/>
            </a:pPr>
            <a:r>
              <a:rPr lang="it-IT" sz="3200" b="1" dirty="0" smtClean="0"/>
              <a:t>PERCORSO DIDATTICO</a:t>
            </a:r>
            <a:r>
              <a:rPr lang="it-IT" sz="3200" dirty="0" smtClean="0"/>
              <a:t>:</a:t>
            </a:r>
            <a:r>
              <a:rPr lang="hr-HR" sz="3200" dirty="0" smtClean="0"/>
              <a:t> </a:t>
            </a:r>
            <a:r>
              <a:rPr lang="it-IT" sz="3200" dirty="0" smtClean="0"/>
              <a:t>Elaborare </a:t>
            </a:r>
            <a:r>
              <a:rPr lang="it-IT" sz="3200" dirty="0"/>
              <a:t>le lavorazioni in ferro battuto presso antichi palazzi e case del centro storico di Dignano (visite organizzate</a:t>
            </a:r>
            <a:r>
              <a:rPr lang="it-IT" sz="3200" dirty="0" smtClean="0"/>
              <a:t>):</a:t>
            </a:r>
            <a:endParaRPr lang="hr-HR" sz="3200" dirty="0" smtClean="0"/>
          </a:p>
          <a:p>
            <a:pPr lvl="1">
              <a:buFont typeface="Wingdings" panose="05000000000000000000" pitchFamily="2" charset="2"/>
              <a:buChar char="v"/>
            </a:pPr>
            <a:r>
              <a:rPr lang="it-IT" sz="3200" dirty="0" smtClean="0"/>
              <a:t>cancelli </a:t>
            </a:r>
            <a:r>
              <a:rPr lang="it-IT" sz="3200" dirty="0"/>
              <a:t>e inferriate su porte e finestre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it-IT" sz="3200" dirty="0" smtClean="0"/>
              <a:t>ringhiere </a:t>
            </a:r>
            <a:r>
              <a:rPr lang="it-IT" sz="3200" dirty="0"/>
              <a:t>e balaustre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it-IT" sz="3200" dirty="0" smtClean="0"/>
              <a:t>coperchi </a:t>
            </a:r>
            <a:r>
              <a:rPr lang="it-IT" sz="3200" dirty="0"/>
              <a:t>e armature di carrucole ( </a:t>
            </a:r>
            <a:r>
              <a:rPr lang="it-IT" sz="3200" dirty="0" smtClean="0"/>
              <a:t>cisterne)</a:t>
            </a:r>
            <a:endParaRPr lang="hr-HR" sz="3200" dirty="0" smtClean="0"/>
          </a:p>
          <a:p>
            <a:pPr lvl="1">
              <a:buFont typeface="Wingdings" panose="05000000000000000000" pitchFamily="2" charset="2"/>
              <a:buChar char="v"/>
            </a:pPr>
            <a:r>
              <a:rPr lang="it-IT" sz="3200" dirty="0" smtClean="0"/>
              <a:t>maniglie</a:t>
            </a:r>
            <a:r>
              <a:rPr lang="it-IT" sz="3200" dirty="0"/>
              <a:t>, serrature </a:t>
            </a:r>
            <a:endParaRPr lang="hr-HR" sz="3200" dirty="0" smtClean="0"/>
          </a:p>
          <a:p>
            <a:pPr marL="365760" lvl="1" indent="0">
              <a:buNone/>
            </a:pPr>
            <a:r>
              <a:rPr lang="hr-HR" sz="3200" dirty="0"/>
              <a:t> </a:t>
            </a:r>
            <a:r>
              <a:rPr lang="hr-HR" sz="3200" dirty="0" smtClean="0"/>
              <a:t>  </a:t>
            </a:r>
            <a:r>
              <a:rPr lang="it-IT" sz="3200" dirty="0" smtClean="0"/>
              <a:t>e catenacci</a:t>
            </a:r>
            <a:endParaRPr lang="hr-HR" sz="3200" dirty="0" smtClean="0"/>
          </a:p>
          <a:p>
            <a:pPr lvl="1">
              <a:buFont typeface="Wingdings" panose="05000000000000000000" pitchFamily="2" charset="2"/>
              <a:buChar char="v"/>
            </a:pPr>
            <a:endParaRPr lang="hr-HR" dirty="0"/>
          </a:p>
          <a:p>
            <a:pPr marL="365760" lvl="1" indent="0">
              <a:buNone/>
            </a:pPr>
            <a:endParaRPr lang="it-IT" dirty="0"/>
          </a:p>
          <a:p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8836646" y="260648"/>
            <a:ext cx="298376" cy="252264"/>
          </a:xfrm>
        </p:spPr>
        <p:txBody>
          <a:bodyPr>
            <a:normAutofit fontScale="90000"/>
          </a:bodyPr>
          <a:lstStyle/>
          <a:p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40" y="4036288"/>
            <a:ext cx="3754760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30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slov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 smtClean="0"/>
              <a:t>Skupine: Pčelice i Delfini</a:t>
            </a:r>
          </a:p>
          <a:p>
            <a:r>
              <a:rPr lang="hr-HR" dirty="0" smtClean="0"/>
              <a:t>(bilo je uključeno 46 </a:t>
            </a:r>
            <a:r>
              <a:rPr lang="hr-HR" dirty="0"/>
              <a:t>d</a:t>
            </a:r>
            <a:r>
              <a:rPr lang="hr-HR" dirty="0" smtClean="0"/>
              <a:t>jece u dobi od 3 do 6 godina)</a:t>
            </a:r>
          </a:p>
          <a:p>
            <a:r>
              <a:rPr lang="hr-HR" dirty="0" smtClean="0"/>
              <a:t>Odgojiteljice: Karmen </a:t>
            </a:r>
            <a:r>
              <a:rPr lang="hr-HR" dirty="0" err="1" smtClean="0"/>
              <a:t>Skejo-Bulešić</a:t>
            </a:r>
            <a:r>
              <a:rPr lang="hr-HR" dirty="0" smtClean="0"/>
              <a:t>, Mihaela </a:t>
            </a:r>
            <a:r>
              <a:rPr lang="hr-HR" dirty="0" err="1" smtClean="0"/>
              <a:t>Gambin</a:t>
            </a:r>
            <a:r>
              <a:rPr lang="hr-HR" dirty="0" smtClean="0"/>
              <a:t>, Laura </a:t>
            </a:r>
            <a:r>
              <a:rPr lang="hr-HR" dirty="0" err="1" smtClean="0"/>
              <a:t>Deghenghi</a:t>
            </a:r>
            <a:r>
              <a:rPr lang="hr-HR" dirty="0" smtClean="0"/>
              <a:t> i </a:t>
            </a:r>
            <a:r>
              <a:rPr lang="hr-HR" dirty="0" err="1" smtClean="0"/>
              <a:t>Livia</a:t>
            </a:r>
            <a:r>
              <a:rPr lang="hr-HR" dirty="0" smtClean="0"/>
              <a:t> </a:t>
            </a:r>
            <a:r>
              <a:rPr lang="hr-HR" dirty="0" err="1" smtClean="0"/>
              <a:t>Giachin</a:t>
            </a:r>
            <a:r>
              <a:rPr lang="hr-HR" dirty="0" smtClean="0"/>
              <a:t> </a:t>
            </a:r>
            <a:r>
              <a:rPr lang="hr-HR" dirty="0" err="1" smtClean="0"/>
              <a:t>Penava</a:t>
            </a:r>
            <a:endParaRPr lang="hr-HR" dirty="0"/>
          </a:p>
          <a:p>
            <a:r>
              <a:rPr lang="hr-HR" dirty="0" smtClean="0"/>
              <a:t>Trajanje projekt: od mjeseca </a:t>
            </a:r>
            <a:r>
              <a:rPr lang="hr-HR" dirty="0" err="1" smtClean="0"/>
              <a:t>veljaće</a:t>
            </a:r>
            <a:r>
              <a:rPr lang="hr-HR" dirty="0" smtClean="0"/>
              <a:t> </a:t>
            </a:r>
            <a:r>
              <a:rPr lang="hr-HR" dirty="0" smtClean="0"/>
              <a:t>nadalje</a:t>
            </a:r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sz="7200" dirty="0" smtClean="0"/>
              <a:t>PROJEKT PUŽ</a:t>
            </a:r>
            <a:endParaRPr lang="hr-HR" sz="7200" dirty="0"/>
          </a:p>
        </p:txBody>
      </p:sp>
    </p:spTree>
    <p:extLst>
      <p:ext uri="{BB962C8B-B14F-4D97-AF65-F5344CB8AC3E}">
        <p14:creationId xmlns:p14="http://schemas.microsoft.com/office/powerpoint/2010/main" val="2131778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64807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800" b="1" dirty="0" smtClean="0"/>
              <a:t>ATTIVITA' LINGUISTICA:</a:t>
            </a:r>
            <a:endParaRPr lang="it-IT" sz="2800" b="1" dirty="0"/>
          </a:p>
          <a:p>
            <a:pPr lvl="1">
              <a:buFont typeface="Wingdings" panose="05000000000000000000" pitchFamily="2" charset="2"/>
              <a:buChar char="v"/>
            </a:pPr>
            <a:r>
              <a:rPr lang="it-IT" sz="2800" dirty="0" smtClean="0"/>
              <a:t>descrizione </a:t>
            </a:r>
            <a:r>
              <a:rPr lang="it-IT" sz="2800" dirty="0"/>
              <a:t>delle ringhiere e dei cancelli </a:t>
            </a:r>
            <a:endParaRPr lang="hr-HR" sz="2800" dirty="0" smtClean="0"/>
          </a:p>
          <a:p>
            <a:pPr marL="365760" lvl="1" indent="0">
              <a:buNone/>
            </a:pPr>
            <a:r>
              <a:rPr lang="hr-HR" sz="2800" dirty="0"/>
              <a:t> </a:t>
            </a:r>
            <a:r>
              <a:rPr lang="hr-HR" sz="2800" dirty="0" smtClean="0"/>
              <a:t>   </a:t>
            </a:r>
            <a:r>
              <a:rPr lang="it-IT" sz="2800" dirty="0" smtClean="0"/>
              <a:t>dopo </a:t>
            </a:r>
            <a:r>
              <a:rPr lang="it-IT" sz="2800" dirty="0"/>
              <a:t>un'osservazione diretta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it-IT" sz="2800" dirty="0" smtClean="0"/>
              <a:t>inventare </a:t>
            </a:r>
            <a:r>
              <a:rPr lang="it-IT" sz="2800" dirty="0"/>
              <a:t>una storia sul tema </a:t>
            </a:r>
            <a:endParaRPr lang="hr-HR" sz="2800" dirty="0"/>
          </a:p>
          <a:p>
            <a:pPr marL="365760" lvl="1" indent="0">
              <a:buNone/>
            </a:pPr>
            <a:r>
              <a:rPr lang="hr-HR" sz="2800" dirty="0" smtClean="0"/>
              <a:t>    </a:t>
            </a:r>
            <a:r>
              <a:rPr lang="it-IT" sz="2800" dirty="0" smtClean="0"/>
              <a:t>“</a:t>
            </a:r>
            <a:r>
              <a:rPr lang="it-IT" sz="2800" dirty="0"/>
              <a:t>Il cancello magico”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it-IT" sz="2800" dirty="0" smtClean="0"/>
              <a:t>gioco </a:t>
            </a:r>
            <a:r>
              <a:rPr lang="it-IT" sz="2800" dirty="0"/>
              <a:t>linguistico: “Se fossi il cancello </a:t>
            </a:r>
            <a:endParaRPr lang="hr-HR" sz="2800" dirty="0" smtClean="0"/>
          </a:p>
          <a:p>
            <a:pPr marL="365760" lvl="1" indent="0">
              <a:buNone/>
            </a:pPr>
            <a:r>
              <a:rPr lang="hr-HR" sz="2800" dirty="0"/>
              <a:t> </a:t>
            </a:r>
            <a:r>
              <a:rPr lang="hr-HR" sz="2800" dirty="0" smtClean="0"/>
              <a:t>   </a:t>
            </a:r>
            <a:r>
              <a:rPr lang="it-IT" sz="2800" dirty="0" smtClean="0"/>
              <a:t>del </a:t>
            </a:r>
            <a:r>
              <a:rPr lang="it-IT" sz="2800" dirty="0"/>
              <a:t>nostro giardino...”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it-IT" sz="2800" dirty="0" smtClean="0"/>
              <a:t>conoscenza </a:t>
            </a:r>
            <a:r>
              <a:rPr lang="it-IT" sz="2800" dirty="0"/>
              <a:t>del fabbro e dei suoi arnesi</a:t>
            </a:r>
          </a:p>
          <a:p>
            <a:pPr marL="0" indent="0">
              <a:buNone/>
            </a:pPr>
            <a:r>
              <a:rPr lang="hr-HR" sz="2800" b="1" dirty="0" smtClean="0"/>
              <a:t>A</a:t>
            </a:r>
            <a:r>
              <a:rPr lang="it-IT" sz="2800" b="1" dirty="0" smtClean="0"/>
              <a:t>TTIVITA MUSICALI: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it-IT" sz="2800" dirty="0" smtClean="0"/>
              <a:t>sperimentazione con pezzi di ferro di diverso spessore e forma: produrre suoni diversi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it-IT" sz="2800" dirty="0" smtClean="0"/>
              <a:t>ascolto delle canzoni popolari dignanesi</a:t>
            </a:r>
          </a:p>
          <a:p>
            <a:pPr marL="0" indent="0">
              <a:buNone/>
            </a:pPr>
            <a:endParaRPr lang="it-IT" sz="2800" dirty="0" smtClean="0"/>
          </a:p>
          <a:p>
            <a:pPr marL="0" indent="0">
              <a:buNone/>
            </a:pPr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8820472" y="404664"/>
            <a:ext cx="226368" cy="324272"/>
          </a:xfrm>
        </p:spPr>
        <p:txBody>
          <a:bodyPr>
            <a:normAutofit fontScale="90000"/>
          </a:bodyPr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28605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1247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3200" b="1" dirty="0" smtClean="0"/>
              <a:t>ATTIVITA' ARTISTICO- MANIPOLATIVE:</a:t>
            </a:r>
            <a:endParaRPr lang="it-IT" sz="3200" b="1" dirty="0"/>
          </a:p>
          <a:p>
            <a:pPr lvl="1">
              <a:buFont typeface="Wingdings" panose="05000000000000000000" pitchFamily="2" charset="2"/>
              <a:buChar char="v"/>
            </a:pPr>
            <a:r>
              <a:rPr lang="it-IT" dirty="0"/>
              <a:t>manipolazione del filo di ferro e creazione di motivi ornamentali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it-IT" dirty="0"/>
              <a:t>modellazione con il </a:t>
            </a:r>
            <a:r>
              <a:rPr lang="it-IT" dirty="0" err="1"/>
              <a:t>das</a:t>
            </a:r>
            <a:r>
              <a:rPr lang="it-IT" dirty="0"/>
              <a:t> e la pasta di sale </a:t>
            </a:r>
            <a:endParaRPr lang="hr-HR" dirty="0" smtClean="0"/>
          </a:p>
          <a:p>
            <a:pPr marL="365760" lvl="1" indent="0">
              <a:buNone/>
            </a:pPr>
            <a:r>
              <a:rPr lang="hr-HR" dirty="0"/>
              <a:t> </a:t>
            </a:r>
            <a:r>
              <a:rPr lang="hr-HR" dirty="0" smtClean="0"/>
              <a:t>  </a:t>
            </a:r>
            <a:r>
              <a:rPr lang="it-IT" dirty="0" smtClean="0"/>
              <a:t>( </a:t>
            </a:r>
            <a:r>
              <a:rPr lang="it-IT" dirty="0"/>
              <a:t>cancelli e cisterne)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it-IT" dirty="0"/>
              <a:t>rappresentazioni grafico e pittoriche di tutti i soggetti osservati durante le visite organizzate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it-IT" dirty="0"/>
              <a:t>illustrazione di storie </a:t>
            </a:r>
            <a:r>
              <a:rPr lang="it-IT" dirty="0" smtClean="0"/>
              <a:t>inventate </a:t>
            </a:r>
            <a:r>
              <a:rPr lang="it-IT" dirty="0"/>
              <a:t>dai bambini</a:t>
            </a:r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9061648" y="188640"/>
            <a:ext cx="82352" cy="396280"/>
          </a:xfrm>
        </p:spPr>
        <p:txBody>
          <a:bodyPr>
            <a:normAutofit fontScale="90000"/>
          </a:bodyPr>
          <a:lstStyle/>
          <a:p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852" y="3929632"/>
            <a:ext cx="2664296" cy="245230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857" y="3933056"/>
            <a:ext cx="2664296" cy="2448876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2504" y="3933056"/>
            <a:ext cx="2664296" cy="244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50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251520" y="188640"/>
            <a:ext cx="8640960" cy="640871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it-IT" sz="2800" b="1" kern="150" dirty="0" smtClean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CONCLUSIONE:</a:t>
            </a:r>
            <a:endParaRPr lang="hr-HR" sz="2800" kern="150" dirty="0" smtClean="0">
              <a:latin typeface="Times New Roman" panose="02020603050405020304" pitchFamily="18" charset="0"/>
              <a:ea typeface="SimSun" panose="02010600030101010101" pitchFamily="2" charset="-122"/>
              <a:cs typeface="Tahoma" panose="020B0604030504040204" pitchFamily="34" charset="0"/>
            </a:endParaRPr>
          </a:p>
          <a:p>
            <a:pPr marL="365760" lvl="1" indent="0">
              <a:lnSpc>
                <a:spcPct val="150000"/>
              </a:lnSpc>
              <a:buNone/>
            </a:pPr>
            <a:r>
              <a:rPr lang="it-IT" dirty="0" smtClean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Stimolando </a:t>
            </a:r>
            <a:r>
              <a:rPr lang="it-IT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la </a:t>
            </a:r>
            <a:r>
              <a:rPr lang="it-IT" dirty="0" err="1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curiosita'</a:t>
            </a:r>
            <a:r>
              <a:rPr lang="it-IT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 e la </a:t>
            </a:r>
            <a:r>
              <a:rPr lang="it-IT" dirty="0" err="1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creativita'</a:t>
            </a:r>
            <a:r>
              <a:rPr lang="it-IT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 dei bambini, tutti sono stati coinvolti nel progetto, realizzando gli obiettivi pianificati. I</a:t>
            </a:r>
            <a:r>
              <a:rPr lang="it-IT" b="1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 </a:t>
            </a:r>
            <a:r>
              <a:rPr lang="it-IT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bambini hanno imparato ad individuare e osservare dettagli ornamentali sulle case antiche e ad apprezzare la ricchezza del nostro patrimonio </a:t>
            </a:r>
            <a:r>
              <a:rPr lang="it-IT" dirty="0" smtClean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culturale</a:t>
            </a:r>
            <a:endParaRPr lang="hr-HR" dirty="0" smtClean="0">
              <a:latin typeface="Times New Roman" panose="02020603050405020304" pitchFamily="18" charset="0"/>
              <a:ea typeface="SimSun" panose="02010600030101010101" pitchFamily="2" charset="-122"/>
              <a:cs typeface="Tahoma" panose="020B0604030504040204" pitchFamily="34" charset="0"/>
            </a:endParaRPr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it-IT" sz="2800" b="1" kern="150" dirty="0" smtClean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SVILUPPI FUTURI:</a:t>
            </a:r>
            <a:endParaRPr lang="hr-HR" sz="2800" kern="150" dirty="0" smtClean="0">
              <a:latin typeface="Times New Roman" panose="02020603050405020304" pitchFamily="18" charset="0"/>
              <a:ea typeface="SimSun" panose="02010600030101010101" pitchFamily="2" charset="-122"/>
              <a:cs typeface="Tahoma" panose="020B0604030504040204" pitchFamily="34" charset="0"/>
            </a:endParaRPr>
          </a:p>
          <a:p>
            <a:pPr marL="365760" lvl="1" indent="0">
              <a:lnSpc>
                <a:spcPct val="150000"/>
              </a:lnSpc>
              <a:buNone/>
            </a:pPr>
            <a:r>
              <a:rPr lang="it-IT" kern="150" dirty="0" smtClean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Proseguire </a:t>
            </a:r>
            <a:r>
              <a:rPr lang="it-IT" kern="15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ad elaborare altri dettagli ornamentali presenti sugli antichi palazzi dignanesi che i bambini hanno individuato nell'ambito di questo </a:t>
            </a:r>
            <a:r>
              <a:rPr lang="it-IT" kern="150" dirty="0" smtClean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percorso </a:t>
            </a:r>
            <a:r>
              <a:rPr lang="it-IT" kern="15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didattico – antichi stemmi.</a:t>
            </a:r>
            <a:endParaRPr lang="hr-HR" kern="150" dirty="0">
              <a:latin typeface="Times New Roman" panose="02020603050405020304" pitchFamily="18" charset="0"/>
              <a:ea typeface="SimSun" panose="02010600030101010101" pitchFamily="2" charset="-122"/>
              <a:cs typeface="Tahoma" panose="020B0604030504040204" pitchFamily="34" charset="0"/>
            </a:endParaRPr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endParaRPr lang="hr-HR" sz="2400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8989640" y="188640"/>
            <a:ext cx="154360" cy="396280"/>
          </a:xfrm>
        </p:spPr>
        <p:txBody>
          <a:bodyPr>
            <a:normAutofit fontScale="90000"/>
          </a:bodyPr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377825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404664"/>
            <a:ext cx="3816424" cy="288032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404664"/>
            <a:ext cx="3989659" cy="288032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3527191"/>
            <a:ext cx="3816424" cy="287005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527191"/>
            <a:ext cx="3989659" cy="287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606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5760" lvl="1" indent="0">
              <a:buNone/>
            </a:pPr>
            <a:r>
              <a:rPr lang="hr-HR" sz="3000" dirty="0"/>
              <a:t>Ove godine smo u </a:t>
            </a:r>
            <a:r>
              <a:rPr lang="hr-HR" sz="3000" dirty="0" err="1" smtClean="0"/>
              <a:t>Galižanskom</a:t>
            </a:r>
            <a:r>
              <a:rPr lang="hr-HR" sz="3000" dirty="0" smtClean="0"/>
              <a:t> </a:t>
            </a:r>
            <a:r>
              <a:rPr lang="hr-HR" sz="3000" dirty="0"/>
              <a:t>vrtiću odabrali, za projekt zavičajne nastave, projekt puž. Puž zato što je </a:t>
            </a:r>
            <a:r>
              <a:rPr lang="hr-HR" sz="3000" dirty="0" err="1"/>
              <a:t>Galižana</a:t>
            </a:r>
            <a:r>
              <a:rPr lang="hr-HR" sz="3000" dirty="0"/>
              <a:t> upravo poznata po </a:t>
            </a:r>
            <a:r>
              <a:rPr lang="hr-HR" sz="3000" dirty="0" smtClean="0"/>
              <a:t>Fešti </a:t>
            </a:r>
            <a:r>
              <a:rPr lang="hr-HR" sz="3000" dirty="0"/>
              <a:t>od puževa, pa se samim time tema sama nametnula jer je već poznata djeci, bliska im je i zanimljiva, a i usko vezana uz područje gdje oni žive. Dio je njihovog folklora i predaje.</a:t>
            </a:r>
          </a:p>
          <a:p>
            <a:endParaRPr lang="hr-HR" sz="3200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KAKO I ZAŠTO JE NASTAO PROJEKT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04412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buFont typeface="Wingdings" panose="05000000000000000000" pitchFamily="2" charset="2"/>
              <a:buChar char="v"/>
            </a:pPr>
            <a:r>
              <a:rPr lang="hr-HR" sz="4000" dirty="0" smtClean="0"/>
              <a:t>jačanje </a:t>
            </a:r>
            <a:r>
              <a:rPr lang="hr-HR" sz="4000" dirty="0"/>
              <a:t>etničkog </a:t>
            </a:r>
            <a:r>
              <a:rPr lang="hr-HR" sz="4000" dirty="0" smtClean="0"/>
              <a:t>identiteta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hr-HR" sz="4000" dirty="0" smtClean="0"/>
              <a:t>upoznavanje </a:t>
            </a:r>
            <a:r>
              <a:rPr lang="hr-HR" sz="4000" dirty="0"/>
              <a:t>sa </a:t>
            </a:r>
            <a:r>
              <a:rPr lang="hr-HR" sz="4000" dirty="0" smtClean="0"/>
              <a:t>običajima </a:t>
            </a:r>
            <a:r>
              <a:rPr lang="hr-HR" sz="4000" dirty="0"/>
              <a:t>i dugogodišnjom tradicijom </a:t>
            </a:r>
            <a:r>
              <a:rPr lang="hr-HR" sz="4000" dirty="0" err="1" smtClean="0"/>
              <a:t>Galižane</a:t>
            </a:r>
            <a:endParaRPr lang="hr-HR" sz="4000" dirty="0" smtClean="0"/>
          </a:p>
          <a:p>
            <a:pPr lvl="1">
              <a:buFont typeface="Wingdings" panose="05000000000000000000" pitchFamily="2" charset="2"/>
              <a:buChar char="v"/>
            </a:pPr>
            <a:r>
              <a:rPr lang="hr-HR" sz="4000" dirty="0"/>
              <a:t>b</a:t>
            </a:r>
            <a:r>
              <a:rPr lang="hr-HR" sz="4000" dirty="0" smtClean="0"/>
              <a:t>ogatiti </a:t>
            </a:r>
            <a:r>
              <a:rPr lang="hr-HR" sz="4000" dirty="0"/>
              <a:t>doživljajni </a:t>
            </a:r>
            <a:r>
              <a:rPr lang="hr-HR" sz="4000" dirty="0" smtClean="0"/>
              <a:t>svijet djece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hr-HR" sz="4000" dirty="0" smtClean="0"/>
              <a:t>poticati </a:t>
            </a:r>
            <a:r>
              <a:rPr lang="hr-HR" sz="4000" dirty="0"/>
              <a:t>raznovrsno dječje </a:t>
            </a:r>
            <a:r>
              <a:rPr lang="hr-HR" sz="4000" dirty="0" smtClean="0"/>
              <a:t>stvaralaštvo</a:t>
            </a:r>
            <a:endParaRPr lang="hr-HR" sz="4000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CILJEVI PROJEKTA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7886730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14536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hr-HR" dirty="0"/>
          </a:p>
          <a:p>
            <a:pPr lvl="1">
              <a:buFont typeface="Wingdings" panose="05000000000000000000" pitchFamily="2" charset="2"/>
              <a:buChar char="v"/>
            </a:pPr>
            <a:r>
              <a:rPr lang="hr-HR" sz="2800" dirty="0" smtClean="0"/>
              <a:t>upoznavanje </a:t>
            </a:r>
            <a:r>
              <a:rPr lang="hr-HR" sz="2800" dirty="0"/>
              <a:t>staništa puževa kroz osobni </a:t>
            </a:r>
            <a:r>
              <a:rPr lang="hr-HR" sz="2800" dirty="0" smtClean="0"/>
              <a:t>doživljaj</a:t>
            </a:r>
            <a:endParaRPr lang="hr-HR" sz="2800" dirty="0"/>
          </a:p>
          <a:p>
            <a:pPr lvl="1">
              <a:buFont typeface="Wingdings" panose="05000000000000000000" pitchFamily="2" charset="2"/>
              <a:buChar char="v"/>
            </a:pPr>
            <a:r>
              <a:rPr lang="hr-HR" sz="2800" dirty="0" smtClean="0"/>
              <a:t>anatomija </a:t>
            </a:r>
            <a:r>
              <a:rPr lang="hr-HR" sz="2800" dirty="0"/>
              <a:t>puža i usporedba sa vlastitom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hr-HR" sz="2800" dirty="0" smtClean="0"/>
              <a:t>karakteristike </a:t>
            </a:r>
            <a:r>
              <a:rPr lang="hr-HR" sz="2800" dirty="0"/>
              <a:t>i zanimljivosti puževa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hr-HR" sz="2800" dirty="0" smtClean="0"/>
              <a:t>razvoj </a:t>
            </a:r>
            <a:r>
              <a:rPr lang="hr-HR" sz="2800" dirty="0"/>
              <a:t>cjelokupne </a:t>
            </a:r>
            <a:r>
              <a:rPr lang="hr-HR" sz="2800" dirty="0" smtClean="0"/>
              <a:t>motorike djeteta</a:t>
            </a:r>
            <a:endParaRPr lang="hr-HR" sz="2800" dirty="0"/>
          </a:p>
          <a:p>
            <a:pPr lvl="1">
              <a:buFont typeface="Wingdings" panose="05000000000000000000" pitchFamily="2" charset="2"/>
              <a:buChar char="v"/>
            </a:pPr>
            <a:r>
              <a:rPr lang="hr-HR" sz="2800" dirty="0" smtClean="0"/>
              <a:t>rad </a:t>
            </a:r>
            <a:r>
              <a:rPr lang="hr-HR" sz="2800" dirty="0"/>
              <a:t>na ekološkoj svijesti kroz vlastiti utjecaj na stanište puža- zagađivanje, </a:t>
            </a:r>
            <a:r>
              <a:rPr lang="hr-HR" sz="2800" dirty="0" smtClean="0"/>
              <a:t>upotreba </a:t>
            </a:r>
            <a:r>
              <a:rPr lang="hr-HR" sz="2800" dirty="0"/>
              <a:t>recikliranih materijala za aktivnosti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hr-HR" sz="2800" dirty="0" smtClean="0"/>
              <a:t>usporedba </a:t>
            </a:r>
            <a:r>
              <a:rPr lang="hr-HR" sz="2800" dirty="0"/>
              <a:t>morskih i kopnenih puževa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hr-HR" sz="2800" dirty="0" smtClean="0"/>
              <a:t>edukativni izlet u </a:t>
            </a:r>
            <a:r>
              <a:rPr lang="hr-HR" sz="2800" dirty="0" err="1" smtClean="0"/>
              <a:t>Šoriće</a:t>
            </a:r>
            <a:r>
              <a:rPr lang="hr-HR" sz="2800" dirty="0" smtClean="0"/>
              <a:t> (uzgoj i </a:t>
            </a:r>
            <a:r>
              <a:rPr lang="hr-HR" sz="2800" dirty="0"/>
              <a:t>životni </a:t>
            </a:r>
            <a:r>
              <a:rPr lang="hr-HR" sz="2800" dirty="0" smtClean="0"/>
              <a:t>ciklus puževa)</a:t>
            </a:r>
            <a:endParaRPr lang="hr-HR" sz="2800" dirty="0"/>
          </a:p>
          <a:p>
            <a:pPr lvl="1">
              <a:buFont typeface="Wingdings" panose="05000000000000000000" pitchFamily="2" charset="2"/>
              <a:buChar char="v"/>
            </a:pPr>
            <a:r>
              <a:rPr lang="hr-HR" sz="2800" dirty="0" smtClean="0"/>
              <a:t>istraživačko </a:t>
            </a:r>
            <a:r>
              <a:rPr lang="hr-HR" sz="2800" dirty="0"/>
              <a:t>spoznajni razvoj kroz razne eksperimente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hr-HR" sz="2800" dirty="0" smtClean="0"/>
              <a:t>degustacija </a:t>
            </a:r>
            <a:r>
              <a:rPr lang="hr-HR" sz="2800" dirty="0"/>
              <a:t>tradicionalnog </a:t>
            </a:r>
            <a:r>
              <a:rPr lang="hr-HR" sz="2800" dirty="0" err="1"/>
              <a:t>Galižanskog</a:t>
            </a:r>
            <a:r>
              <a:rPr lang="hr-HR" sz="2800" dirty="0"/>
              <a:t> jela </a:t>
            </a:r>
            <a:r>
              <a:rPr lang="hr-HR" sz="2800" dirty="0" smtClean="0"/>
              <a:t>„Palenta </a:t>
            </a:r>
            <a:r>
              <a:rPr lang="hr-HR" sz="2800" dirty="0"/>
              <a:t>sa </a:t>
            </a:r>
            <a:r>
              <a:rPr lang="hr-HR" sz="2800" dirty="0" smtClean="0"/>
              <a:t>puževima”</a:t>
            </a:r>
            <a:endParaRPr lang="hr-HR" sz="2800" dirty="0"/>
          </a:p>
          <a:p>
            <a:pPr lvl="1">
              <a:buFont typeface="Wingdings" panose="05000000000000000000" pitchFamily="2" charset="2"/>
              <a:buChar char="v"/>
            </a:pPr>
            <a:r>
              <a:rPr lang="hr-HR" sz="2800" dirty="0" smtClean="0"/>
              <a:t>suradnja </a:t>
            </a:r>
            <a:r>
              <a:rPr lang="hr-HR" sz="2800" dirty="0"/>
              <a:t>sa vanjskim čimbenicima – izložba </a:t>
            </a:r>
            <a:r>
              <a:rPr lang="hr-HR" sz="2800" dirty="0" smtClean="0"/>
              <a:t>dječjih radova i </a:t>
            </a:r>
            <a:r>
              <a:rPr lang="hr-HR" sz="2800" dirty="0"/>
              <a:t>radionica </a:t>
            </a:r>
            <a:r>
              <a:rPr lang="hr-HR" sz="2800" dirty="0" smtClean="0"/>
              <a:t>za djecu  na „Fešta </a:t>
            </a:r>
            <a:r>
              <a:rPr lang="hr-HR" sz="2800" dirty="0"/>
              <a:t>od </a:t>
            </a:r>
            <a:r>
              <a:rPr lang="hr-HR" sz="2800" dirty="0" smtClean="0"/>
              <a:t>puževa” koja se održava 15.08.2017.</a:t>
            </a:r>
            <a:endParaRPr lang="hr-HR" sz="2800" dirty="0"/>
          </a:p>
          <a:p>
            <a:pPr lvl="1">
              <a:buFont typeface="Wingdings" panose="05000000000000000000" pitchFamily="2" charset="2"/>
              <a:buChar char="v"/>
            </a:pPr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ZADAĆE PROJEKTA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890187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251520" y="368896"/>
            <a:ext cx="8640960" cy="630046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hr-HR" sz="3500" dirty="0" smtClean="0"/>
              <a:t>AKTIVNOSTI</a:t>
            </a:r>
          </a:p>
          <a:p>
            <a:pPr marL="0" indent="0">
              <a:buNone/>
            </a:pPr>
            <a:r>
              <a:rPr lang="hr-HR" sz="2800" dirty="0" smtClean="0"/>
              <a:t>Projekt je provođen u nekoliko faza, poštujući sva dječja razvojna područja:</a:t>
            </a:r>
            <a:endParaRPr lang="hr-HR" sz="2800" dirty="0" smtClean="0"/>
          </a:p>
          <a:p>
            <a:pPr marL="0" indent="0">
              <a:buNone/>
            </a:pPr>
            <a:endParaRPr lang="hr-HR" sz="3000" dirty="0"/>
          </a:p>
          <a:p>
            <a:pPr lvl="1">
              <a:buFont typeface="Wingdings" panose="05000000000000000000" pitchFamily="2" charset="2"/>
              <a:buChar char="v"/>
            </a:pPr>
            <a:r>
              <a:rPr lang="hr-HR" sz="3000" dirty="0" smtClean="0"/>
              <a:t>u </a:t>
            </a:r>
            <a:r>
              <a:rPr lang="hr-HR" sz="3000" dirty="0"/>
              <a:t>zimskom periodu sakupljali smo prazne puževe kućice koje smo koristili u likovnom stvaralaštvu, raznim eksperimentima i kao pomoć u upoznavanju puževe morfologije i zanimljivosti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hr-HR" sz="3000" dirty="0"/>
              <a:t>prijelazno razdoblje zima -proljeće obogatili smo likovnim radovima od recikliranih i prirodnih materijal, te popratili glazbeno i literarno, sa naglaskom na ekologiju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hr-HR" sz="3000" dirty="0"/>
              <a:t>proljeće </a:t>
            </a:r>
            <a:r>
              <a:rPr lang="hr-HR" sz="3000" dirty="0" smtClean="0"/>
              <a:t>(tada </a:t>
            </a:r>
            <a:r>
              <a:rPr lang="hr-HR" sz="3000" dirty="0"/>
              <a:t>su puževi prisutni u prirodi) izradili smo terarij promatrali puževe, hranili ih i upoznavali, zaokružili smo taj period posjetom </a:t>
            </a:r>
            <a:r>
              <a:rPr lang="hr-HR" sz="3000" dirty="0" smtClean="0"/>
              <a:t>farme puževa u </a:t>
            </a:r>
            <a:r>
              <a:rPr lang="hr-HR" sz="3000" dirty="0" err="1" smtClean="0"/>
              <a:t>Šorićima</a:t>
            </a:r>
            <a:endParaRPr lang="hr-HR" sz="3000" dirty="0"/>
          </a:p>
          <a:p>
            <a:pPr lvl="1">
              <a:buFont typeface="Wingdings" panose="05000000000000000000" pitchFamily="2" charset="2"/>
              <a:buChar char="v"/>
            </a:pPr>
            <a:endParaRPr lang="hr-HR" sz="3000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8989640" y="44624"/>
            <a:ext cx="154360" cy="324272"/>
          </a:xfrm>
        </p:spPr>
        <p:txBody>
          <a:bodyPr>
            <a:normAutofit fontScale="90000"/>
          </a:bodyPr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1628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251520" y="260648"/>
            <a:ext cx="8712968" cy="640871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hr-HR" sz="3200" dirty="0" smtClean="0"/>
              <a:t>ZAKLJUČAK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hr-HR" sz="3200" dirty="0"/>
              <a:t>razvoj emocija prema tradiciji i mjestu </a:t>
            </a:r>
            <a:r>
              <a:rPr lang="hr-HR" sz="3200" dirty="0" smtClean="0"/>
              <a:t>življenja</a:t>
            </a:r>
            <a:endParaRPr lang="hr-HR" sz="3200" dirty="0"/>
          </a:p>
          <a:p>
            <a:pPr lvl="1">
              <a:buFont typeface="Wingdings" panose="05000000000000000000" pitchFamily="2" charset="2"/>
              <a:buChar char="v"/>
            </a:pPr>
            <a:r>
              <a:rPr lang="hr-HR" sz="3200" dirty="0"/>
              <a:t>s</a:t>
            </a:r>
            <a:r>
              <a:rPr lang="hr-HR" sz="3200" dirty="0" smtClean="0"/>
              <a:t>aznanja o staništu i anatomiji puža</a:t>
            </a:r>
            <a:endParaRPr lang="hr-HR" sz="3200" dirty="0"/>
          </a:p>
          <a:p>
            <a:pPr lvl="1">
              <a:buFont typeface="Wingdings" panose="05000000000000000000" pitchFamily="2" charset="2"/>
              <a:buChar char="v"/>
            </a:pPr>
            <a:r>
              <a:rPr lang="hr-HR" sz="3200" dirty="0"/>
              <a:t>s</a:t>
            </a:r>
            <a:r>
              <a:rPr lang="hr-HR" sz="3200" dirty="0" smtClean="0"/>
              <a:t>aznanja o karakteristikama </a:t>
            </a:r>
            <a:r>
              <a:rPr lang="hr-HR" sz="3200" dirty="0"/>
              <a:t>i </a:t>
            </a:r>
            <a:r>
              <a:rPr lang="hr-HR" sz="3200" dirty="0" smtClean="0"/>
              <a:t>zanimljivostima puža</a:t>
            </a:r>
            <a:endParaRPr lang="hr-HR" sz="3200" dirty="0"/>
          </a:p>
          <a:p>
            <a:pPr marL="365760" lvl="1" indent="0">
              <a:buNone/>
            </a:pPr>
            <a:endParaRPr lang="hr-HR" sz="3200" dirty="0" smtClean="0"/>
          </a:p>
          <a:p>
            <a:pPr marL="0" indent="0">
              <a:buNone/>
            </a:pPr>
            <a:r>
              <a:rPr lang="hr-HR" sz="3200" dirty="0" smtClean="0"/>
              <a:t>BUDUĆE </a:t>
            </a:r>
            <a:r>
              <a:rPr lang="hr-HR" sz="3200" dirty="0"/>
              <a:t>AKTIVNOSTI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hr-HR" sz="3200" dirty="0"/>
              <a:t>i</a:t>
            </a:r>
            <a:r>
              <a:rPr lang="hr-HR" sz="3200" dirty="0" smtClean="0"/>
              <a:t>nteres djece bio je </a:t>
            </a:r>
            <a:r>
              <a:rPr lang="hr-HR" sz="3200" dirty="0"/>
              <a:t>velik i dalje traje pa nastavljamo projekt u vidu izrade vlastite farme puževa u vrtiću, degustacija proizvoda od puževa, dvije planirane izložbe likovnih dječjih radova, likovna i sportska radionica za djecu </a:t>
            </a:r>
            <a:r>
              <a:rPr lang="hr-HR" sz="3200" dirty="0" smtClean="0"/>
              <a:t>15.08.2017. povodom „</a:t>
            </a:r>
            <a:r>
              <a:rPr lang="hr-HR" sz="3200" dirty="0" smtClean="0"/>
              <a:t>F</a:t>
            </a:r>
            <a:r>
              <a:rPr lang="hr-HR" sz="3200" dirty="0" smtClean="0"/>
              <a:t>ešte </a:t>
            </a:r>
            <a:r>
              <a:rPr lang="hr-HR" sz="3200" dirty="0"/>
              <a:t>od </a:t>
            </a:r>
            <a:r>
              <a:rPr lang="hr-HR" sz="3200" dirty="0" smtClean="0"/>
              <a:t>puževa”</a:t>
            </a:r>
            <a:endParaRPr lang="hr-HR" sz="3200" dirty="0"/>
          </a:p>
          <a:p>
            <a:pPr>
              <a:buFont typeface="Wingdings" panose="05000000000000000000" pitchFamily="2" charset="2"/>
              <a:buChar char="v"/>
            </a:pPr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8845624" y="260648"/>
            <a:ext cx="298376" cy="324272"/>
          </a:xfrm>
        </p:spPr>
        <p:txBody>
          <a:bodyPr>
            <a:normAutofit fontScale="90000"/>
          </a:bodyPr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21211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260648"/>
            <a:ext cx="3955481" cy="3067922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260648"/>
            <a:ext cx="3974937" cy="3067922"/>
          </a:xfrm>
          <a:prstGeom prst="rect">
            <a:avLst/>
          </a:prstGeom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3501008"/>
            <a:ext cx="3955481" cy="306792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5160" y="3479288"/>
            <a:ext cx="3974937" cy="308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193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320104"/>
            <a:ext cx="3977466" cy="302433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332656"/>
            <a:ext cx="3974418" cy="3011784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3573016"/>
            <a:ext cx="3974418" cy="3024336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2840" y="3573016"/>
            <a:ext cx="3997776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47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585</TotalTime>
  <Words>1130</Words>
  <Application>Microsoft Office PowerPoint</Application>
  <PresentationFormat>Prikaz na zaslonu (4:3)</PresentationFormat>
  <Paragraphs>123</Paragraphs>
  <Slides>23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23</vt:i4>
      </vt:variant>
    </vt:vector>
  </HeadingPairs>
  <TitlesOfParts>
    <vt:vector size="30" baseType="lpstr">
      <vt:lpstr>SimSun</vt:lpstr>
      <vt:lpstr>Constantia</vt:lpstr>
      <vt:lpstr>Tahoma</vt:lpstr>
      <vt:lpstr>Times New Roman</vt:lpstr>
      <vt:lpstr>Wingdings</vt:lpstr>
      <vt:lpstr>Wingdings 2</vt:lpstr>
      <vt:lpstr>Paper</vt:lpstr>
      <vt:lpstr>DJEČJI VRTIĆI PETAR PAN VODNJAN SCUOLE DELL´INFANZIA PETAR PAN DIGNANO</vt:lpstr>
      <vt:lpstr>PROJEKT PUŽ</vt:lpstr>
      <vt:lpstr>KAKO I ZAŠTO JE NASTAO PROJEKT</vt:lpstr>
      <vt:lpstr>CILJEVI PROJEKTA</vt:lpstr>
      <vt:lpstr>ZADAĆE PROJEKTA</vt:lpstr>
      <vt:lpstr>PowerPointova prezentacija</vt:lpstr>
      <vt:lpstr>PowerPointova prezentacija</vt:lpstr>
      <vt:lpstr>PowerPointova prezentacija</vt:lpstr>
      <vt:lpstr>PowerPointova prezentacija</vt:lpstr>
      <vt:lpstr>PROJEKT MASLINA </vt:lpstr>
      <vt:lpstr>KAKO I ZAŠTO JE NASTAO PROJEKT</vt:lpstr>
      <vt:lpstr>  CILJEVI PROJEKTA</vt:lpstr>
      <vt:lpstr>   ZADAĆE PROJEKTA</vt:lpstr>
      <vt:lpstr>PowerPointova prezentacija</vt:lpstr>
      <vt:lpstr>   ZAKLJUČAK</vt:lpstr>
      <vt:lpstr>PowerPointova prezentacija</vt:lpstr>
      <vt:lpstr>“L'ARTE DEL FERRO BATTUTO A DIGNANO”</vt:lpstr>
      <vt:lpstr>    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DJEČJI VRTIĆI PETAR PAN VODNJAN SCUOLE DELL´INFANZIA PETAR PAN DIGNANO</dc:title>
  <dc:creator>mauro ivančić</dc:creator>
  <cp:lastModifiedBy>PPZ</cp:lastModifiedBy>
  <cp:revision>32</cp:revision>
  <dcterms:created xsi:type="dcterms:W3CDTF">2017-04-24T19:02:06Z</dcterms:created>
  <dcterms:modified xsi:type="dcterms:W3CDTF">2017-05-03T09:22:45Z</dcterms:modified>
</cp:coreProperties>
</file>