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58" r:id="rId4"/>
    <p:sldId id="257" r:id="rId5"/>
    <p:sldId id="264" r:id="rId6"/>
    <p:sldId id="259" r:id="rId7"/>
    <p:sldId id="265" r:id="rId8"/>
    <p:sldId id="260" r:id="rId9"/>
    <p:sldId id="266" r:id="rId10"/>
    <p:sldId id="261" r:id="rId11"/>
    <p:sldId id="267" r:id="rId12"/>
    <p:sldId id="262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4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43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E60B-5CED-468B-BE85-A2301AAA444F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EE1CB-F5E8-46E0-83C0-86E379ACB4D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hr-HR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5D5D87-1CEB-4524-BD42-ED66D39A9B0A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7D657E-E9B2-492A-94FF-B1E4F4B67700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011506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3FD40E-87BC-46D1-AA76-8ED2DC86FB17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664D92-C442-46B6-8200-08D90757337D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3504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459722-2EAE-4BCE-A90C-32B0E573E5CB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24D7D1-18C8-4462-B170-04137706157B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2236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CBB3FC-D0D0-46D3-9C78-120949169331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D0B95C-D33E-4CA3-AAAB-785FDC8841FB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5193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DE0213-707A-4696-B456-32799247B246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8FAF61-069A-490D-B0C5-DD9A28A28931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3030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FB7229-5144-423F-AF08-153183F760E5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615098-39A5-47A9-942F-3B73FEF9B92B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1836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EF5794-1579-460F-BD19-27C1293A9D5B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863214-923D-4917-9078-F827F3503E75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7888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FF83CC-F32A-4555-A573-2621AC7374A9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33D795-EC1C-453B-B250-9B6FB295FF2B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871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F3A26D-1A35-464B-A388-3434CCAEAF23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09C9C-C0FB-4A44-9754-6A24380310B6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365637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D15A65-7A50-4404-B8DB-12776CEEBFC9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16F8D7-3EB5-4DFF-A50A-084FC6948F42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1583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hr-HR" sz="3200"/>
            </a:lvl1pPr>
          </a:lstStyle>
          <a:p>
            <a:pPr lvl="0"/>
            <a:endParaRPr lang="hr-HR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1D1583-795F-4CAA-BFAF-8595A1CF41FD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F1D310-FA54-4758-A107-CD44C54E951E}" type="slidenum">
              <a:rPr/>
              <a:pPr lvl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161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  <a:endParaRPr lang="hr-HR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hr-HR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A057813-5D5F-4851-91DA-C09CA8D1A2D1}" type="datetime1">
              <a:rPr lang="hr-HR"/>
              <a:pPr lvl="0"/>
              <a:t>11.6.2021.</a:t>
            </a:fld>
            <a:endParaRPr lang="hr-HR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7CF2D73-1730-4B08-997A-DA8614B278E7}" type="slidenum">
              <a:rPr/>
              <a:pPr lvl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video%20la%20pimpinella.mp4" TargetMode="External"/><Relationship Id="rId1" Type="http://schemas.openxmlformats.org/officeDocument/2006/relationships/video" Target="file:///D:\video%20gigi%20pirula.mp4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 noGrp="1"/>
          </p:cNvSpPr>
          <p:nvPr>
            <p:ph type="subTitle" idx="1"/>
          </p:nvPr>
        </p:nvSpPr>
        <p:spPr>
          <a:xfrm>
            <a:off x="1479718" y="152942"/>
            <a:ext cx="8990162" cy="697450"/>
          </a:xfrm>
        </p:spPr>
        <p:txBody>
          <a:bodyPr>
            <a:normAutofit/>
          </a:bodyPr>
          <a:lstStyle/>
          <a:p>
            <a:pPr lvl="0"/>
            <a:r>
              <a:rPr lang="hr-HR" sz="2800" dirty="0">
                <a:latin typeface="Times New Roman" pitchFamily="18"/>
                <a:cs typeface="Times New Roman" pitchFamily="18"/>
              </a:rPr>
              <a:t>SCUOLA D`INFANZIA ITALIANA FREGOLA BUIE</a:t>
            </a:r>
          </a:p>
        </p:txBody>
      </p:sp>
      <p:sp>
        <p:nvSpPr>
          <p:cNvPr id="3" name="Rettangolo 3"/>
          <p:cNvSpPr/>
          <p:nvPr/>
        </p:nvSpPr>
        <p:spPr>
          <a:xfrm>
            <a:off x="3328417" y="725338"/>
            <a:ext cx="5340096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SU E GIÙ PER LE VIE DI BUIE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CasellaDiTesto 7"/>
          <p:cNvSpPr txBox="1"/>
          <p:nvPr/>
        </p:nvSpPr>
        <p:spPr>
          <a:xfrm>
            <a:off x="6042474" y="1646149"/>
            <a:ext cx="5734998" cy="30008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Il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progetto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è nato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per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far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scoprire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ai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bambini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le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tradzioni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e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culture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popolari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del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nostro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paese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,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rafforzare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mantenere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vivo il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senso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di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appartenenza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al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proprio</a:t>
            </a: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4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territorio</a:t>
            </a:r>
            <a:r>
              <a:rPr lang="hr-HR" sz="1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.</a:t>
            </a:r>
            <a:r>
              <a:rPr lang="it-IT" sz="1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Visto il grande interesse dei bambini verso il proprio paese abbiamo</a:t>
            </a:r>
            <a:r>
              <a:rPr lang="it-IT" sz="1400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deciso di intraprendere questo magnifico viaggio che permetterà ad ogni bambino di vivere nuove esperienze divertenti e interessanti, capaci di suscitare emozioni e sensazioni che ricorderanno per tutta la vita. 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Sono cose importanti che sicuramente hanno bisogno di tempo per radicarsi in ognuno di noi, ma come dice un vecchio proverbio “Chi ben comincia è ha metà dell′opera.”</a:t>
            </a:r>
            <a:endParaRPr lang="hr-HR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CasellaDiTesto 8"/>
          <p:cNvSpPr txBox="1"/>
          <p:nvPr/>
        </p:nvSpPr>
        <p:spPr>
          <a:xfrm>
            <a:off x="960120" y="5056632"/>
            <a:ext cx="3675888" cy="16619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EDUCATRICI:  </a:t>
            </a:r>
          </a:p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ALIDA DELBEN </a:t>
            </a:r>
          </a:p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MICHELA ACQUAVITA VIŽINTIN</a:t>
            </a:r>
            <a:b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</a:br>
            <a:r>
              <a:rPr lang="hr-HR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LARISA MELON BASANEŽE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27" y="1298449"/>
            <a:ext cx="4758101" cy="3570420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4"/>
          <p:cNvSpPr/>
          <p:nvPr/>
        </p:nvSpPr>
        <p:spPr>
          <a:xfrm>
            <a:off x="4922847" y="213768"/>
            <a:ext cx="3992554" cy="9233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…A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Buie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una volta c`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erano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tanti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asinelli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,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non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`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erano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automobili.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Gli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asini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tiravno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i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carri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e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maccinavano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il grano e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aiutavano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l`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uomo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.</a:t>
            </a:r>
          </a:p>
        </p:txBody>
      </p:sp>
      <p:pic>
        <p:nvPicPr>
          <p:cNvPr id="8" name="Immagin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4">
            <a:off x="9468286" y="1882848"/>
            <a:ext cx="1885247" cy="2513667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9" name="Immagine 9"/>
          <p:cNvPicPr>
            <a:picLocks noChangeAspect="1"/>
          </p:cNvPicPr>
          <p:nvPr/>
        </p:nvPicPr>
        <p:blipFill>
          <a:blip r:embed="rId3" cstate="print"/>
          <a:srcRect l="6182" t="3286" r="10256" b="5319"/>
          <a:stretch>
            <a:fillRect/>
          </a:stretch>
        </p:blipFill>
        <p:spPr>
          <a:xfrm rot="16200004">
            <a:off x="9544005" y="-229303"/>
            <a:ext cx="1735226" cy="2530537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0" name="Immagine 10"/>
          <p:cNvPicPr>
            <a:picLocks noChangeAspect="1"/>
          </p:cNvPicPr>
          <p:nvPr/>
        </p:nvPicPr>
        <p:blipFill>
          <a:blip r:embed="rId4" cstate="print"/>
          <a:srcRect l="10092" t="2281" r="3935" b="2794"/>
          <a:stretch>
            <a:fillRect/>
          </a:stretch>
        </p:blipFill>
        <p:spPr>
          <a:xfrm rot="16200004">
            <a:off x="8615663" y="3943307"/>
            <a:ext cx="2113844" cy="311203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1" name="Immagine 11"/>
          <p:cNvPicPr>
            <a:picLocks noChangeAspect="1"/>
          </p:cNvPicPr>
          <p:nvPr/>
        </p:nvPicPr>
        <p:blipFill>
          <a:blip r:embed="rId5" cstate="print"/>
          <a:srcRect l="3879" r="1724" b="3162"/>
          <a:stretch>
            <a:fillRect/>
          </a:stretch>
        </p:blipFill>
        <p:spPr>
          <a:xfrm rot="16200004">
            <a:off x="5466646" y="929110"/>
            <a:ext cx="2505459" cy="342700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2" name="Immagine 12"/>
          <p:cNvPicPr>
            <a:picLocks noChangeAspect="1"/>
          </p:cNvPicPr>
          <p:nvPr/>
        </p:nvPicPr>
        <p:blipFill>
          <a:blip r:embed="rId6" cstate="print"/>
          <a:srcRect l="6217" t="2037" r="1924" b="1144"/>
          <a:stretch>
            <a:fillRect/>
          </a:stretch>
        </p:blipFill>
        <p:spPr>
          <a:xfrm rot="16200004">
            <a:off x="1128096" y="4045028"/>
            <a:ext cx="2050044" cy="288095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3" name="Immagine 13"/>
          <p:cNvPicPr>
            <a:picLocks noChangeAspect="1"/>
          </p:cNvPicPr>
          <p:nvPr/>
        </p:nvPicPr>
        <p:blipFill>
          <a:blip r:embed="rId7" cstate="print"/>
          <a:srcRect l="2750" b="10130"/>
          <a:stretch>
            <a:fillRect/>
          </a:stretch>
        </p:blipFill>
        <p:spPr>
          <a:xfrm>
            <a:off x="4426500" y="4500594"/>
            <a:ext cx="2920621" cy="202422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4" name="CasellaDiTesto 1"/>
          <p:cNvSpPr txBox="1"/>
          <p:nvPr/>
        </p:nvSpPr>
        <p:spPr>
          <a:xfrm>
            <a:off x="682581" y="437878"/>
            <a:ext cx="213789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1" i="0" u="none" strike="noStrike" kern="1200" cap="none" spc="0" baseline="0" dirty="0">
                <a:solidFill>
                  <a:srgbClr val="00B050"/>
                </a:solidFill>
                <a:uFillTx/>
                <a:latin typeface="Times New Roman" pitchFamily="18"/>
                <a:cs typeface="Times New Roman" pitchFamily="18"/>
              </a:rPr>
              <a:t>ATTIVITÀ </a:t>
            </a:r>
            <a:r>
              <a:rPr lang="it-IT" sz="1200" b="1" dirty="0">
                <a:solidFill>
                  <a:srgbClr val="00B050"/>
                </a:solidFill>
                <a:latin typeface="Times New Roman" pitchFamily="18"/>
                <a:cs typeface="Times New Roman" pitchFamily="18"/>
              </a:rPr>
              <a:t>ARTISTI</a:t>
            </a:r>
            <a:r>
              <a:rPr lang="hr-HR" sz="1200" b="1" i="0" u="none" strike="noStrike" kern="1200" cap="none" spc="0" baseline="0" dirty="0">
                <a:solidFill>
                  <a:srgbClr val="00B050"/>
                </a:solidFill>
                <a:uFillTx/>
                <a:latin typeface="Times New Roman" pitchFamily="18"/>
                <a:cs typeface="Times New Roman" pitchFamily="18"/>
              </a:rPr>
              <a:t>CHE</a:t>
            </a:r>
            <a:r>
              <a:rPr lang="hr-HR" sz="12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Times New Roman" pitchFamily="18"/>
                <a:cs typeface="Times New Roman" pitchFamily="18"/>
              </a:rPr>
              <a:t>:</a:t>
            </a:r>
            <a:endParaRPr lang="hr-HR" sz="1200" b="1" i="0" u="none" strike="noStrike" kern="1200" cap="none" spc="0" baseline="0" dirty="0">
              <a:solidFill>
                <a:srgbClr val="00B05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5" name="Slika 14" descr="IMG_20190913_101334.jpg"/>
          <p:cNvPicPr>
            <a:picLocks noChangeAspect="1"/>
          </p:cNvPicPr>
          <p:nvPr/>
        </p:nvPicPr>
        <p:blipFill>
          <a:blip r:embed="rId8" cstate="print"/>
          <a:srcRect r="2146" b="10811"/>
          <a:stretch>
            <a:fillRect/>
          </a:stretch>
        </p:blipFill>
        <p:spPr>
          <a:xfrm>
            <a:off x="609600" y="827532"/>
            <a:ext cx="3752088" cy="256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ttangolo 4"/>
          <p:cNvSpPr/>
          <p:nvPr/>
        </p:nvSpPr>
        <p:spPr>
          <a:xfrm>
            <a:off x="740991" y="3529992"/>
            <a:ext cx="3181785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Abbiamo</a:t>
            </a:r>
            <a:r>
              <a:rPr lang="it-IT" sz="1200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inoltre partecipato all′ Ex Tempore</a:t>
            </a:r>
            <a:endParaRPr lang="hr-HR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4513F69C-3D6D-4E72-9289-5BC3584D6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lika 9" descr="Slika na kojoj se prikazuje osoba, stol, na zatvorenom, dijete&#10;&#10;Opis je automatski generiran">
            <a:extLst>
              <a:ext uri="{FF2B5EF4-FFF2-40B4-BE49-F238E27FC236}">
                <a16:creationId xmlns:a16="http://schemas.microsoft.com/office/drawing/2014/main" xmlns="" id="{94F5B03F-E2F2-4645-8428-88E3F94F8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1" r="-1" b="-1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2" name="Slika 11" descr="Slika na kojoj se prikazuje na zatvorenom&#10;&#10;Opis je automatski generiran">
            <a:extLst>
              <a:ext uri="{FF2B5EF4-FFF2-40B4-BE49-F238E27FC236}">
                <a16:creationId xmlns:a16="http://schemas.microsoft.com/office/drawing/2014/main" xmlns="" id="{F4AC313D-2C39-4947-A258-7C9B4C725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7" r="-1" b="-1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4" name="Slika 13" descr="Slika na kojoj se prikazuje osoba, na zatvorenom, mlado&#10;&#10;Opis je automatski generiran">
            <a:extLst>
              <a:ext uri="{FF2B5EF4-FFF2-40B4-BE49-F238E27FC236}">
                <a16:creationId xmlns:a16="http://schemas.microsoft.com/office/drawing/2014/main" xmlns="" id="{B0EC5B65-4DAC-4962-A3F4-292BECD51D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9666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4" name="Slika 3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EE26D9FE-87A5-46AA-A4E3-F38F0C5633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2026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8" name="Slika 7" descr="Slika na kojoj se prikazuje stol, osoba, na zatvorenom, prozor&#10;&#10;Opis je automatski generiran">
            <a:extLst>
              <a:ext uri="{FF2B5EF4-FFF2-40B4-BE49-F238E27FC236}">
                <a16:creationId xmlns:a16="http://schemas.microsoft.com/office/drawing/2014/main" xmlns="" id="{8507DAD4-8ABF-4A42-9140-7DE9C2C485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55" r="3" b="6247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7527223" y="2400475"/>
            <a:ext cx="3826578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KREAATIVNOST</a:t>
            </a:r>
            <a:r>
              <a:rPr lang="en-US" sz="2000"/>
              <a:t> I DJEČJI RADOVI</a:t>
            </a:r>
            <a:endParaRPr lang="en-US" sz="200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Dramatizacija same legende, posjet crkvi, likovno izražavanje doživljaja nakon posjeta i metoda razgovora samo su neke od metoda rada u odgojno-obrazovnom procesu ovog projekta.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igi pirul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8536" y="704088"/>
            <a:ext cx="2959608" cy="2219706"/>
          </a:xfrm>
          <a:prstGeom prst="rect">
            <a:avLst/>
          </a:prstGeom>
        </p:spPr>
      </p:pic>
      <p:pic>
        <p:nvPicPr>
          <p:cNvPr id="3" name="video la pimpinella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8442960" y="786384"/>
            <a:ext cx="2889504" cy="2167128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804672" y="3145536"/>
            <a:ext cx="2148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VIDEO - GIGI PIRULA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8686800" y="3081528"/>
            <a:ext cx="248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VIDEO – LA PIMPINELLA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lika 5" descr="IMG_20190915_165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1480" y="2633472"/>
            <a:ext cx="3706368" cy="277977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4343400" y="5573375"/>
            <a:ext cx="3410712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FESTA TRADIZIONALE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BUIE – </a:t>
            </a:r>
          </a:p>
          <a:p>
            <a:pPr algn="ctr"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FESTA DELL′UVA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059936" y="731520"/>
            <a:ext cx="3840480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E per non dimenticar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dialetto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eccove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alcune filastrocche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popolari…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429768" y="3602736"/>
            <a:ext cx="2944368" cy="172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Gigi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Gigi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pirula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roto la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pignata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Sua mare come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mata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ghe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correva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drio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Su per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Cornio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trovà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baul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E dentro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iera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Gigi che se grattava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cul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8601456" y="3535680"/>
            <a:ext cx="3349752" cy="116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La Pimpinella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gaveva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una gatta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Che tutta la notte la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faseva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mata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La sonava la campanella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Viva 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viva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la gatta della Pimpinella.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prikazuje na zatvorenom, zatrpano&#10;&#10;Opis je automatski generiran">
            <a:extLst>
              <a:ext uri="{FF2B5EF4-FFF2-40B4-BE49-F238E27FC236}">
                <a16:creationId xmlns:a16="http://schemas.microsoft.com/office/drawing/2014/main" xmlns="" id="{A1983EED-A687-4ADB-9DC8-3FDEF7AB5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75" r="22879" b="4"/>
          <a:stretch/>
        </p:blipFill>
        <p:spPr>
          <a:xfrm>
            <a:off x="755650" y="457200"/>
            <a:ext cx="3067050" cy="3589338"/>
          </a:xfrm>
          <a:prstGeom prst="rect">
            <a:avLst/>
          </a:prstGeom>
        </p:spPr>
      </p:pic>
      <p:pic>
        <p:nvPicPr>
          <p:cNvPr id="34" name="Slika 33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xmlns="" id="{41B4DCA6-62E4-403C-8ABD-06D77DF85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50" y="4117975"/>
            <a:ext cx="3067050" cy="2282825"/>
          </a:xfrm>
          <a:prstGeom prst="rect">
            <a:avLst/>
          </a:prstGeom>
        </p:spPr>
      </p:pic>
      <p:pic>
        <p:nvPicPr>
          <p:cNvPr id="6" name="Slika 5" descr="Slika na kojoj se prikazuje tekst, prekriveno, grafiti, oslikano&#10;&#10;Opis je automatski generiran">
            <a:extLst>
              <a:ext uri="{FF2B5EF4-FFF2-40B4-BE49-F238E27FC236}">
                <a16:creationId xmlns:a16="http://schemas.microsoft.com/office/drawing/2014/main" xmlns="" id="{57BCD1C6-C144-4EFA-A693-6CC3C7D3E9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76" r="12278"/>
          <a:stretch/>
        </p:blipFill>
        <p:spPr>
          <a:xfrm>
            <a:off x="3894138" y="457200"/>
            <a:ext cx="2509838" cy="2941638"/>
          </a:xfrm>
          <a:prstGeom prst="rect">
            <a:avLst/>
          </a:prstGeom>
        </p:spPr>
      </p:pic>
      <p:pic>
        <p:nvPicPr>
          <p:cNvPr id="4" name="Slika 3" descr="Slika na kojoj se prikazuje tekst, plavo, oslikano&#10;&#10;Opis je automatski generiran">
            <a:extLst>
              <a:ext uri="{FF2B5EF4-FFF2-40B4-BE49-F238E27FC236}">
                <a16:creationId xmlns:a16="http://schemas.microsoft.com/office/drawing/2014/main" xmlns="" id="{E46DFB58-78AD-467D-AC09-FEC293E65D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8" r="17285" b="4"/>
          <a:stretch/>
        </p:blipFill>
        <p:spPr>
          <a:xfrm>
            <a:off x="3894138" y="3470275"/>
            <a:ext cx="2509838" cy="2928938"/>
          </a:xfrm>
          <a:prstGeom prst="rect">
            <a:avLst/>
          </a:prstGeom>
        </p:spPr>
      </p:pic>
      <p:pic>
        <p:nvPicPr>
          <p:cNvPr id="29" name="Slika 28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xmlns="" id="{824BBAC1-D110-4897-A52B-3DA7AE7D9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588" y="457200"/>
            <a:ext cx="2376488" cy="1720850"/>
          </a:xfrm>
          <a:prstGeom prst="rect">
            <a:avLst/>
          </a:prstGeom>
        </p:spPr>
      </p:pic>
      <p:pic>
        <p:nvPicPr>
          <p:cNvPr id="20" name="Slika 19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7FB319E6-6C2A-4C93-93A4-0AFAD3603F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81" b="5"/>
          <a:stretch/>
        </p:blipFill>
        <p:spPr>
          <a:xfrm rot="5400000">
            <a:off x="5576888" y="1350963"/>
            <a:ext cx="4173538" cy="4173538"/>
          </a:xfrm>
          <a:prstGeom prst="rect">
            <a:avLst/>
          </a:prstGeom>
        </p:spPr>
      </p:pic>
      <p:pic>
        <p:nvPicPr>
          <p:cNvPr id="24" name="Slika 23" descr="Slika na kojoj se prikazuje tekst, galerija, soba, umjetnička slika&#10;&#10;Opis je automatski generiran">
            <a:extLst>
              <a:ext uri="{FF2B5EF4-FFF2-40B4-BE49-F238E27FC236}">
                <a16:creationId xmlns:a16="http://schemas.microsoft.com/office/drawing/2014/main" xmlns="" id="{734BD109-304A-4B05-B12E-55241AE18A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588" y="4699000"/>
            <a:ext cx="2376488" cy="1701800"/>
          </a:xfrm>
          <a:prstGeom prst="rect">
            <a:avLst/>
          </a:prstGeom>
        </p:spPr>
      </p:pic>
      <p:pic>
        <p:nvPicPr>
          <p:cNvPr id="14" name="Slika 13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58211F5B-B254-43F4-B96C-FCDB780B33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63" r="17861" b="4"/>
          <a:stretch/>
        </p:blipFill>
        <p:spPr>
          <a:xfrm>
            <a:off x="8926513" y="457200"/>
            <a:ext cx="2509838" cy="2936875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82600679-6C57-43F5-B6C9-A21E0C4A22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74" r="12379" b="4"/>
          <a:stretch/>
        </p:blipFill>
        <p:spPr>
          <a:xfrm>
            <a:off x="8926513" y="3467100"/>
            <a:ext cx="2509838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792D4F-247E-46FE-85FC-881DEFA41D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8A1A4D9B-8862-42E2-9CF6-B43A92495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04082" y="861219"/>
            <a:ext cx="2984500" cy="2865438"/>
          </a:xfrm>
          <a:prstGeom prst="rect">
            <a:avLst/>
          </a:prstGeom>
        </p:spPr>
      </p:pic>
      <p:pic>
        <p:nvPicPr>
          <p:cNvPr id="9" name="Slika 8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xmlns="" id="{2162D1AE-014E-4486-AA43-AC88C9F59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82044" y="861219"/>
            <a:ext cx="2984500" cy="2865438"/>
          </a:xfrm>
          <a:prstGeom prst="rect">
            <a:avLst/>
          </a:prstGeom>
        </p:spPr>
      </p:pic>
      <p:pic>
        <p:nvPicPr>
          <p:cNvPr id="11" name="Slika 10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xmlns="" id="{2979840B-D67B-44FC-A520-CD2E31206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60007" y="861219"/>
            <a:ext cx="2984500" cy="2865438"/>
          </a:xfrm>
          <a:prstGeom prst="rect">
            <a:avLst/>
          </a:prstGeom>
        </p:spPr>
      </p:pic>
      <p:pic>
        <p:nvPicPr>
          <p:cNvPr id="13" name="Slika 12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xmlns="" id="{6ED20627-18C9-4466-AA9F-3819E8F27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39557" y="861219"/>
            <a:ext cx="2984500" cy="2865438"/>
          </a:xfrm>
          <a:prstGeom prst="rect">
            <a:avLst/>
          </a:prstGeom>
        </p:spPr>
      </p:pic>
      <p:pic>
        <p:nvPicPr>
          <p:cNvPr id="15" name="Slika 14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xmlns="" id="{26E95C46-1A59-415C-BA78-C444A0CB7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17519" y="861219"/>
            <a:ext cx="2984500" cy="2865438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4A559932-03FF-4F43-B58D-3A6E96BA7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295482" y="861219"/>
            <a:ext cx="2984500" cy="2865438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2A5F38C-95E5-41EE-8F05-91A5F8D5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715" y="4892358"/>
            <a:ext cx="105437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chemeClr val="bg1"/>
                </a:solidFill>
              </a:rPr>
              <a:t> PRIČA O SV.EUFEMIJI</a:t>
            </a:r>
          </a:p>
        </p:txBody>
      </p:sp>
    </p:spTree>
    <p:extLst>
      <p:ext uri="{BB962C8B-B14F-4D97-AF65-F5344CB8AC3E}">
        <p14:creationId xmlns:p14="http://schemas.microsoft.com/office/powerpoint/2010/main" xmlns="" val="704585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48640" y="246888"/>
            <a:ext cx="4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ŠTO NAS POVEZUJE KAO SUSJEDE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?   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889504" y="950976"/>
            <a:ext cx="724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1362456" y="585216"/>
            <a:ext cx="945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KULTURA I LEGENDA NAŠEGA GRADA</a:t>
            </a:r>
            <a:br>
              <a:rPr lang="it-IT" sz="2400" dirty="0">
                <a:latin typeface="Times New Roman" pitchFamily="18" charset="0"/>
                <a:cs typeface="Times New Roman" pitchFamily="18" charset="0"/>
              </a:rPr>
            </a:b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CULTURA E TRADIZIONI DELLA NOSTRA CITTÀ</a:t>
            </a:r>
            <a:endParaRPr lang="hr-HR" sz="2400" dirty="0"/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674" y="1726598"/>
            <a:ext cx="2600401" cy="346719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6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2696" y="2848628"/>
            <a:ext cx="2459737" cy="3478002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493776" y="1234440"/>
            <a:ext cx="99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BUIE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419" y="2843976"/>
            <a:ext cx="3169923" cy="2377440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9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642" y="1668715"/>
            <a:ext cx="2332085" cy="414593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0" name="TekstniOkvir 9"/>
          <p:cNvSpPr txBox="1"/>
          <p:nvPr/>
        </p:nvSpPr>
        <p:spPr>
          <a:xfrm>
            <a:off x="8458200" y="6035040"/>
            <a:ext cx="3566160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…A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Buie ci sono le vie strette, molto strette e una si chiama “</a:t>
            </a: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Cornio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”.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30631" y="5448038"/>
            <a:ext cx="2795450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…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Buie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ze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sentinella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dell`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Istria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perchè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sta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sul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monte.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3813048" y="1539532"/>
            <a:ext cx="4626864" cy="117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…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Buie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due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campanili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e c`e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anche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torre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che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si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chiama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Torre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San Martino.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tante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case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con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gente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che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vi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abita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le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vie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strette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ma una volta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passavano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gli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asini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ora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le automobili.</a:t>
            </a:r>
            <a:endParaRPr lang="hr-HR" sz="1200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6117336" y="5431537"/>
            <a:ext cx="2916936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dirty="0" err="1">
                <a:latin typeface="Times New Roman" pitchFamily="18" charset="0"/>
                <a:cs typeface="Times New Roman" pitchFamily="18" charset="0"/>
              </a:rPr>
              <a:t>…Buie</a:t>
            </a:r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si trova in Istria e si parla in italiano e croato.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7507224" y="219457"/>
            <a:ext cx="431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COSA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ACCOMUNA COME VICINI?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 rot="21380683">
            <a:off x="1115454" y="764545"/>
            <a:ext cx="122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…ISTRIA</a:t>
            </a:r>
            <a:endParaRPr lang="hr-H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kstniOkvir 15"/>
          <p:cNvSpPr txBox="1"/>
          <p:nvPr/>
        </p:nvSpPr>
        <p:spPr>
          <a:xfrm rot="690733">
            <a:off x="10245734" y="839319"/>
            <a:ext cx="137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…CENTRO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STORICO</a:t>
            </a:r>
            <a:endParaRPr lang="hr-H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kstniOkvir 16"/>
          <p:cNvSpPr txBox="1"/>
          <p:nvPr/>
        </p:nvSpPr>
        <p:spPr>
          <a:xfrm rot="21380683">
            <a:off x="6979101" y="5995193"/>
            <a:ext cx="133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…LINGUA</a:t>
            </a:r>
            <a:endParaRPr lang="hr-H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kstniOkvir 17"/>
          <p:cNvSpPr txBox="1"/>
          <p:nvPr/>
        </p:nvSpPr>
        <p:spPr>
          <a:xfrm rot="458367">
            <a:off x="1816494" y="6174745"/>
            <a:ext cx="122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…CHIESE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r-H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kstniOkvir 18"/>
          <p:cNvSpPr txBox="1"/>
          <p:nvPr/>
        </p:nvSpPr>
        <p:spPr>
          <a:xfrm rot="21380683">
            <a:off x="7970407" y="2242824"/>
            <a:ext cx="122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…MUSEO</a:t>
            </a:r>
            <a:endParaRPr lang="hr-H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09C509D2-0C1A-47B8-89C1-D3AB17D45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nebo, na otvorenom, zgrada, staro&#10;&#10;Opis je automatski generiran">
            <a:extLst>
              <a:ext uri="{FF2B5EF4-FFF2-40B4-BE49-F238E27FC236}">
                <a16:creationId xmlns:a16="http://schemas.microsoft.com/office/drawing/2014/main" xmlns="" id="{55A836BC-DF4F-4646-90FC-1F923C95E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9" r="27271" b="-2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5B12EA65-80AF-4A82-BF2A-8F5B042F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21" r="17244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4" name="Slika 3" descr="Slika na kojoj se prikazuje tekst, voda, na otvorenom, nebo&#10;&#10;Opis je automatski generiran">
            <a:extLst>
              <a:ext uri="{FF2B5EF4-FFF2-40B4-BE49-F238E27FC236}">
                <a16:creationId xmlns:a16="http://schemas.microsoft.com/office/drawing/2014/main" xmlns="" id="{1DE1A341-1EEE-455F-9FAF-1CDC9CFF5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" r="20133" b="1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ACC8AFE5-3C1C-4B70-9891-F4556D6095B7}"/>
              </a:ext>
            </a:extLst>
          </p:cNvPr>
          <p:cNvSpPr txBox="1"/>
          <p:nvPr/>
        </p:nvSpPr>
        <p:spPr>
          <a:xfrm>
            <a:off x="6600265" y="2413645"/>
            <a:ext cx="4753534" cy="369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DJEČJI VRTIĆ I JASLICE „NEVEN”ROVINJ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P.O.VALBRUNA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effectLst/>
              </a:rPr>
              <a:t>Projekt</a:t>
            </a:r>
            <a:r>
              <a:rPr lang="en-US" sz="1900" dirty="0">
                <a:effectLst/>
              </a:rPr>
              <a:t> je </a:t>
            </a:r>
            <a:r>
              <a:rPr lang="en-US" sz="1900">
                <a:effectLst/>
              </a:rPr>
              <a:t>nastao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kako</a:t>
            </a:r>
            <a:r>
              <a:rPr lang="en-US" sz="1900" dirty="0">
                <a:effectLst/>
              </a:rPr>
              <a:t> bi </a:t>
            </a:r>
            <a:r>
              <a:rPr lang="en-US" sz="1900">
                <a:effectLst/>
              </a:rPr>
              <a:t>djecu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kroz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zanimljive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duhovne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priče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upoznali</a:t>
            </a:r>
            <a:r>
              <a:rPr lang="en-US" sz="1900" dirty="0">
                <a:effectLst/>
              </a:rPr>
              <a:t> s </a:t>
            </a:r>
            <a:r>
              <a:rPr lang="en-US" sz="1900">
                <a:effectLst/>
              </a:rPr>
              <a:t>našim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krajem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kulturnom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baštinom</a:t>
            </a:r>
            <a:r>
              <a:rPr lang="en-US" sz="1900" dirty="0">
                <a:effectLst/>
              </a:rPr>
              <a:t> u </a:t>
            </a:r>
            <a:r>
              <a:rPr lang="en-US" sz="1900">
                <a:effectLst/>
              </a:rPr>
              <a:t>cilju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istraživanja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opisivanja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kulture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našega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grada,prenošenje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ljubavi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prema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svojoj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kulturi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zavičaju</a:t>
            </a:r>
            <a:r>
              <a:rPr lang="en-US" sz="1900" dirty="0">
                <a:effectLst/>
              </a:rPr>
              <a:t>. </a:t>
            </a:r>
            <a:r>
              <a:rPr lang="en-US" sz="1900"/>
              <a:t>U</a:t>
            </a:r>
            <a:r>
              <a:rPr lang="en-US" sz="1900">
                <a:effectLst/>
              </a:rPr>
              <a:t>pravo</a:t>
            </a:r>
            <a:r>
              <a:rPr lang="en-US" sz="1900" dirty="0">
                <a:effectLst/>
              </a:rPr>
              <a:t> se </a:t>
            </a:r>
            <a:r>
              <a:rPr lang="en-US" sz="1900">
                <a:effectLst/>
              </a:rPr>
              <a:t>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tema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legende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ističe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kao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velik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izvor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zanimanja</a:t>
            </a:r>
            <a:r>
              <a:rPr lang="en-US" sz="1900" dirty="0">
                <a:effectLst/>
              </a:rPr>
              <a:t> u </a:t>
            </a:r>
            <a:r>
              <a:rPr lang="en-US" sz="1900">
                <a:effectLst/>
              </a:rPr>
              <a:t>djece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predškolske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dobi</a:t>
            </a:r>
            <a:r>
              <a:rPr lang="en-US" sz="1900" dirty="0">
                <a:effectLst/>
              </a:rPr>
              <a:t>, </a:t>
            </a:r>
            <a:r>
              <a:rPr lang="en-US" sz="1900">
                <a:effectLst/>
              </a:rPr>
              <a:t>budući</a:t>
            </a:r>
            <a:r>
              <a:rPr lang="en-US" sz="1900" dirty="0">
                <a:effectLst/>
              </a:rPr>
              <a:t> da </a:t>
            </a:r>
            <a:r>
              <a:rPr lang="en-US" sz="1900">
                <a:effectLst/>
              </a:rPr>
              <a:t>svako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dijete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voli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priče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koje</a:t>
            </a:r>
            <a:r>
              <a:rPr lang="en-US" sz="1900" dirty="0">
                <a:effectLst/>
              </a:rPr>
              <a:t> u </a:t>
            </a:r>
            <a:r>
              <a:rPr lang="en-US" sz="1900">
                <a:effectLst/>
              </a:rPr>
              <a:t>sebi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ima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iz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davnine</a:t>
            </a:r>
            <a:r>
              <a:rPr lang="en-US" sz="1900" dirty="0">
                <a:effectLst/>
              </a:rPr>
              <a:t>, </a:t>
            </a:r>
            <a:r>
              <a:rPr lang="en-US" sz="1900">
                <a:effectLst/>
              </a:rPr>
              <a:t>nešto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tajnovito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i</a:t>
            </a:r>
            <a:r>
              <a:rPr lang="en-US" sz="1900" dirty="0">
                <a:effectLst/>
              </a:rPr>
              <a:t> </a:t>
            </a:r>
            <a:r>
              <a:rPr lang="en-US" sz="1900">
                <a:effectLst/>
              </a:rPr>
              <a:t>čarobno</a:t>
            </a:r>
            <a:r>
              <a:rPr lang="en-US" sz="19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3188">
            <a:off x="901198" y="966622"/>
            <a:ext cx="2552291" cy="191422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8" y="3842976"/>
            <a:ext cx="3120618" cy="2340461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5" name="Immagin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8316" y="246888"/>
            <a:ext cx="1982944" cy="2643922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7" name="Immagine 16"/>
          <p:cNvPicPr>
            <a:picLocks noChangeAspect="1"/>
          </p:cNvPicPr>
          <p:nvPr/>
        </p:nvPicPr>
        <p:blipFill>
          <a:blip r:embed="rId5"/>
          <a:srcRect l="7370" t="7290" r="7389" b="8201"/>
          <a:stretch>
            <a:fillRect/>
          </a:stretch>
        </p:blipFill>
        <p:spPr>
          <a:xfrm rot="426212">
            <a:off x="8432625" y="3246559"/>
            <a:ext cx="3053126" cy="244249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8" name="CasellaDiTesto 17"/>
          <p:cNvSpPr txBox="1"/>
          <p:nvPr/>
        </p:nvSpPr>
        <p:spPr>
          <a:xfrm>
            <a:off x="6964079" y="5956630"/>
            <a:ext cx="4881094" cy="613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…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Avevano anche </a:t>
            </a:r>
            <a:r>
              <a:rPr lang="it-IT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el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it-IT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„Baul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“ dove tenevano le cose da vestire (la biancheria). Mettevano la lavanda per profumare, </a:t>
            </a:r>
            <a:r>
              <a:rPr lang="it-IT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perchè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non avevano altre robe. </a:t>
            </a:r>
            <a:endParaRPr lang="hr-HR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Rettangolo 18"/>
          <p:cNvSpPr/>
          <p:nvPr/>
        </p:nvSpPr>
        <p:spPr>
          <a:xfrm>
            <a:off x="328873" y="2958340"/>
            <a:ext cx="4117927" cy="61311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…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Il letto per dormire non con il materasso ma con la paglia, le foglie de </a:t>
            </a:r>
            <a:r>
              <a:rPr lang="it-IT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formenton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.</a:t>
            </a:r>
            <a:endParaRPr lang="hr-HR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Rettangolo 19"/>
          <p:cNvSpPr/>
          <p:nvPr/>
        </p:nvSpPr>
        <p:spPr>
          <a:xfrm>
            <a:off x="401732" y="6276679"/>
            <a:ext cx="6096003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…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C`era il ferro da stiro, era molto pesante , si metteva dentro </a:t>
            </a:r>
            <a:r>
              <a:rPr lang="it-IT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„i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it-IT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bronsi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“ e si stirava</a:t>
            </a:r>
            <a:endParaRPr lang="hr-HR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92608" y="0"/>
            <a:ext cx="393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BUIE – LA MOSTRA “EL BAUL DEI RICORDI”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Slika 13" descr="IMG_20200917_105637.jpg"/>
          <p:cNvPicPr>
            <a:picLocks noChangeAspect="1"/>
          </p:cNvPicPr>
          <p:nvPr/>
        </p:nvPicPr>
        <p:blipFill>
          <a:blip r:embed="rId6" cstate="print"/>
          <a:srcRect t="8000" r="3007"/>
          <a:stretch>
            <a:fillRect/>
          </a:stretch>
        </p:blipFill>
        <p:spPr>
          <a:xfrm>
            <a:off x="6752082" y="283464"/>
            <a:ext cx="1793081" cy="226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Slika 14" descr="IMG_20200917_1055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7941" y="256838"/>
            <a:ext cx="1720754" cy="229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434840" y="2578608"/>
            <a:ext cx="4152979" cy="61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…Una</a:t>
            </a:r>
            <a:r>
              <a:rPr kumimoji="0" lang="it-IT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volta avevano i mutandoni e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anche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vestiti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quando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andavano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messa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quando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andavano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festa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Slika 17" descr="C:\Users\HP 255 G7\Desktop\fritole\fritole foto settembre 2020 - aprile 2021\IMG_20200917_104203.jpg"/>
          <p:cNvPicPr/>
          <p:nvPr/>
        </p:nvPicPr>
        <p:blipFill>
          <a:blip r:embed="rId8" cstate="print"/>
          <a:srcRect r="52615"/>
          <a:stretch>
            <a:fillRect/>
          </a:stretch>
        </p:blipFill>
        <p:spPr bwMode="auto">
          <a:xfrm>
            <a:off x="5270677" y="3222752"/>
            <a:ext cx="1733627" cy="2382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023360" y="5596128"/>
            <a:ext cx="4108704" cy="61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C`era il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ferro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stiro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era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molto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pesante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si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metteva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dentro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„i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bronsi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 e si </a:t>
            </a:r>
            <a:r>
              <a:rPr kumimoji="0" lang="hr-H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stirava</a:t>
            </a:r>
            <a:r>
              <a:rPr kumimoji="0" 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4513F69C-3D6D-4E72-9289-5BC3584D6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lika 7" descr="Slika na kojoj se prikazuje zgrada, na otvorenom, kamen, cigla&#10;&#10;Opis je automatski generiran">
            <a:extLst>
              <a:ext uri="{FF2B5EF4-FFF2-40B4-BE49-F238E27FC236}">
                <a16:creationId xmlns:a16="http://schemas.microsoft.com/office/drawing/2014/main" xmlns="" id="{46652576-89D6-4BC2-8F8B-90013E933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54" r="1" b="20175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4" name="Slika 3" descr="Slika na kojoj se prikazuje nebo, na otvorenom, ljudi, grupa&#10;&#10;Opis je automatski generiran">
            <a:extLst>
              <a:ext uri="{FF2B5EF4-FFF2-40B4-BE49-F238E27FC236}">
                <a16:creationId xmlns:a16="http://schemas.microsoft.com/office/drawing/2014/main" xmlns="" id="{4DC129E7-96AC-48F4-8532-B6A293A5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08" r="2" b="19139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2" name="Slika 11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9F664F1A-1009-44FC-9696-380D3A4226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45" r="-1" b="1120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10" name="Slika 9" descr="Slika na kojoj se prikazuje tekst, osoba, na zatvorenom, naguran&#10;&#10;Opis je automatski generiran">
            <a:extLst>
              <a:ext uri="{FF2B5EF4-FFF2-40B4-BE49-F238E27FC236}">
                <a16:creationId xmlns:a16="http://schemas.microsoft.com/office/drawing/2014/main" xmlns="" id="{ABDBB602-4643-45EA-B89F-347C33A4EE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9" r="-3" b="-3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4" name="Slika 1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xmlns="" id="{BD28AB9A-DBDF-4293-BCEE-F96BE387CA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5" r="2" b="9654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7527223" y="225083"/>
            <a:ext cx="3826578" cy="5951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200" dirty="0"/>
              <a:t>ŠTO NAS POVEZUJE KAO SUSJEDE</a:t>
            </a:r>
            <a:r>
              <a:rPr lang="hr-HR" sz="7200" dirty="0"/>
              <a:t>?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2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7200" b="1" dirty="0"/>
              <a:t>KULTURA </a:t>
            </a:r>
            <a:r>
              <a:rPr lang="en-US" sz="7200" b="1" dirty="0"/>
              <a:t>I LEGENDA</a:t>
            </a:r>
            <a:r>
              <a:rPr lang="hr-HR" sz="7200" b="1" dirty="0"/>
              <a:t> </a:t>
            </a:r>
            <a:r>
              <a:rPr lang="en-US" sz="7200" b="1" dirty="0"/>
              <a:t>NAŠEGA </a:t>
            </a:r>
            <a:r>
              <a:rPr lang="hr-HR" sz="7200" b="1" dirty="0"/>
              <a:t>       </a:t>
            </a:r>
            <a:r>
              <a:rPr lang="en-US" sz="7200" b="1" dirty="0"/>
              <a:t>GRADA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200" b="1" dirty="0"/>
              <a:t>                                                                 Rovinj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7200" dirty="0" err="1"/>
              <a:t>R</a:t>
            </a:r>
            <a:r>
              <a:rPr lang="en-US" sz="7200" dirty="0" err="1">
                <a:effectLst/>
              </a:rPr>
              <a:t>ovinjska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povijesna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jezgra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predstavlja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pravi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umjetnički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doživljaj</a:t>
            </a:r>
            <a:r>
              <a:rPr lang="en-US" sz="7200" dirty="0">
                <a:effectLst/>
              </a:rPr>
              <a:t>. </a:t>
            </a:r>
            <a:r>
              <a:rPr lang="en-US" sz="7200" dirty="0" err="1">
                <a:effectLst/>
              </a:rPr>
              <a:t>Kulturno-povijesni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spomenici</a:t>
            </a:r>
            <a:r>
              <a:rPr lang="en-US" sz="7200" dirty="0">
                <a:effectLst/>
              </a:rPr>
              <a:t>, </a:t>
            </a:r>
            <a:r>
              <a:rPr lang="en-US" sz="7200" dirty="0" err="1">
                <a:effectLst/>
              </a:rPr>
              <a:t>crkva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sv</a:t>
            </a:r>
            <a:r>
              <a:rPr lang="en-US" sz="7200" dirty="0">
                <a:effectLst/>
              </a:rPr>
              <a:t>. </a:t>
            </a:r>
            <a:r>
              <a:rPr lang="en-US" sz="7200" dirty="0" err="1">
                <a:effectLst/>
              </a:rPr>
              <a:t>Eufemije</a:t>
            </a:r>
            <a:r>
              <a:rPr lang="en-US" sz="7200" dirty="0">
                <a:effectLst/>
              </a:rPr>
              <a:t>, </a:t>
            </a:r>
            <a:r>
              <a:rPr lang="en-US" sz="7200" dirty="0" err="1">
                <a:effectLst/>
              </a:rPr>
              <a:t>zavičajni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muzej</a:t>
            </a:r>
            <a:r>
              <a:rPr lang="en-US" sz="7200" dirty="0">
                <a:effectLst/>
              </a:rPr>
              <a:t>, </a:t>
            </a:r>
            <a:r>
              <a:rPr lang="en-US" sz="7200" dirty="0" err="1">
                <a:effectLst/>
              </a:rPr>
              <a:t>galerije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ateljeji</a:t>
            </a:r>
            <a:r>
              <a:rPr lang="en-US" sz="7200" dirty="0">
                <a:effectLst/>
              </a:rPr>
              <a:t> </a:t>
            </a:r>
            <a:r>
              <a:rPr lang="en-US" sz="7200" dirty="0" err="1">
                <a:effectLst/>
              </a:rPr>
              <a:t>čine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pravi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umjetnički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doživljaj</a:t>
            </a:r>
            <a:r>
              <a:rPr lang="en-US" sz="72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7200" dirty="0" err="1">
                <a:effectLst/>
              </a:rPr>
              <a:t>Starogradska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jezgra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Buja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smještena</a:t>
            </a:r>
            <a:r>
              <a:rPr lang="en-US" sz="7200" dirty="0">
                <a:effectLst/>
              </a:rPr>
              <a:t> je </a:t>
            </a:r>
            <a:r>
              <a:rPr lang="en-US" sz="7200" dirty="0" err="1">
                <a:effectLst/>
              </a:rPr>
              <a:t>na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vrhu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brežuljka,grad</a:t>
            </a:r>
            <a:r>
              <a:rPr lang="en-US" sz="7200" dirty="0">
                <a:effectLst/>
              </a:rPr>
              <a:t> u </a:t>
            </a:r>
            <a:r>
              <a:rPr lang="en-US" sz="7200" dirty="0" err="1">
                <a:effectLst/>
              </a:rPr>
              <a:t>sjeverozapadnoj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Istri,Nalazi</a:t>
            </a:r>
            <a:r>
              <a:rPr lang="en-US" sz="7200" dirty="0">
                <a:effectLst/>
              </a:rPr>
              <a:t> se u </a:t>
            </a:r>
            <a:r>
              <a:rPr lang="en-US" sz="7200" dirty="0" err="1">
                <a:effectLst/>
              </a:rPr>
              <a:t>brežuljkastu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krajoliku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između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Mirne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Dragonje.Povijesno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središte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grada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nastalo</a:t>
            </a:r>
            <a:r>
              <a:rPr lang="en-US" sz="7200" dirty="0">
                <a:effectLst/>
              </a:rPr>
              <a:t> je </a:t>
            </a:r>
            <a:r>
              <a:rPr lang="en-US" sz="7200" dirty="0" err="1">
                <a:effectLst/>
              </a:rPr>
              <a:t>na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prapovijesnoj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gradini</a:t>
            </a:r>
            <a:r>
              <a:rPr lang="en-US" sz="7200" dirty="0">
                <a:effectLst/>
              </a:rPr>
              <a:t>, </a:t>
            </a:r>
            <a:r>
              <a:rPr lang="en-US" sz="7200" dirty="0" err="1">
                <a:effectLst/>
              </a:rPr>
              <a:t>koje</a:t>
            </a:r>
            <a:r>
              <a:rPr lang="en-US" sz="7200" dirty="0">
                <a:effectLst/>
              </a:rPr>
              <a:t> je </a:t>
            </a:r>
            <a:r>
              <a:rPr lang="en-US" sz="7200" dirty="0" err="1">
                <a:effectLst/>
              </a:rPr>
              <a:t>prerastao</a:t>
            </a:r>
            <a:r>
              <a:rPr lang="en-US" sz="7200" dirty="0">
                <a:effectLst/>
              </a:rPr>
              <a:t> u </a:t>
            </a:r>
            <a:r>
              <a:rPr lang="en-US" sz="7200" dirty="0" err="1">
                <a:effectLst/>
              </a:rPr>
              <a:t>utvrđeno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srednjovjekovno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naselje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koje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svojim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spomenicima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kulture,muzejima,gradskim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zidinama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i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crkvama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čine</a:t>
            </a:r>
            <a:r>
              <a:rPr lang="en-US" sz="7200" dirty="0">
                <a:effectLst/>
              </a:rPr>
              <a:t> </a:t>
            </a:r>
            <a:r>
              <a:rPr lang="en-US" sz="7200" dirty="0" err="1">
                <a:effectLst/>
              </a:rPr>
              <a:t>ovaj</a:t>
            </a:r>
            <a:r>
              <a:rPr lang="en-US" sz="7200" dirty="0">
                <a:effectLst/>
              </a:rPr>
              <a:t> grad </a:t>
            </a:r>
            <a:r>
              <a:rPr lang="en-US" sz="7200" dirty="0" err="1">
                <a:effectLst/>
              </a:rPr>
              <a:t>jedinstvenim</a:t>
            </a:r>
            <a:r>
              <a:rPr lang="en-US" sz="72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720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200" spc="25" dirty="0" err="1">
                <a:effectLst/>
              </a:rPr>
              <a:t>Među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malim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otocima</a:t>
            </a:r>
            <a:r>
              <a:rPr lang="en-US" sz="7200" spc="25" dirty="0">
                <a:effectLst/>
              </a:rPr>
              <a:t> u </a:t>
            </a:r>
            <a:r>
              <a:rPr lang="en-US" sz="7200" spc="25" dirty="0" err="1">
                <a:effectLst/>
              </a:rPr>
              <a:t>Rovinju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postojao</a:t>
            </a:r>
            <a:r>
              <a:rPr lang="en-US" sz="7200" spc="25" dirty="0">
                <a:effectLst/>
              </a:rPr>
              <a:t> je, </a:t>
            </a:r>
            <a:r>
              <a:rPr lang="en-US" sz="7200" spc="25" dirty="0" err="1">
                <a:effectLst/>
              </a:rPr>
              <a:t>kaže</a:t>
            </a:r>
            <a:r>
              <a:rPr lang="en-US" sz="7200" spc="25" dirty="0">
                <a:effectLst/>
              </a:rPr>
              <a:t> legenda, </a:t>
            </a:r>
            <a:r>
              <a:rPr lang="en-US" sz="7200" spc="25" dirty="0" err="1">
                <a:effectLst/>
              </a:rPr>
              <a:t>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razvijeni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otok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Cissa</a:t>
            </a:r>
            <a:r>
              <a:rPr lang="en-US" sz="7200" spc="25" dirty="0">
                <a:effectLst/>
              </a:rPr>
              <a:t>. </a:t>
            </a:r>
            <a:r>
              <a:rPr lang="en-US" sz="7200" spc="25" dirty="0" err="1">
                <a:effectLst/>
              </a:rPr>
              <a:t>Štoviše</a:t>
            </a:r>
            <a:r>
              <a:rPr lang="en-US" sz="7200" spc="25" dirty="0">
                <a:effectLst/>
              </a:rPr>
              <a:t> grad! </a:t>
            </a:r>
            <a:r>
              <a:rPr lang="en-US" sz="7200" spc="25" dirty="0" err="1">
                <a:effectLst/>
              </a:rPr>
              <a:t>Nestao</a:t>
            </a:r>
            <a:r>
              <a:rPr lang="en-US" sz="7200" spc="25" dirty="0">
                <a:effectLst/>
              </a:rPr>
              <a:t> je, </a:t>
            </a:r>
            <a:r>
              <a:rPr lang="en-US" sz="7200" spc="25" dirty="0" err="1">
                <a:effectLst/>
              </a:rPr>
              <a:t>navodno</a:t>
            </a:r>
            <a:r>
              <a:rPr lang="en-US" sz="7200" spc="25" dirty="0">
                <a:effectLst/>
              </a:rPr>
              <a:t>, </a:t>
            </a:r>
            <a:r>
              <a:rPr lang="en-US" sz="7200" spc="25" dirty="0" err="1">
                <a:effectLst/>
              </a:rPr>
              <a:t>zbog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razornog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potresa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prije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šestog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stoljeća,pa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su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stanovnici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Cisse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naselili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otok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Rovinj.Na</a:t>
            </a:r>
            <a:r>
              <a:rPr lang="en-US" sz="7200" spc="25" dirty="0">
                <a:effectLst/>
              </a:rPr>
              <a:t> dan </a:t>
            </a:r>
            <a:r>
              <a:rPr lang="en-US" sz="7200" spc="25" dirty="0" err="1">
                <a:effectLst/>
              </a:rPr>
              <a:t>smrti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sv.Eufemije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potonuo</a:t>
            </a:r>
            <a:r>
              <a:rPr lang="en-US" sz="7200" spc="25" dirty="0">
                <a:effectLst/>
              </a:rPr>
              <a:t> je </a:t>
            </a:r>
            <a:r>
              <a:rPr lang="en-US" sz="7200" spc="25" dirty="0" err="1">
                <a:effectLst/>
              </a:rPr>
              <a:t>i</a:t>
            </a:r>
            <a:r>
              <a:rPr lang="en-US" sz="7200" spc="25" dirty="0">
                <a:effectLst/>
              </a:rPr>
              <a:t> </a:t>
            </a:r>
            <a:r>
              <a:rPr lang="en-US" sz="7200" spc="25" dirty="0" err="1">
                <a:effectLst/>
              </a:rPr>
              <a:t>slavni</a:t>
            </a:r>
            <a:r>
              <a:rPr lang="en-US" sz="7200" spc="25" dirty="0">
                <a:effectLst/>
              </a:rPr>
              <a:t> grad </a:t>
            </a:r>
            <a:r>
              <a:rPr lang="en-US" sz="7200" spc="25" dirty="0" err="1">
                <a:effectLst/>
              </a:rPr>
              <a:t>Cissa</a:t>
            </a:r>
            <a:r>
              <a:rPr lang="en-US" sz="7200" spc="25" dirty="0">
                <a:effectLst/>
              </a:rPr>
              <a:t>.</a:t>
            </a:r>
            <a:endParaRPr lang="en-US" sz="720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023" y="190159"/>
            <a:ext cx="3027441" cy="2270581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29" y="1285746"/>
            <a:ext cx="2356756" cy="314234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9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9431" y="3498648"/>
            <a:ext cx="3009153" cy="2256867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10" name="TekstniOkvir 9"/>
          <p:cNvSpPr txBox="1"/>
          <p:nvPr/>
        </p:nvSpPr>
        <p:spPr>
          <a:xfrm>
            <a:off x="557784" y="356616"/>
            <a:ext cx="511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BUIE – VISITA AL MUSEO ETNOGRAFICO , IL VECCHIO LAVATOIO E LA PARENZANA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4392168" y="5830725"/>
            <a:ext cx="6096000" cy="8901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…Mi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piace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mia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città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Buie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perchè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è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bella, ha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tante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belle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cose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: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due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campanili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uno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più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grande e uno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più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piccolo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ha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tante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piccole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case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le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chiese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torre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, un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vecchio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pozzo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e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vicino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alla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mia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casa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c`è il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museo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e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dentro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sono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tante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cose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vecchie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di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una volta.</a:t>
            </a:r>
          </a:p>
        </p:txBody>
      </p:sp>
      <p:sp>
        <p:nvSpPr>
          <p:cNvPr id="12" name="Rettangolo 5"/>
          <p:cNvSpPr/>
          <p:nvPr/>
        </p:nvSpPr>
        <p:spPr>
          <a:xfrm>
            <a:off x="5016829" y="2518193"/>
            <a:ext cx="5837100" cy="8901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…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Buie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è bella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perchè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è un grande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paese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.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sono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anche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le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case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vecchie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, il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vecchio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lavatoio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dove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una volta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lavavano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roba –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biancheria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,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perchè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non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avevano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l`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acqua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in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casa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e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non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avevano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le </a:t>
            </a:r>
            <a:r>
              <a:rPr lang="hr-HR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lavatrici</a:t>
            </a: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.</a:t>
            </a:r>
          </a:p>
        </p:txBody>
      </p:sp>
      <p:sp>
        <p:nvSpPr>
          <p:cNvPr id="8" name="Rettangolo 18"/>
          <p:cNvSpPr/>
          <p:nvPr/>
        </p:nvSpPr>
        <p:spPr>
          <a:xfrm>
            <a:off x="264865" y="4595116"/>
            <a:ext cx="3255575" cy="89011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…</a:t>
            </a:r>
            <a:r>
              <a:rPr lang="it-IT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Una</a:t>
            </a:r>
            <a:r>
              <a:rPr lang="it-IT" sz="1200" b="0" i="0" u="none" strike="noStrike" kern="1200" cap="none" spc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volta a Buie </a:t>
            </a:r>
            <a:r>
              <a:rPr lang="hr-HR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c`</a:t>
            </a:r>
            <a:r>
              <a:rPr lang="it-IT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era  la stazione dove passava il treno “La </a:t>
            </a:r>
            <a:r>
              <a:rPr lang="it-IT" sz="1200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Parenzana</a:t>
            </a:r>
            <a:r>
              <a:rPr lang="it-IT" sz="12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”, oggi si va la per passeggiare e raccogliere gli asparagi. </a:t>
            </a:r>
            <a:endParaRPr lang="hr-HR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3" name="Slika 12" descr="E:\Nova mapa (3)\IMG_20190912_1122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432" y="3465576"/>
            <a:ext cx="3218688" cy="2359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prikazuje tekst, pod, na zatvorenom, osoba&#10;&#10;Opis je automatski generiran">
            <a:extLst>
              <a:ext uri="{FF2B5EF4-FFF2-40B4-BE49-F238E27FC236}">
                <a16:creationId xmlns:a16="http://schemas.microsoft.com/office/drawing/2014/main" xmlns="" id="{12421EFE-9CE8-4B08-8669-02ECAEFAEF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Slika 5" descr="Slika na kojoj se prikazuje oltar&#10;&#10;Opis je automatski generiran">
            <a:extLst>
              <a:ext uri="{FF2B5EF4-FFF2-40B4-BE49-F238E27FC236}">
                <a16:creationId xmlns:a16="http://schemas.microsoft.com/office/drawing/2014/main" xmlns="" id="{D67B6530-8638-4E01-AAF1-4D58B94320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2" r="2" b="383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Slika 11" descr="Slika na kojoj se prikazuje tekst, osoba, poziranje&#10;&#10;Opis je automatski generiran">
            <a:extLst>
              <a:ext uri="{FF2B5EF4-FFF2-40B4-BE49-F238E27FC236}">
                <a16:creationId xmlns:a16="http://schemas.microsoft.com/office/drawing/2014/main" xmlns="" id="{186BA4AA-B94A-488A-A4A6-58F685EFF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2DFDF96-525A-44A7-ADB9-EFAD24B413AE}"/>
              </a:ext>
            </a:extLst>
          </p:cNvPr>
          <p:cNvSpPr txBox="1"/>
          <p:nvPr/>
        </p:nvSpPr>
        <p:spPr>
          <a:xfrm>
            <a:off x="448056" y="321564"/>
            <a:ext cx="2807208" cy="6536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LEGENDA O SV.EUFEMIJI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Panoramom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Rovinja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dominira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zvonik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Crkve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sv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Eufemije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visok</a:t>
            </a:r>
            <a:r>
              <a:rPr lang="en-US" sz="1600" dirty="0">
                <a:effectLst/>
              </a:rPr>
              <a:t> 60 </a:t>
            </a:r>
            <a:r>
              <a:rPr lang="en-US" sz="1600" dirty="0" err="1">
                <a:effectLst/>
              </a:rPr>
              <a:t>metara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Prema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legendi</a:t>
            </a:r>
            <a:r>
              <a:rPr lang="en-US" sz="1600" dirty="0">
                <a:effectLst/>
              </a:rPr>
              <a:t>, u </a:t>
            </a:r>
            <a:r>
              <a:rPr lang="en-US" sz="1600" dirty="0" err="1">
                <a:effectLst/>
              </a:rPr>
              <a:t>ranu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zoru</a:t>
            </a:r>
            <a:r>
              <a:rPr lang="en-US" sz="1600" dirty="0">
                <a:effectLst/>
              </a:rPr>
              <a:t> 13. </a:t>
            </a:r>
            <a:r>
              <a:rPr lang="en-US" sz="1600" dirty="0" err="1">
                <a:effectLst/>
              </a:rPr>
              <a:t>srpnja</a:t>
            </a:r>
            <a:r>
              <a:rPr lang="en-US" sz="1600" dirty="0">
                <a:effectLst/>
              </a:rPr>
              <a:t> 800. </a:t>
            </a:r>
            <a:r>
              <a:rPr lang="en-US" sz="1600" dirty="0" err="1">
                <a:effectLst/>
              </a:rPr>
              <a:t>godine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crkvena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zvona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uzbuđeno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zazvonila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Građani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su</a:t>
            </a:r>
            <a:r>
              <a:rPr lang="en-US" sz="1600" dirty="0">
                <a:effectLst/>
              </a:rPr>
              <a:t> se </a:t>
            </a:r>
            <a:r>
              <a:rPr lang="en-US" sz="1600" dirty="0" err="1">
                <a:effectLst/>
              </a:rPr>
              <a:t>sjurili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prema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moru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Morem</a:t>
            </a:r>
            <a:r>
              <a:rPr lang="en-US" sz="1600" dirty="0">
                <a:effectLst/>
              </a:rPr>
              <a:t> je </a:t>
            </a:r>
            <a:r>
              <a:rPr lang="en-US" sz="1600" dirty="0" err="1">
                <a:effectLst/>
              </a:rPr>
              <a:t>poput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kamene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lađe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doplovio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mramorni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sarkofag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Dolazak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sarkofaga</a:t>
            </a:r>
            <a:r>
              <a:rPr lang="en-US" sz="1600" dirty="0">
                <a:effectLst/>
              </a:rPr>
              <a:t> do </a:t>
            </a:r>
            <a:r>
              <a:rPr lang="en-US" sz="1600" dirty="0" err="1">
                <a:effectLst/>
              </a:rPr>
              <a:t>Rovinja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bilo</a:t>
            </a:r>
            <a:r>
              <a:rPr lang="en-US" sz="1600" dirty="0">
                <a:effectLst/>
              </a:rPr>
              <a:t> je za </a:t>
            </a:r>
            <a:r>
              <a:rPr lang="en-US" sz="1600" dirty="0" err="1">
                <a:effectLst/>
              </a:rPr>
              <a:t>njegove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stanovnike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čudo</a:t>
            </a:r>
            <a:r>
              <a:rPr lang="en-US" sz="1600" dirty="0">
                <a:effectLst/>
              </a:rPr>
              <a:t>, pa </a:t>
            </a:r>
            <a:r>
              <a:rPr lang="en-US" sz="1600" dirty="0" err="1">
                <a:effectLst/>
              </a:rPr>
              <a:t>Sv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Eufemiju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počinju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štovati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kao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svoju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zaštitnicu</a:t>
            </a:r>
            <a:r>
              <a:rPr lang="en-US" sz="16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effectLst/>
              </a:rPr>
              <a:t>Crkva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svete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Eufemije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najpoznatiji</a:t>
            </a:r>
            <a:r>
              <a:rPr lang="en-US" sz="1600" dirty="0">
                <a:effectLst/>
              </a:rPr>
              <a:t> je </a:t>
            </a:r>
            <a:r>
              <a:rPr lang="en-US" sz="1600" dirty="0" err="1">
                <a:effectLst/>
              </a:rPr>
              <a:t>spomenik</a:t>
            </a:r>
            <a:r>
              <a:rPr lang="en-US" sz="1600" dirty="0">
                <a:effectLst/>
              </a:rPr>
              <a:t> u </a:t>
            </a:r>
            <a:r>
              <a:rPr lang="en-US" sz="1600" dirty="0" err="1">
                <a:effectLst/>
              </a:rPr>
              <a:t>Rovinju</a:t>
            </a:r>
            <a:r>
              <a:rPr lang="en-US" sz="1600" dirty="0">
                <a:effectLst/>
              </a:rPr>
              <a:t>. Na </a:t>
            </a:r>
            <a:r>
              <a:rPr lang="en-US" sz="1600" dirty="0" err="1">
                <a:effectLst/>
              </a:rPr>
              <a:t>mjestu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današnje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crkve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tada</a:t>
            </a:r>
            <a:r>
              <a:rPr lang="en-US" sz="1600" dirty="0">
                <a:effectLst/>
              </a:rPr>
              <a:t> je </a:t>
            </a:r>
            <a:r>
              <a:rPr lang="en-US" sz="1600" dirty="0" err="1">
                <a:effectLst/>
              </a:rPr>
              <a:t>bila</a:t>
            </a:r>
            <a:r>
              <a:rPr lang="en-US" sz="1600" dirty="0">
                <a:effectLst/>
              </a:rPr>
              <a:t> mala </a:t>
            </a:r>
            <a:r>
              <a:rPr lang="en-US" sz="1600" dirty="0" err="1">
                <a:effectLst/>
              </a:rPr>
              <a:t>crkvica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sv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Jurja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na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čijem</a:t>
            </a:r>
            <a:r>
              <a:rPr lang="en-US" sz="1600" dirty="0">
                <a:effectLst/>
              </a:rPr>
              <a:t> se </a:t>
            </a:r>
            <a:r>
              <a:rPr lang="en-US" sz="1600" dirty="0" err="1">
                <a:effectLst/>
              </a:rPr>
              <a:t>mjestu</a:t>
            </a:r>
            <a:r>
              <a:rPr lang="en-US" sz="1600" dirty="0">
                <a:effectLst/>
              </a:rPr>
              <a:t> u 10. </a:t>
            </a:r>
            <a:r>
              <a:rPr lang="en-US" sz="1600" dirty="0" err="1">
                <a:effectLst/>
              </a:rPr>
              <a:t>stoljeću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počinje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graditi</a:t>
            </a:r>
            <a:r>
              <a:rPr lang="en-US" sz="1600" dirty="0">
                <a:effectLst/>
              </a:rPr>
              <a:t> nova </a:t>
            </a:r>
            <a:r>
              <a:rPr lang="en-US" sz="1600" dirty="0" err="1">
                <a:effectLst/>
              </a:rPr>
              <a:t>crkva</a:t>
            </a:r>
            <a:r>
              <a:rPr lang="en-US" sz="16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effectLst/>
              </a:rPr>
              <a:t>Mjesto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izabrano</a:t>
            </a:r>
            <a:r>
              <a:rPr lang="en-US" sz="1600" dirty="0">
                <a:effectLst/>
              </a:rPr>
              <a:t> za </a:t>
            </a:r>
            <a:r>
              <a:rPr lang="en-US" sz="1600" dirty="0" err="1">
                <a:effectLst/>
              </a:rPr>
              <a:t>izgradnju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današnje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župne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crkve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uvjetovano</a:t>
            </a:r>
            <a:r>
              <a:rPr lang="en-US" sz="1600" dirty="0">
                <a:effectLst/>
              </a:rPr>
              <a:t> je </a:t>
            </a:r>
            <a:r>
              <a:rPr lang="en-US" sz="1600" dirty="0" err="1">
                <a:effectLst/>
              </a:rPr>
              <a:t>legendom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Prema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legendi</a:t>
            </a:r>
            <a:r>
              <a:rPr lang="en-US" sz="1600" dirty="0">
                <a:effectLst/>
              </a:rPr>
              <a:t>, 800. </a:t>
            </a:r>
            <a:r>
              <a:rPr lang="en-US" sz="1600" dirty="0" err="1">
                <a:effectLst/>
              </a:rPr>
              <a:t>godine</a:t>
            </a:r>
            <a:r>
              <a:rPr lang="en-US" sz="1600" dirty="0">
                <a:effectLst/>
              </a:rPr>
              <a:t> u </a:t>
            </a:r>
            <a:r>
              <a:rPr lang="en-US" sz="1600" dirty="0" err="1">
                <a:effectLst/>
              </a:rPr>
              <a:t>sarkofagu</a:t>
            </a:r>
            <a:r>
              <a:rPr lang="en-US" sz="1600" dirty="0">
                <a:effectLst/>
              </a:rPr>
              <a:t> od </a:t>
            </a:r>
            <a:r>
              <a:rPr lang="en-US" sz="1600" dirty="0" err="1">
                <a:effectLst/>
              </a:rPr>
              <a:t>grčkog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mramora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doplivalo</a:t>
            </a:r>
            <a:r>
              <a:rPr lang="en-US" sz="1600" dirty="0">
                <a:effectLst/>
              </a:rPr>
              <a:t> je </a:t>
            </a:r>
            <a:r>
              <a:rPr lang="en-US" sz="1600" dirty="0" err="1">
                <a:effectLst/>
              </a:rPr>
              <a:t>tijelo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mlade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lijepe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svetice</a:t>
            </a:r>
            <a:r>
              <a:rPr lang="en-US" sz="1600" dirty="0">
                <a:effectLst/>
              </a:rPr>
              <a:t> – </a:t>
            </a:r>
            <a:r>
              <a:rPr lang="en-US" sz="1600" dirty="0" err="1">
                <a:effectLst/>
              </a:rPr>
              <a:t>Sv</a:t>
            </a:r>
            <a:r>
              <a:rPr lang="en-US" sz="1600" dirty="0">
                <a:effectLst/>
              </a:rPr>
              <a:t>. </a:t>
            </a:r>
            <a:r>
              <a:rPr lang="en-US" sz="1600" dirty="0" err="1">
                <a:effectLst/>
              </a:rPr>
              <a:t>Eufemije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Kalcedonske</a:t>
            </a:r>
            <a:r>
              <a:rPr lang="en-US" sz="16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100" dirty="0">
              <a:effectLst/>
            </a:endParaRPr>
          </a:p>
        </p:txBody>
      </p:sp>
      <p:pic>
        <p:nvPicPr>
          <p:cNvPr id="10" name="Slika 9" descr="Slika na kojoj se prikazuje voda, nebo, na otvorenom, čamac&#10;&#10;Opis je automatski generiran">
            <a:extLst>
              <a:ext uri="{FF2B5EF4-FFF2-40B4-BE49-F238E27FC236}">
                <a16:creationId xmlns:a16="http://schemas.microsoft.com/office/drawing/2014/main" xmlns="" id="{2E67204C-0CB6-452B-94B2-AF3295A83D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7" r="-1" b="383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27716" y="236710"/>
            <a:ext cx="10610260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1" i="0" u="none" strike="noStrike" kern="1200" cap="none" spc="0" baseline="0" dirty="0">
                <a:solidFill>
                  <a:srgbClr val="00B050"/>
                </a:solidFill>
                <a:uFillTx/>
                <a:latin typeface="Times New Roman" pitchFamily="18"/>
                <a:cs typeface="Times New Roman" pitchFamily="18"/>
              </a:rPr>
              <a:t>ATTIVITÀ PRATICHE</a:t>
            </a:r>
            <a:r>
              <a:rPr lang="hr-HR" sz="12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Times New Roman" pitchFamily="18"/>
                <a:cs typeface="Times New Roman" pitchFamily="18"/>
              </a:rPr>
              <a:t>:</a:t>
            </a:r>
            <a:r>
              <a:rPr lang="it-IT" sz="12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it-IT" sz="1200" i="0" u="none" strike="noStrike" kern="1200" cap="none" spc="0" baseline="0" dirty="0" smtClean="0">
                <a:uFillTx/>
                <a:latin typeface="Times New Roman" pitchFamily="18"/>
                <a:cs typeface="Times New Roman" pitchFamily="18"/>
              </a:rPr>
              <a:t>Grazie</a:t>
            </a:r>
            <a:r>
              <a:rPr lang="it-IT" sz="1200" i="0" u="none" strike="noStrike" kern="1200" cap="none" spc="0" dirty="0" smtClean="0">
                <a:uFillTx/>
                <a:latin typeface="Times New Roman" pitchFamily="18"/>
                <a:cs typeface="Times New Roman" pitchFamily="18"/>
              </a:rPr>
              <a:t> alla col</a:t>
            </a:r>
            <a:r>
              <a:rPr lang="it-IT" sz="1200" i="0" u="none" strike="noStrike" kern="1200" cap="none" spc="0" baseline="0" dirty="0" smtClean="0">
                <a:uFillTx/>
                <a:latin typeface="Times New Roman" pitchFamily="18"/>
                <a:cs typeface="Times New Roman" pitchFamily="18"/>
              </a:rPr>
              <a:t>laborazione con la città di Buie, la</a:t>
            </a:r>
            <a:r>
              <a:rPr lang="it-IT" sz="1200" i="0" u="none" strike="noStrike" kern="1200" cap="none" spc="0" dirty="0" smtClean="0">
                <a:uFillTx/>
                <a:latin typeface="Times New Roman" pitchFamily="18"/>
                <a:cs typeface="Times New Roman" pitchFamily="18"/>
              </a:rPr>
              <a:t> Comunità degli Italiani e la pizzeria </a:t>
            </a:r>
            <a:r>
              <a:rPr lang="it-IT" sz="1200" i="0" u="none" strike="noStrike" kern="1200" cap="none" spc="0" dirty="0" err="1" smtClean="0">
                <a:uFillTx/>
                <a:latin typeface="Times New Roman" pitchFamily="18"/>
                <a:cs typeface="Times New Roman" pitchFamily="18"/>
              </a:rPr>
              <a:t>Aquarius</a:t>
            </a:r>
            <a:r>
              <a:rPr lang="it-IT" sz="1200" i="0" u="none" strike="noStrike" kern="1200" cap="none" spc="0" dirty="0" smtClean="0">
                <a:uFillTx/>
                <a:latin typeface="Times New Roman" pitchFamily="18"/>
                <a:cs typeface="Times New Roman" pitchFamily="18"/>
              </a:rPr>
              <a:t> abbiamo potuto realizzare alcune attività pratiche dove i bambini hanno potuto sperimentare nuove esperienze. </a:t>
            </a:r>
            <a:endParaRPr lang="hr-HR" sz="1200" i="0" u="none" strike="noStrike" kern="1200" cap="none" spc="0" baseline="0" dirty="0"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2581" y="1007924"/>
            <a:ext cx="253713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IL PANE DI UNA VOLTA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70490" y="1007924"/>
            <a:ext cx="139092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GLI GNOCCHI</a:t>
            </a:r>
          </a:p>
        </p:txBody>
      </p:sp>
      <p:sp>
        <p:nvSpPr>
          <p:cNvPr id="5" name="CasellaDiTesto 6"/>
          <p:cNvSpPr txBox="1"/>
          <p:nvPr/>
        </p:nvSpPr>
        <p:spPr>
          <a:xfrm>
            <a:off x="9240588" y="1007924"/>
            <a:ext cx="189319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BUIE SEMPRE VERDE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355" y="1415134"/>
            <a:ext cx="2952433" cy="221432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7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55" y="4220980"/>
            <a:ext cx="2915811" cy="2186860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8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57" y="1415134"/>
            <a:ext cx="2938643" cy="2203978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9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57" y="4171072"/>
            <a:ext cx="2915811" cy="2186860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0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833" y="1415134"/>
            <a:ext cx="2866708" cy="2150028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11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927" y="3876150"/>
            <a:ext cx="2082518" cy="277669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xmlns="" id="{FF93924A-10DF-4647-8C7A-115C017577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Slika 12" descr="Slika na kojoj se prikazuje osoba, na zatvorenom, prozor&#10;&#10;Opis je automatski generiran">
            <a:extLst>
              <a:ext uri="{FF2B5EF4-FFF2-40B4-BE49-F238E27FC236}">
                <a16:creationId xmlns:a16="http://schemas.microsoft.com/office/drawing/2014/main" xmlns="" id="{F83ADF44-D376-4559-9166-78D450446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8" r="1390" b="-4"/>
          <a:stretch/>
        </p:blipFill>
        <p:spPr>
          <a:xfrm rot="5400000">
            <a:off x="-444634" y="444633"/>
            <a:ext cx="3892390" cy="3003123"/>
          </a:xfrm>
          <a:prstGeom prst="rect">
            <a:avLst/>
          </a:prstGeom>
        </p:spPr>
      </p:pic>
      <p:pic>
        <p:nvPicPr>
          <p:cNvPr id="15" name="Slika 14" descr="Slika na kojoj se prikazuje tekst, na zatvorenom, zid, pod&#10;&#10;Opis je automatski generiran">
            <a:extLst>
              <a:ext uri="{FF2B5EF4-FFF2-40B4-BE49-F238E27FC236}">
                <a16:creationId xmlns:a16="http://schemas.microsoft.com/office/drawing/2014/main" xmlns="" id="{2CE85E90-2D97-4338-AA0B-DBA21002B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98" r="5697" b="-5"/>
          <a:stretch/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11" name="Slika 10" descr="Slika na kojoj se prikazuje prljavo, korak&#10;&#10;Opis je automatski generiran">
            <a:extLst>
              <a:ext uri="{FF2B5EF4-FFF2-40B4-BE49-F238E27FC236}">
                <a16:creationId xmlns:a16="http://schemas.microsoft.com/office/drawing/2014/main" xmlns="" id="{DDEF2966-AB52-4BEE-BCBE-0A7B93BD0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2" r="12941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7" name="Slika 6" descr="Slika na kojoj se prikazuje tekst, osoba, na zatvorenom, polica&#10;&#10;Opis je automatski generiran">
            <a:extLst>
              <a:ext uri="{FF2B5EF4-FFF2-40B4-BE49-F238E27FC236}">
                <a16:creationId xmlns:a16="http://schemas.microsoft.com/office/drawing/2014/main" xmlns="" id="{17F13526-218B-4719-BE11-3B8483A9F8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27" r="24571" b="-1"/>
          <a:stretch/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5A757AE0-FE45-4324-8597-6428686CD306}"/>
              </a:ext>
            </a:extLst>
          </p:cNvPr>
          <p:cNvSpPr txBox="1"/>
          <p:nvPr/>
        </p:nvSpPr>
        <p:spPr>
          <a:xfrm>
            <a:off x="6551550" y="2957665"/>
            <a:ext cx="4802249" cy="317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POSJETA ŠKOLI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„VLADIMIR NAZOR”</a:t>
            </a:r>
            <a:r>
              <a:rPr lang="hr-H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ROVINJ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UPOZNAVANJE RADA SA GLINOM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973</Words>
  <Application>Microsoft Office PowerPoint</Application>
  <PresentationFormat>Prilagođeno</PresentationFormat>
  <Paragraphs>85</Paragraphs>
  <Slides>14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5" baseType="lpstr">
      <vt:lpstr>Tema di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 PRIČA O SV.EUFEMIJI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</dc:creator>
  <cp:lastModifiedBy>HP 255 G7</cp:lastModifiedBy>
  <cp:revision>37</cp:revision>
  <dcterms:created xsi:type="dcterms:W3CDTF">2021-06-04T08:47:17Z</dcterms:created>
  <dcterms:modified xsi:type="dcterms:W3CDTF">2021-06-11T11:41:38Z</dcterms:modified>
</cp:coreProperties>
</file>