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7" r:id="rId2"/>
    <p:sldId id="259" r:id="rId3"/>
    <p:sldId id="262" r:id="rId4"/>
    <p:sldId id="263" r:id="rId5"/>
    <p:sldId id="264" r:id="rId6"/>
    <p:sldId id="265" r:id="rId7"/>
    <p:sldId id="266" r:id="rId8"/>
    <p:sldId id="267" r:id="rId9"/>
    <p:sldId id="269" r:id="rId10"/>
    <p:sldId id="270" r:id="rId11"/>
    <p:sldId id="281" r:id="rId12"/>
    <p:sldId id="271" r:id="rId13"/>
    <p:sldId id="272" r:id="rId14"/>
    <p:sldId id="273" r:id="rId15"/>
    <p:sldId id="285" r:id="rId16"/>
    <p:sldId id="283" r:id="rId17"/>
    <p:sldId id="284" r:id="rId18"/>
    <p:sldId id="275" r:id="rId19"/>
    <p:sldId id="276" r:id="rId20"/>
    <p:sldId id="277" r:id="rId21"/>
    <p:sldId id="278" r:id="rId22"/>
    <p:sldId id="279" r:id="rId23"/>
    <p:sldId id="286" r:id="rId24"/>
    <p:sldId id="287" r:id="rId25"/>
    <p:sldId id="280" r:id="rId26"/>
    <p:sldId id="289" r:id="rId27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CC00"/>
    <a:srgbClr val="990000"/>
    <a:srgbClr val="006600"/>
    <a:srgbClr val="CC66FF"/>
    <a:srgbClr val="FF6600"/>
    <a:srgbClr val="00CC66"/>
    <a:srgbClr val="66FF99"/>
    <a:srgbClr val="99CC00"/>
    <a:srgbClr val="88B71F"/>
    <a:srgbClr val="CF85A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4660"/>
  </p:normalViewPr>
  <p:slideViewPr>
    <p:cSldViewPr>
      <p:cViewPr varScale="1">
        <p:scale>
          <a:sx n="68" d="100"/>
          <a:sy n="68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1360-07FE-4FDB-A061-0622864382CB}" type="datetimeFigureOut">
              <a:rPr lang="sr-Latn-CS" smtClean="0"/>
              <a:pPr/>
              <a:t>18.6.2021.</a:t>
            </a:fld>
            <a:endParaRPr lang="hr-HR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5B6DF36-475D-4A2B-85DB-F902306D3B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1360-07FE-4FDB-A061-0622864382CB}" type="datetimeFigureOut">
              <a:rPr lang="sr-Latn-CS" smtClean="0"/>
              <a:pPr/>
              <a:t>18.6.2021.</a:t>
            </a:fld>
            <a:endParaRPr lang="hr-HR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DF36-475D-4A2B-85DB-F902306D3B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1360-07FE-4FDB-A061-0622864382CB}" type="datetimeFigureOut">
              <a:rPr lang="sr-Latn-CS" smtClean="0"/>
              <a:pPr/>
              <a:t>18.6.2021.</a:t>
            </a:fld>
            <a:endParaRPr lang="hr-HR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DF36-475D-4A2B-85DB-F902306D3B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1360-07FE-4FDB-A061-0622864382CB}" type="datetimeFigureOut">
              <a:rPr lang="sr-Latn-CS" smtClean="0"/>
              <a:pPr/>
              <a:t>18.6.2021.</a:t>
            </a:fld>
            <a:endParaRPr lang="hr-HR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5B6DF36-475D-4A2B-85DB-F902306D3B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1360-07FE-4FDB-A061-0622864382CB}" type="datetimeFigureOut">
              <a:rPr lang="sr-Latn-CS" smtClean="0"/>
              <a:pPr/>
              <a:t>18.6.2021.</a:t>
            </a:fld>
            <a:endParaRPr lang="hr-HR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DF36-475D-4A2B-85DB-F902306D3BC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1360-07FE-4FDB-A061-0622864382CB}" type="datetimeFigureOut">
              <a:rPr lang="sr-Latn-CS" smtClean="0"/>
              <a:pPr/>
              <a:t>18.6.2021.</a:t>
            </a:fld>
            <a:endParaRPr lang="hr-HR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DF36-475D-4A2B-85DB-F902306D3B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1360-07FE-4FDB-A061-0622864382CB}" type="datetimeFigureOut">
              <a:rPr lang="sr-Latn-CS" smtClean="0"/>
              <a:pPr/>
              <a:t>18.6.2021.</a:t>
            </a:fld>
            <a:endParaRPr lang="hr-HR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5B6DF36-475D-4A2B-85DB-F902306D3BC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1360-07FE-4FDB-A061-0622864382CB}" type="datetimeFigureOut">
              <a:rPr lang="sr-Latn-CS" smtClean="0"/>
              <a:pPr/>
              <a:t>18.6.2021.</a:t>
            </a:fld>
            <a:endParaRPr lang="hr-HR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DF36-475D-4A2B-85DB-F902306D3B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1360-07FE-4FDB-A061-0622864382CB}" type="datetimeFigureOut">
              <a:rPr lang="sr-Latn-CS" smtClean="0"/>
              <a:pPr/>
              <a:t>18.6.2021.</a:t>
            </a:fld>
            <a:endParaRPr lang="hr-HR"/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DF36-475D-4A2B-85DB-F902306D3B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1360-07FE-4FDB-A061-0622864382CB}" type="datetimeFigureOut">
              <a:rPr lang="sr-Latn-CS" smtClean="0"/>
              <a:pPr/>
              <a:t>18.6.2021.</a:t>
            </a:fld>
            <a:endParaRPr lang="hr-HR"/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DF36-475D-4A2B-85DB-F902306D3B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01360-07FE-4FDB-A061-0622864382CB}" type="datetimeFigureOut">
              <a:rPr lang="sr-Latn-CS" smtClean="0"/>
              <a:pPr/>
              <a:t>18.6.2021.</a:t>
            </a:fld>
            <a:endParaRPr lang="hr-HR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6DF36-475D-4A2B-85DB-F902306D3BC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6901360-07FE-4FDB-A061-0622864382CB}" type="datetimeFigureOut">
              <a:rPr lang="sr-Latn-CS" smtClean="0"/>
              <a:pPr/>
              <a:t>18.6.2021.</a:t>
            </a:fld>
            <a:endParaRPr lang="hr-HR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5B6DF36-475D-4A2B-85DB-F902306D3BC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929618" cy="121444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hr-HR" sz="2700" b="1" dirty="0" smtClean="0">
                <a:solidFill>
                  <a:schemeClr val="accent1">
                    <a:lumMod val="75000"/>
                  </a:schemeClr>
                </a:solidFill>
              </a:rPr>
              <a:t>PROGETTO</a:t>
            </a:r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br>
              <a:rPr lang="hr-HR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hr-HR" sz="3600" b="1" dirty="0" smtClean="0">
                <a:solidFill>
                  <a:schemeClr val="accent1">
                    <a:lumMod val="75000"/>
                  </a:schemeClr>
                </a:solidFill>
              </a:rPr>
              <a:t>Conte e filastrocche di una volta...</a:t>
            </a:r>
            <a:endParaRPr lang="hr-HR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Segnaposto contenuto 3" descr="IMG_20210322_1155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ttangolo 12"/>
          <p:cNvSpPr/>
          <p:nvPr/>
        </p:nvSpPr>
        <p:spPr>
          <a:xfrm>
            <a:off x="642910" y="5500702"/>
            <a:ext cx="7786742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2"/>
                </a:solidFill>
              </a:rPr>
              <a:t>SMI “GIROTONDO” UMAGO</a:t>
            </a:r>
          </a:p>
          <a:p>
            <a:pPr algn="ctr"/>
            <a:r>
              <a:rPr lang="hr-HR" dirty="0" smtClean="0">
                <a:solidFill>
                  <a:schemeClr val="tx2"/>
                </a:solidFill>
              </a:rPr>
              <a:t>GRUPPO EDUCATIVO: “ARCOBALENO”</a:t>
            </a:r>
          </a:p>
          <a:p>
            <a:pPr algn="ctr"/>
            <a:r>
              <a:rPr lang="hr-HR" dirty="0" smtClean="0">
                <a:solidFill>
                  <a:schemeClr val="tx2"/>
                </a:solidFill>
              </a:rPr>
              <a:t>Educatrici: Jelena Mrak e Laura Brosolo</a:t>
            </a:r>
            <a:endParaRPr lang="hr-HR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advTm="6954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88641"/>
            <a:ext cx="608416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b="1" dirty="0" smtClean="0"/>
              <a:t>Conoscere le filastrocche ha portato i bambini ad ampliare la loro curiosità ponendo le seguenti domande:</a:t>
            </a:r>
          </a:p>
          <a:p>
            <a:endParaRPr lang="hr-HR" sz="1600" dirty="0" smtClean="0"/>
          </a:p>
          <a:p>
            <a:r>
              <a:rPr lang="hr-HR" sz="1600" dirty="0" smtClean="0"/>
              <a:t>Lea (6 anni) : “Che cosa è la TECIA?”</a:t>
            </a:r>
          </a:p>
          <a:p>
            <a:endParaRPr lang="hr-HR" sz="1600" dirty="0" smtClean="0"/>
          </a:p>
          <a:p>
            <a:r>
              <a:rPr lang="hr-HR" sz="1600" dirty="0" smtClean="0"/>
              <a:t>Vanessa (6 anni): “ La TECIA serve per cucinare, anche mia nonna ha così la TECIA per cucinare”</a:t>
            </a:r>
          </a:p>
          <a:p>
            <a:endParaRPr lang="hr-HR" sz="1600" dirty="0" smtClean="0"/>
          </a:p>
          <a:p>
            <a:r>
              <a:rPr lang="hr-HR" sz="1600" dirty="0" smtClean="0"/>
              <a:t>Ester (6 anni):  “Mia nona per cucinare usa anche la PIGNATA”</a:t>
            </a:r>
          </a:p>
          <a:p>
            <a:endParaRPr lang="hr-HR" sz="1600" dirty="0" smtClean="0"/>
          </a:p>
          <a:p>
            <a:r>
              <a:rPr lang="hr-HR" sz="1600" dirty="0" smtClean="0"/>
              <a:t>Educatrice: “Ma sapete forse cos’è la pignata?”</a:t>
            </a:r>
          </a:p>
          <a:p>
            <a:endParaRPr lang="hr-HR" sz="1600" dirty="0" smtClean="0"/>
          </a:p>
          <a:p>
            <a:r>
              <a:rPr lang="hr-HR" sz="1600" dirty="0" smtClean="0"/>
              <a:t>Lara (6 anni): “Siii, io so cosa è la PIGNATA!  Io avevo la pignata per il compleanno che era piena di caramelle!”</a:t>
            </a:r>
          </a:p>
          <a:p>
            <a:endParaRPr lang="hr-HR" sz="1600" dirty="0" smtClean="0"/>
          </a:p>
          <a:p>
            <a:r>
              <a:rPr lang="hr-HR" sz="1600" dirty="0" smtClean="0"/>
              <a:t>Adrian (6anni): “Anche io avevo la PIGNATA per il compleanno  </a:t>
            </a:r>
            <a:r>
              <a:rPr lang="hr-HR" sz="1600" dirty="0" err="1" smtClean="0"/>
              <a:t>che</a:t>
            </a:r>
            <a:r>
              <a:rPr lang="hr-HR" sz="1600" dirty="0" smtClean="0"/>
              <a:t> mi ha fatto la mamma!”</a:t>
            </a:r>
          </a:p>
          <a:p>
            <a:endParaRPr lang="hr-HR" sz="1600" dirty="0" smtClean="0"/>
          </a:p>
          <a:p>
            <a:r>
              <a:rPr lang="hr-HR" sz="1600" dirty="0" smtClean="0"/>
              <a:t>Ester: “Ma noooo quella pignata di cartone! Con la pignata si cucina!”</a:t>
            </a:r>
          </a:p>
          <a:p>
            <a:endParaRPr lang="hr-HR" dirty="0" smtClean="0"/>
          </a:p>
        </p:txBody>
      </p:sp>
      <p:pic>
        <p:nvPicPr>
          <p:cNvPr id="3" name="Picture 2" descr="IMG_20210526_1025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0202" y="188640"/>
            <a:ext cx="3003798" cy="3672408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IMG_0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4941168"/>
            <a:ext cx="2555776" cy="1916832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G_03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021115" y="4346676"/>
            <a:ext cx="2790401" cy="2232248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5859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7667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2">
                    <a:lumMod val="75000"/>
                  </a:schemeClr>
                </a:solidFill>
              </a:rPr>
              <a:t>Mettiamo a disposizione dei bambini anche un macinino per il caffè  e lasciamo che loro da soli  scoprano l’uso. Macinino di caffè in dialetto  si dice MAZININ.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 descr="IMG_20210526_1017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700808"/>
            <a:ext cx="2646294" cy="352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IMG_20210526_1017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1556792"/>
            <a:ext cx="2841780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IMG_20210526_1018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2420888"/>
            <a:ext cx="3111810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4844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4046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26064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Dora (6 anni): “Mia nonna ha a casa un vecchio ferro da stiro”. E ce lo porta in asilo.</a:t>
            </a:r>
            <a:endParaRPr lang="en-US" dirty="0"/>
          </a:p>
        </p:txBody>
      </p:sp>
      <p:pic>
        <p:nvPicPr>
          <p:cNvPr id="5" name="Picture 4" descr="IMG_04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9755" y="998476"/>
            <a:ext cx="3240360" cy="262879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IMG_20210524_1048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92696"/>
            <a:ext cx="4139952" cy="310496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IMG_04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904148" y="3753036"/>
            <a:ext cx="3096344" cy="273630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IMG_03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015589" y="3825171"/>
            <a:ext cx="3159224" cy="251089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5578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0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3">
                    <a:lumMod val="50000"/>
                  </a:schemeClr>
                </a:solidFill>
              </a:rPr>
              <a:t>I bambini sono molto interessati ai ricami sulle INTIMELE  e sul  TOVAIOL.</a:t>
            </a:r>
          </a:p>
          <a:p>
            <a:r>
              <a:rPr lang="hr-HR" b="1" dirty="0" smtClean="0">
                <a:solidFill>
                  <a:schemeClr val="accent3">
                    <a:lumMod val="50000"/>
                  </a:schemeClr>
                </a:solidFill>
              </a:rPr>
              <a:t>Gaia:  “Che  belli questi disegni sul TOVAIOL, come potevano fare così bello?”</a:t>
            </a:r>
          </a:p>
          <a:p>
            <a:r>
              <a:rPr lang="hr-HR" b="1" dirty="0" smtClean="0">
                <a:solidFill>
                  <a:schemeClr val="accent3">
                    <a:lumMod val="50000"/>
                  </a:schemeClr>
                </a:solidFill>
              </a:rPr>
              <a:t>Filip:  “Questo facevano con il stroj!”</a:t>
            </a:r>
          </a:p>
          <a:p>
            <a:r>
              <a:rPr lang="hr-HR" b="1" dirty="0" smtClean="0">
                <a:solidFill>
                  <a:schemeClr val="accent3">
                    <a:lumMod val="50000"/>
                  </a:schemeClr>
                </a:solidFill>
              </a:rPr>
              <a:t>Educatrice: “Volete provare a fare i ricami come facevano le signore nel passato?”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0152" y="4437112"/>
            <a:ext cx="2987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3">
                    <a:lumMod val="50000"/>
                  </a:schemeClr>
                </a:solidFill>
              </a:rPr>
              <a:t>Lara: “Non è proprio facile fare questo con l’ago, chi faceva questi ricami si sono molto impegnati eh...!”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 descr="IMG_20210524_1151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84784"/>
            <a:ext cx="1707654" cy="2276872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G_20210524_1154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1484784"/>
            <a:ext cx="1851670" cy="2468893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IMG_20210524_115014 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484784"/>
            <a:ext cx="2022770" cy="2592288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IMG_20210525_1108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1484785"/>
            <a:ext cx="1998222" cy="2664296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IMG_20210525_1426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4005064"/>
            <a:ext cx="1995686" cy="2660915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IMG_0413 new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9792" y="4293096"/>
            <a:ext cx="2915816" cy="2186862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5734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5816" y="332656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rgbClr val="C00000"/>
                </a:solidFill>
              </a:rPr>
              <a:t>ECCO I RICAMI FINITI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5" name="Picture 4" descr="IMG_0408 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2592289" cy="3274470"/>
          </a:xfrm>
          <a:prstGeom prst="rect">
            <a:avLst/>
          </a:prstGeom>
        </p:spPr>
      </p:pic>
      <p:pic>
        <p:nvPicPr>
          <p:cNvPr id="6" name="Picture 5" descr="IMG_20210525_1445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3429000"/>
            <a:ext cx="2448272" cy="3264363"/>
          </a:xfrm>
          <a:prstGeom prst="rect">
            <a:avLst/>
          </a:prstGeom>
        </p:spPr>
      </p:pic>
      <p:pic>
        <p:nvPicPr>
          <p:cNvPr id="7" name="Picture 6" descr="IMG_20210525_1407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0"/>
            <a:ext cx="2448272" cy="3264363"/>
          </a:xfrm>
          <a:prstGeom prst="rect">
            <a:avLst/>
          </a:prstGeom>
        </p:spPr>
      </p:pic>
      <p:pic>
        <p:nvPicPr>
          <p:cNvPr id="8" name="Picture 7" descr="IMG_20210525_133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356992"/>
            <a:ext cx="2767236" cy="3356992"/>
          </a:xfrm>
          <a:prstGeom prst="rect">
            <a:avLst/>
          </a:prstGeom>
        </p:spPr>
      </p:pic>
      <p:pic>
        <p:nvPicPr>
          <p:cNvPr id="9" name="Picture 8" descr="IMG_20210528_0957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1124744"/>
            <a:ext cx="2916324" cy="3888432"/>
          </a:xfrm>
          <a:prstGeom prst="rect">
            <a:avLst/>
          </a:prstGeom>
        </p:spPr>
      </p:pic>
    </p:spTree>
  </p:cSld>
  <p:clrMapOvr>
    <a:masterClrMapping/>
  </p:clrMapOvr>
  <p:transition advTm="576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10528_1044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3113584"/>
            <a:ext cx="2808312" cy="3744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IMG_20210528_1041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3162266"/>
            <a:ext cx="2771800" cy="3695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IMG_20210527_1512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0"/>
            <a:ext cx="2733768" cy="3645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IMG_20210528_1013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771800" cy="3599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448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988840"/>
            <a:ext cx="849694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100" b="1" dirty="0" smtClean="0">
                <a:solidFill>
                  <a:schemeClr val="accent3">
                    <a:lumMod val="75000"/>
                  </a:schemeClr>
                </a:solidFill>
              </a:rPr>
              <a:t>“Cosa è la PIMPINELLA?” (Vit, 6 anni)</a:t>
            </a:r>
          </a:p>
          <a:p>
            <a:endParaRPr lang="hr-HR" sz="2100" dirty="0" smtClean="0"/>
          </a:p>
          <a:p>
            <a:r>
              <a:rPr lang="hr-HR" sz="2100" b="1" dirty="0" smtClean="0">
                <a:solidFill>
                  <a:srgbClr val="AF3A27"/>
                </a:solidFill>
              </a:rPr>
              <a:t>“Chi parla in dialetto?” (Filip, 7 anni)</a:t>
            </a:r>
          </a:p>
          <a:p>
            <a:endParaRPr lang="hr-HR" sz="2100" dirty="0" smtClean="0"/>
          </a:p>
          <a:p>
            <a:r>
              <a:rPr lang="hr-HR" sz="2100" b="1" dirty="0" smtClean="0">
                <a:solidFill>
                  <a:srgbClr val="88B71F"/>
                </a:solidFill>
              </a:rPr>
              <a:t>“Sai che mela si dice POMO?” (Luca, 6 anni)</a:t>
            </a:r>
          </a:p>
          <a:p>
            <a:endParaRPr lang="hr-HR" sz="2100" dirty="0" smtClean="0"/>
          </a:p>
          <a:p>
            <a:r>
              <a:rPr lang="hr-HR" sz="2100" b="1" dirty="0" smtClean="0">
                <a:solidFill>
                  <a:srgbClr val="00CC66"/>
                </a:solidFill>
              </a:rPr>
              <a:t>“Mia Noemi gioga con la PUPA” (Nathan, 6 anni)</a:t>
            </a:r>
          </a:p>
          <a:p>
            <a:endParaRPr lang="hr-HR" sz="2100" dirty="0" smtClean="0"/>
          </a:p>
          <a:p>
            <a:r>
              <a:rPr lang="hr-HR" sz="2100" b="1" dirty="0" smtClean="0">
                <a:solidFill>
                  <a:srgbClr val="FF6600"/>
                </a:solidFill>
              </a:rPr>
              <a:t>“Per  rivar in alto per cior le robe bisogna el SCAGNETO” (David, 6 anni)</a:t>
            </a:r>
          </a:p>
          <a:p>
            <a:endParaRPr lang="hr-HR" sz="2100" dirty="0" smtClean="0"/>
          </a:p>
          <a:p>
            <a:r>
              <a:rPr lang="hr-HR" sz="2100" b="1" dirty="0" smtClean="0">
                <a:solidFill>
                  <a:srgbClr val="990000"/>
                </a:solidFill>
              </a:rPr>
              <a:t>“Le femmine le ga i CAVEI LONGHI, i maschi  ga i CAVEI CURTI (Ester, 6 anni)</a:t>
            </a:r>
          </a:p>
          <a:p>
            <a:r>
              <a:rPr lang="hr-HR" sz="2100" b="1" dirty="0" smtClean="0">
                <a:solidFill>
                  <a:srgbClr val="990000"/>
                </a:solidFill>
              </a:rPr>
              <a:t>“E cosa sono i CAVEI?” (Lean 6, anni)</a:t>
            </a:r>
          </a:p>
          <a:p>
            <a:r>
              <a:rPr lang="hr-HR" sz="2100" b="1" dirty="0" smtClean="0">
                <a:solidFill>
                  <a:srgbClr val="990000"/>
                </a:solidFill>
              </a:rPr>
              <a:t>“I CAVEI sono i capelli!” (Ester)</a:t>
            </a:r>
            <a:endParaRPr lang="en-US" sz="2100" dirty="0"/>
          </a:p>
        </p:txBody>
      </p:sp>
      <p:sp>
        <p:nvSpPr>
          <p:cNvPr id="4" name="Horizontal Scroll 3"/>
          <p:cNvSpPr/>
          <p:nvPr/>
        </p:nvSpPr>
        <p:spPr>
          <a:xfrm>
            <a:off x="323528" y="188640"/>
            <a:ext cx="8568952" cy="1728192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5576" y="620688"/>
            <a:ext cx="792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/>
              <a:t>La curiosità spontanea e inesauribile dei bambini ci porta a creare un libricino colorato con le parole che hanno suscitato maggior interesse nei bambini:</a:t>
            </a:r>
            <a:endParaRPr lang="en-US" sz="2000" dirty="0"/>
          </a:p>
        </p:txBody>
      </p:sp>
    </p:spTree>
  </p:cSld>
  <p:clrMapOvr>
    <a:masterClrMapping/>
  </p:clrMapOvr>
  <p:transition advTm="626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ron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406623" cy="6192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tecia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8781" y="188640"/>
            <a:ext cx="4335867" cy="6192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4969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preso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464496" cy="6264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pupa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84848"/>
            <a:ext cx="4427984" cy="6268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37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64602"/>
            <a:ext cx="4248472" cy="6133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linzioi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2656"/>
            <a:ext cx="4373465" cy="6021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7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857256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>
                <a:solidFill>
                  <a:schemeClr val="accent6">
                    <a:lumMod val="50000"/>
                  </a:schemeClr>
                </a:solidFill>
              </a:rPr>
              <a:t>Come nasce l’interesse per il nostro progetto...</a:t>
            </a:r>
            <a:endParaRPr lang="hr-HR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it-IT" sz="3000" dirty="0" smtClean="0"/>
              <a:t>Un giorno, ritrovandoci nella nostra stanza, </a:t>
            </a:r>
            <a:r>
              <a:rPr lang="it-IT" sz="3000" dirty="0" err="1" smtClean="0"/>
              <a:t>Lean</a:t>
            </a:r>
            <a:r>
              <a:rPr lang="it-IT" sz="3000" dirty="0" smtClean="0"/>
              <a:t> inizia a recitare una conta in dialetto </a:t>
            </a:r>
            <a:r>
              <a:rPr lang="it-IT" sz="3000" dirty="0" err="1" smtClean="0"/>
              <a:t>umaghese</a:t>
            </a:r>
            <a:r>
              <a:rPr lang="hr-HR" sz="3000" dirty="0" smtClean="0"/>
              <a:t>:</a:t>
            </a:r>
            <a:r>
              <a:rPr lang="it-IT" sz="3000" dirty="0" smtClean="0"/>
              <a:t> </a:t>
            </a:r>
            <a:endParaRPr lang="hr-HR" sz="3000" dirty="0" smtClean="0"/>
          </a:p>
          <a:p>
            <a:pPr algn="ctr">
              <a:buNone/>
            </a:pPr>
            <a:r>
              <a:rPr lang="hr-HR" sz="3000" dirty="0" smtClean="0"/>
              <a:t>“</a:t>
            </a:r>
            <a:r>
              <a:rPr lang="it-IT" sz="3000" i="1" dirty="0" err="1" smtClean="0"/>
              <a:t>Din</a:t>
            </a:r>
            <a:r>
              <a:rPr lang="it-IT" sz="3000" i="1" dirty="0" smtClean="0"/>
              <a:t> don </a:t>
            </a:r>
            <a:r>
              <a:rPr lang="it-IT" sz="3000" i="1" dirty="0" err="1" smtClean="0"/>
              <a:t>campanon</a:t>
            </a:r>
            <a:endParaRPr lang="hr-HR" sz="3000" i="1" dirty="0" smtClean="0"/>
          </a:p>
          <a:p>
            <a:pPr algn="ctr">
              <a:buNone/>
            </a:pPr>
            <a:r>
              <a:rPr lang="it-IT" sz="3000" i="1" dirty="0" smtClean="0"/>
              <a:t>Tre </a:t>
            </a:r>
            <a:r>
              <a:rPr lang="it-IT" sz="3000" i="1" dirty="0" err="1" smtClean="0"/>
              <a:t>sorele</a:t>
            </a:r>
            <a:r>
              <a:rPr lang="it-IT" sz="3000" i="1" dirty="0" smtClean="0"/>
              <a:t> sul </a:t>
            </a:r>
            <a:r>
              <a:rPr lang="it-IT" sz="3000" i="1" dirty="0" err="1" smtClean="0"/>
              <a:t>balcon</a:t>
            </a:r>
            <a:endParaRPr lang="hr-HR" sz="3000" i="1" dirty="0" smtClean="0"/>
          </a:p>
          <a:p>
            <a:pPr algn="ctr">
              <a:buNone/>
            </a:pPr>
            <a:r>
              <a:rPr lang="it-IT" sz="3000" i="1" dirty="0" smtClean="0"/>
              <a:t>Una </a:t>
            </a:r>
            <a:r>
              <a:rPr lang="it-IT" sz="3000" i="1" dirty="0" err="1" smtClean="0"/>
              <a:t>cusi</a:t>
            </a:r>
            <a:r>
              <a:rPr lang="it-IT" sz="3000" i="1" dirty="0" smtClean="0"/>
              <a:t>, una </a:t>
            </a:r>
            <a:r>
              <a:rPr lang="it-IT" sz="3000" i="1" dirty="0" err="1" smtClean="0"/>
              <a:t>taia</a:t>
            </a:r>
            <a:r>
              <a:rPr lang="it-IT" sz="3000" i="1" dirty="0" smtClean="0"/>
              <a:t>, </a:t>
            </a:r>
            <a:endParaRPr lang="hr-HR" sz="3000" i="1" dirty="0" smtClean="0"/>
          </a:p>
          <a:p>
            <a:pPr algn="ctr">
              <a:buNone/>
            </a:pPr>
            <a:r>
              <a:rPr lang="it-IT" sz="3000" i="1" dirty="0" smtClean="0"/>
              <a:t>una fa </a:t>
            </a:r>
            <a:r>
              <a:rPr lang="it-IT" sz="3000" i="1" dirty="0" err="1" smtClean="0"/>
              <a:t>el</a:t>
            </a:r>
            <a:r>
              <a:rPr lang="it-IT" sz="3000" i="1" dirty="0" smtClean="0"/>
              <a:t> </a:t>
            </a:r>
            <a:r>
              <a:rPr lang="it-IT" sz="3000" i="1" dirty="0" err="1" smtClean="0"/>
              <a:t>capel</a:t>
            </a:r>
            <a:r>
              <a:rPr lang="it-IT" sz="3000" i="1" dirty="0" smtClean="0"/>
              <a:t> de paia</a:t>
            </a:r>
            <a:r>
              <a:rPr lang="hr-HR" sz="3000" i="1" dirty="0" smtClean="0"/>
              <a:t>”</a:t>
            </a:r>
            <a:r>
              <a:rPr lang="it-IT" sz="3000" i="1" dirty="0" smtClean="0"/>
              <a:t> </a:t>
            </a:r>
            <a:endParaRPr lang="hr-HR" sz="3000" i="1" dirty="0" smtClean="0"/>
          </a:p>
          <a:p>
            <a:endParaRPr lang="hr-HR" sz="3000" dirty="0" smtClean="0"/>
          </a:p>
          <a:p>
            <a:pPr>
              <a:buNone/>
            </a:pPr>
            <a:r>
              <a:rPr lang="it-IT" sz="3000" dirty="0" smtClean="0"/>
              <a:t>Gli chiedo dove l’avesse sentita e lui risponde: “Questa conta mi ha imparato mio papà </a:t>
            </a:r>
            <a:r>
              <a:rPr lang="it-IT" sz="3000" dirty="0" err="1" smtClean="0"/>
              <a:t>Roni</a:t>
            </a:r>
            <a:r>
              <a:rPr lang="hr-HR" sz="3000" dirty="0" smtClean="0"/>
              <a:t> quando mi fa ljuljati</a:t>
            </a:r>
            <a:r>
              <a:rPr lang="it-IT" sz="3000" dirty="0" smtClean="0"/>
              <a:t>”</a:t>
            </a:r>
            <a:r>
              <a:rPr lang="hr-HR" sz="3000" dirty="0" smtClean="0"/>
              <a:t>(LEAN 6 anni)</a:t>
            </a:r>
          </a:p>
          <a:p>
            <a:endParaRPr lang="hr-HR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hr-HR" dirty="0" smtClean="0">
                <a:solidFill>
                  <a:schemeClr val="accent2">
                    <a:lumMod val="75000"/>
                  </a:schemeClr>
                </a:solidFill>
              </a:rPr>
              <a:t>Mia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 si unisce al discorso e dice che anche lei sa </a:t>
            </a:r>
            <a:r>
              <a:rPr lang="hr-HR" dirty="0" smtClean="0">
                <a:solidFill>
                  <a:schemeClr val="accent2">
                    <a:lumMod val="75000"/>
                  </a:schemeClr>
                </a:solidFill>
              </a:rPr>
              <a:t>la stessa conta ma un poco diversa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che le </a:t>
            </a:r>
            <a:r>
              <a:rPr lang="hr-HR" dirty="0" smtClean="0">
                <a:solidFill>
                  <a:schemeClr val="accent2">
                    <a:lumMod val="75000"/>
                  </a:schemeClr>
                </a:solidFill>
              </a:rPr>
              <a:t>ha insegnato la sua nonna e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ce la recita</a:t>
            </a:r>
            <a:r>
              <a:rPr lang="hr-HR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>
              <a:buNone/>
            </a:pPr>
            <a:endParaRPr lang="hr-HR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hr-HR" i="1" dirty="0" smtClean="0"/>
              <a:t>“</a:t>
            </a:r>
            <a:r>
              <a:rPr lang="it-IT" i="1" dirty="0" err="1" smtClean="0"/>
              <a:t>Din</a:t>
            </a:r>
            <a:r>
              <a:rPr lang="it-IT" i="1" dirty="0" smtClean="0"/>
              <a:t> don </a:t>
            </a:r>
            <a:r>
              <a:rPr lang="it-IT" i="1" dirty="0" err="1" smtClean="0"/>
              <a:t>campanon</a:t>
            </a:r>
            <a:endParaRPr lang="hr-HR" i="1" dirty="0" smtClean="0"/>
          </a:p>
          <a:p>
            <a:pPr algn="ctr">
              <a:buNone/>
            </a:pPr>
            <a:r>
              <a:rPr lang="it-IT" i="1" dirty="0" smtClean="0"/>
              <a:t>Tre </a:t>
            </a:r>
            <a:r>
              <a:rPr lang="it-IT" i="1" dirty="0" err="1" smtClean="0"/>
              <a:t>sorele</a:t>
            </a:r>
            <a:r>
              <a:rPr lang="it-IT" i="1" dirty="0" smtClean="0"/>
              <a:t> sul </a:t>
            </a:r>
            <a:r>
              <a:rPr lang="it-IT" i="1" dirty="0" err="1" smtClean="0"/>
              <a:t>balcon</a:t>
            </a:r>
            <a:endParaRPr lang="hr-HR" i="1" dirty="0" smtClean="0"/>
          </a:p>
          <a:p>
            <a:pPr algn="ctr">
              <a:buNone/>
            </a:pPr>
            <a:r>
              <a:rPr lang="it-IT" i="1" dirty="0" smtClean="0"/>
              <a:t>Una </a:t>
            </a:r>
            <a:r>
              <a:rPr lang="hr-HR" i="1" dirty="0" smtClean="0"/>
              <a:t>la </a:t>
            </a:r>
            <a:r>
              <a:rPr lang="it-IT" i="1" dirty="0" smtClean="0"/>
              <a:t>cu</a:t>
            </a:r>
            <a:r>
              <a:rPr lang="hr-HR" i="1" dirty="0" smtClean="0"/>
              <a:t>ci</a:t>
            </a:r>
            <a:r>
              <a:rPr lang="it-IT" i="1" dirty="0" smtClean="0"/>
              <a:t>, una </a:t>
            </a:r>
            <a:r>
              <a:rPr lang="hr-HR" i="1" dirty="0" smtClean="0"/>
              <a:t>la </a:t>
            </a:r>
            <a:r>
              <a:rPr lang="it-IT" i="1" dirty="0" err="1" smtClean="0"/>
              <a:t>taia</a:t>
            </a:r>
            <a:r>
              <a:rPr lang="it-IT" i="1" dirty="0" smtClean="0"/>
              <a:t>, </a:t>
            </a:r>
            <a:endParaRPr lang="hr-HR" i="1" dirty="0" smtClean="0"/>
          </a:p>
          <a:p>
            <a:pPr algn="ctr">
              <a:buNone/>
            </a:pPr>
            <a:r>
              <a:rPr lang="it-IT" i="1" dirty="0" smtClean="0"/>
              <a:t>una fa </a:t>
            </a:r>
            <a:r>
              <a:rPr lang="it-IT" i="1" dirty="0" err="1" smtClean="0"/>
              <a:t>el</a:t>
            </a:r>
            <a:r>
              <a:rPr lang="it-IT" i="1" dirty="0" smtClean="0"/>
              <a:t> </a:t>
            </a:r>
            <a:r>
              <a:rPr lang="it-IT" i="1" dirty="0" err="1" smtClean="0"/>
              <a:t>capel</a:t>
            </a:r>
            <a:r>
              <a:rPr lang="it-IT" i="1" dirty="0" smtClean="0"/>
              <a:t> de paia</a:t>
            </a:r>
            <a:endParaRPr lang="hr-HR" i="1" dirty="0" smtClean="0"/>
          </a:p>
          <a:p>
            <a:pPr algn="ctr">
              <a:buNone/>
            </a:pPr>
            <a:r>
              <a:rPr lang="hr-HR" i="1" dirty="0" smtClean="0"/>
              <a:t>Per la </a:t>
            </a:r>
            <a:r>
              <a:rPr lang="hr-HR" i="1" dirty="0" err="1" smtClean="0"/>
              <a:t>vecia</a:t>
            </a:r>
            <a:r>
              <a:rPr lang="hr-HR" i="1" dirty="0" smtClean="0"/>
              <a:t> </a:t>
            </a:r>
            <a:r>
              <a:rPr lang="hr-HR" i="1" dirty="0" err="1" smtClean="0"/>
              <a:t>capelaia</a:t>
            </a:r>
            <a:r>
              <a:rPr lang="hr-HR" i="1" dirty="0" smtClean="0"/>
              <a:t>”</a:t>
            </a:r>
            <a:r>
              <a:rPr lang="it-IT" i="1" dirty="0" smtClean="0"/>
              <a:t> </a:t>
            </a:r>
            <a:endParaRPr lang="hr-HR" i="1" dirty="0" smtClean="0"/>
          </a:p>
          <a:p>
            <a:pPr algn="ctr">
              <a:buNone/>
            </a:pPr>
            <a:r>
              <a:rPr lang="hr-HR" i="1" dirty="0" smtClean="0"/>
              <a:t>(MIA 6 anni)</a:t>
            </a:r>
          </a:p>
          <a:p>
            <a:pPr algn="ctr">
              <a:buNone/>
            </a:pPr>
            <a:endParaRPr lang="hr-HR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1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mo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248472" cy="6129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pimpinela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9369" y="332657"/>
            <a:ext cx="4425119" cy="6090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84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4218822" cy="6048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porco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5087" y="404664"/>
            <a:ext cx="4396168" cy="6048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422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sinin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283968" cy="6120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bragh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88640"/>
            <a:ext cx="4322127" cy="6120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7016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8640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Il dialetto ci ha fatto conoscere la canzone “L’acqua dela Muiela”</a:t>
            </a:r>
          </a:p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536" y="62068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u="sng" dirty="0" smtClean="0">
                <a:solidFill>
                  <a:schemeClr val="bg1">
                    <a:lumMod val="50000"/>
                  </a:schemeClr>
                </a:solidFill>
              </a:rPr>
              <a:t>Andando a visitare la parte vecchia della nostra città  abbiamo  deciso  di creare il pezzo di riva dove solitamente andiamo a giocare e raccogliere le conghiglie. </a:t>
            </a:r>
            <a:endParaRPr lang="en-US" b="1" u="sng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IMG_20210510_0806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2106234" cy="2808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2040" y="4725144"/>
            <a:ext cx="3240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u="sng" dirty="0" smtClean="0">
                <a:solidFill>
                  <a:schemeClr val="bg1">
                    <a:lumMod val="50000"/>
                  </a:schemeClr>
                </a:solidFill>
              </a:rPr>
              <a:t>I bambini hanno osservato e disegnato le case in pietra e costruito con il das le pietre della riva</a:t>
            </a:r>
            <a:endParaRPr lang="en-US" sz="2000" b="1" u="sng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 descr="IMG_20210510_0806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1268760"/>
            <a:ext cx="2193708" cy="2924944"/>
          </a:xfrm>
          <a:prstGeom prst="rect">
            <a:avLst/>
          </a:prstGeom>
        </p:spPr>
      </p:pic>
      <p:pic>
        <p:nvPicPr>
          <p:cNvPr id="8" name="Picture 7" descr="IMG_20210510_1023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268760"/>
            <a:ext cx="2139702" cy="2852936"/>
          </a:xfrm>
          <a:prstGeom prst="rect">
            <a:avLst/>
          </a:prstGeom>
        </p:spPr>
      </p:pic>
      <p:pic>
        <p:nvPicPr>
          <p:cNvPr id="9" name="Picture 8" descr="IMG_20210510_1023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1268760"/>
            <a:ext cx="2247714" cy="2996952"/>
          </a:xfrm>
          <a:prstGeom prst="rect">
            <a:avLst/>
          </a:prstGeom>
        </p:spPr>
      </p:pic>
      <p:pic>
        <p:nvPicPr>
          <p:cNvPr id="10" name="Picture 9" descr="IMG_20210510_1002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4039714"/>
            <a:ext cx="4139952" cy="2818285"/>
          </a:xfrm>
          <a:prstGeom prst="rect">
            <a:avLst/>
          </a:prstGeom>
        </p:spPr>
      </p:pic>
    </p:spTree>
  </p:cSld>
  <p:clrMapOvr>
    <a:masterClrMapping/>
  </p:clrMapOvr>
  <p:transition advTm="4937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210510_1002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2232248" cy="297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IMG_20210511_142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2170" y="0"/>
            <a:ext cx="3291830" cy="4389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IMG_20210511_1517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260648"/>
            <a:ext cx="2805775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IMG_20210511_1504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4365104"/>
            <a:ext cx="3323861" cy="2492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IMG_20210512_1427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3717032"/>
            <a:ext cx="3923928" cy="2942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8343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32656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smtClean="0">
                <a:solidFill>
                  <a:srgbClr val="C00000"/>
                </a:solidFill>
              </a:rPr>
              <a:t>ANALISI E VALUTAZIONE DEL NOSTRO </a:t>
            </a:r>
            <a:r>
              <a:rPr lang="hr-HR" sz="2400" dirty="0" smtClean="0">
                <a:solidFill>
                  <a:srgbClr val="C00000"/>
                </a:solidFill>
              </a:rPr>
              <a:t>PROGETTO: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948690"/>
            <a:ext cx="84249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Il confronto tra passato e presente nelle differenze linguistiche, ovvero il dialetto e la lingua italiana. </a:t>
            </a:r>
            <a:endParaRPr lang="hr-HR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 Mantenere e curare la </a:t>
            </a:r>
            <a:r>
              <a:rPr lang="hr-HR" sz="2400" b="1" dirty="0" err="1" smtClean="0">
                <a:solidFill>
                  <a:schemeClr val="accent6">
                    <a:lumMod val="75000"/>
                  </a:schemeClr>
                </a:solidFill>
              </a:rPr>
              <a:t>cultura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r-HR" sz="2400" b="1" dirty="0" err="1" smtClean="0">
                <a:solidFill>
                  <a:schemeClr val="accent6">
                    <a:lumMod val="75000"/>
                  </a:schemeClr>
                </a:solidFill>
              </a:rPr>
              <a:t>dialettale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 di immenso valore  per noi e la nostra realtà.</a:t>
            </a:r>
          </a:p>
          <a:p>
            <a:pPr>
              <a:buFont typeface="Arial" pitchFamily="34" charset="0"/>
              <a:buChar char="•"/>
            </a:pP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 Val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orizzare il patrimonio linguistico del passato attraverso i racconti dei nonni ai nipoti.</a:t>
            </a:r>
            <a:endParaRPr lang="hr-HR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La partecipazione attiva delle famiglie nel filmare i nonni che raccontano le filastrocche ai nipoti. 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 Stimolare e assecondare 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il desiderio di ricercare e apprendere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 l’uso degli oggetti antichi.</a:t>
            </a:r>
          </a:p>
          <a:p>
            <a:pPr>
              <a:buFont typeface="Arial" pitchFamily="34" charset="0"/>
              <a:buChar char="•"/>
            </a:pP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Valorizzare la comunicazione dialettale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, potenziando 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l’ascolto attivo, 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l’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attenzione e 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la 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memorizzazione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 Conoscere e a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ccettare la diversità 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linguistica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del 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 dialetto</a:t>
            </a:r>
            <a:r>
              <a:rPr lang="hr-HR" sz="2400" b="1" dirty="0" smtClean="0">
                <a:solidFill>
                  <a:schemeClr val="accent6">
                    <a:lumMod val="75000"/>
                  </a:schemeClr>
                </a:solidFill>
              </a:rPr>
              <a:t> autoctono umaghese</a:t>
            </a:r>
            <a:r>
              <a:rPr lang="it-IT" sz="2400" b="1" dirty="0" smtClean="0">
                <a:solidFill>
                  <a:schemeClr val="accent6">
                    <a:lumMod val="75000"/>
                  </a:schemeClr>
                </a:solidFill>
              </a:rPr>
              <a:t> e usarlo nella comunicazione tra i compagni.</a:t>
            </a:r>
            <a:endParaRPr lang="hr-HR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5359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27784" y="332656"/>
            <a:ext cx="3672408" cy="7920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hr-HR" sz="2700" b="1" dirty="0" smtClean="0">
                <a:solidFill>
                  <a:schemeClr val="accent1">
                    <a:lumMod val="75000"/>
                  </a:schemeClr>
                </a:solidFill>
              </a:rPr>
              <a:t>Saluti da umago</a:t>
            </a:r>
            <a:br>
              <a:rPr lang="hr-HR" sz="27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hr-HR" sz="2700" b="1" dirty="0" smtClean="0">
                <a:solidFill>
                  <a:schemeClr val="accent1">
                    <a:lumMod val="75000"/>
                  </a:schemeClr>
                </a:solidFill>
              </a:rPr>
              <a:t>e  </a:t>
            </a:r>
            <a:r>
              <a:rPr lang="hr-HR" sz="2700" b="1" dirty="0" smtClean="0">
                <a:solidFill>
                  <a:schemeClr val="accent1">
                    <a:lumMod val="75000"/>
                  </a:schemeClr>
                </a:solidFill>
              </a:rPr>
              <a:t>vegni  trovarne! </a:t>
            </a:r>
            <a:endParaRPr lang="hr-HR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Segnaposto contenuto 3" descr="IMG_20210322_1155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ttangolo 12"/>
          <p:cNvSpPr/>
          <p:nvPr/>
        </p:nvSpPr>
        <p:spPr>
          <a:xfrm>
            <a:off x="642910" y="5500702"/>
            <a:ext cx="7786742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2"/>
                </a:solidFill>
              </a:rPr>
              <a:t>SMI “GIROTONDO” UMAGO</a:t>
            </a:r>
          </a:p>
          <a:p>
            <a:pPr algn="ctr"/>
            <a:r>
              <a:rPr lang="hr-HR" dirty="0" smtClean="0">
                <a:solidFill>
                  <a:schemeClr val="tx2"/>
                </a:solidFill>
              </a:rPr>
              <a:t>GRUPPO EDUCATIVO: “ARCOBALENO”</a:t>
            </a:r>
          </a:p>
          <a:p>
            <a:pPr algn="ctr"/>
            <a:r>
              <a:rPr lang="hr-HR" dirty="0" smtClean="0">
                <a:solidFill>
                  <a:schemeClr val="tx2"/>
                </a:solidFill>
              </a:rPr>
              <a:t>Educatrici: Jelena Mrak e Laura Brosolo</a:t>
            </a:r>
            <a:endParaRPr lang="hr-HR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advTm="6954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88640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cap="none" dirty="0" smtClean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Con la collaborazione di alcuni nonni e genitori natii d</a:t>
            </a:r>
            <a:r>
              <a:rPr lang="hr-HR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Times New Roman" pitchFamily="18" charset="0"/>
                <a:cs typeface="Arial" pitchFamily="34" charset="0"/>
              </a:rPr>
              <a:t>el</a:t>
            </a:r>
            <a:r>
              <a:rPr lang="it-IT" cap="none" dirty="0" smtClean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nostro territorio</a:t>
            </a:r>
            <a:r>
              <a:rPr lang="hr-HR" cap="none" dirty="0" smtClean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lang="it-IT" cap="none" dirty="0" smtClean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dell’</a:t>
            </a:r>
            <a:r>
              <a:rPr lang="it-IT" cap="none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umaghese</a:t>
            </a:r>
            <a:r>
              <a:rPr lang="it-IT" cap="none" dirty="0" smtClean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, ne riportiamo le più conosciute augurando a chi legge di tornare, seppur per breve tempo, un poco bambino</a:t>
            </a:r>
            <a:r>
              <a:rPr lang="hr-HR" cap="none" dirty="0" smtClean="0">
                <a:solidFill>
                  <a:schemeClr val="accent2">
                    <a:lumMod val="75000"/>
                  </a:schemeClr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.</a:t>
            </a:r>
            <a:endParaRPr lang="hr-HR" dirty="0"/>
          </a:p>
        </p:txBody>
      </p:sp>
      <p:sp>
        <p:nvSpPr>
          <p:cNvPr id="4" name="Rettangolo 3"/>
          <p:cNvSpPr/>
          <p:nvPr/>
        </p:nvSpPr>
        <p:spPr>
          <a:xfrm>
            <a:off x="5076056" y="4077072"/>
            <a:ext cx="364333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hr-HR" dirty="0"/>
          </a:p>
          <a:p>
            <a:pPr>
              <a:buNone/>
            </a:pPr>
            <a:r>
              <a:rPr lang="hr-HR" sz="2000" b="1" i="1" dirty="0" smtClean="0">
                <a:solidFill>
                  <a:srgbClr val="AF3A27"/>
                </a:solidFill>
              </a:rPr>
              <a:t>Gigi Gigi Pirula</a:t>
            </a:r>
          </a:p>
          <a:p>
            <a:pPr>
              <a:buNone/>
            </a:pPr>
            <a:r>
              <a:rPr lang="hr-HR" sz="2000" b="1" i="1" dirty="0" smtClean="0">
                <a:solidFill>
                  <a:srgbClr val="AF3A27"/>
                </a:solidFill>
              </a:rPr>
              <a:t>Ga roto la pignata</a:t>
            </a:r>
          </a:p>
          <a:p>
            <a:pPr>
              <a:buNone/>
            </a:pPr>
            <a:r>
              <a:rPr lang="hr-HR" sz="2000" b="1" i="1" dirty="0" smtClean="0">
                <a:solidFill>
                  <a:srgbClr val="AF3A27"/>
                </a:solidFill>
              </a:rPr>
              <a:t>La mama come mata</a:t>
            </a:r>
          </a:p>
          <a:p>
            <a:pPr>
              <a:buNone/>
            </a:pPr>
            <a:r>
              <a:rPr lang="hr-HR" sz="2000" b="1" i="1" dirty="0" smtClean="0">
                <a:solidFill>
                  <a:srgbClr val="AF3A27"/>
                </a:solidFill>
              </a:rPr>
              <a:t>La ghe coreva drio</a:t>
            </a:r>
          </a:p>
          <a:p>
            <a:pPr>
              <a:buNone/>
            </a:pPr>
            <a:r>
              <a:rPr lang="hr-HR" sz="2000" b="1" i="1" dirty="0" smtClean="0">
                <a:solidFill>
                  <a:srgbClr val="AF3A27"/>
                </a:solidFill>
              </a:rPr>
              <a:t>Su per il Monte Belo</a:t>
            </a:r>
          </a:p>
          <a:p>
            <a:pPr>
              <a:buNone/>
            </a:pPr>
            <a:r>
              <a:rPr lang="hr-HR" sz="2000" b="1" i="1" dirty="0" smtClean="0">
                <a:solidFill>
                  <a:srgbClr val="AF3A27"/>
                </a:solidFill>
              </a:rPr>
              <a:t>La vaca col </a:t>
            </a:r>
            <a:r>
              <a:rPr lang="hr-HR" sz="2000" b="1" i="1" dirty="0" err="1" smtClean="0">
                <a:solidFill>
                  <a:srgbClr val="AF3A27"/>
                </a:solidFill>
              </a:rPr>
              <a:t>capelo</a:t>
            </a:r>
            <a:endParaRPr lang="hr-HR" sz="2000" b="1" i="1" dirty="0" smtClean="0">
              <a:solidFill>
                <a:srgbClr val="AF3A27"/>
              </a:solidFill>
            </a:endParaRPr>
          </a:p>
          <a:p>
            <a:pPr>
              <a:buNone/>
            </a:pPr>
            <a:r>
              <a:rPr lang="hr-HR" sz="2000" b="1" i="1" dirty="0" smtClean="0">
                <a:solidFill>
                  <a:srgbClr val="AF3A27"/>
                </a:solidFill>
              </a:rPr>
              <a:t>Orco di baco non fumerò più!</a:t>
            </a:r>
            <a:endParaRPr lang="hr-HR" sz="2000" b="1" i="1" dirty="0">
              <a:solidFill>
                <a:srgbClr val="AF3A27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1520" y="119675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hr-HR" b="1" dirty="0" smtClean="0">
                <a:solidFill>
                  <a:schemeClr val="accent2">
                    <a:lumMod val="50000"/>
                  </a:schemeClr>
                </a:solidFill>
              </a:rPr>
              <a:t>La nonna Graziella, che è la nonna di Ester, ci ha inviato un video con le seguenti filastrocche e canzoncine: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076056" y="1844824"/>
            <a:ext cx="3786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i="1" dirty="0" smtClean="0">
                <a:solidFill>
                  <a:srgbClr val="FF9900"/>
                </a:solidFill>
              </a:rPr>
              <a:t>Ciola ciola Bepi</a:t>
            </a:r>
          </a:p>
          <a:p>
            <a:r>
              <a:rPr lang="hr-HR" b="1" i="1" dirty="0" smtClean="0">
                <a:solidFill>
                  <a:srgbClr val="FF9900"/>
                </a:solidFill>
              </a:rPr>
              <a:t>Che la xe carina</a:t>
            </a:r>
          </a:p>
          <a:p>
            <a:r>
              <a:rPr lang="hr-HR" b="1" i="1" dirty="0" smtClean="0">
                <a:solidFill>
                  <a:srgbClr val="FF9900"/>
                </a:solidFill>
              </a:rPr>
              <a:t>La scova la cuzina la frega el fogoler</a:t>
            </a:r>
          </a:p>
          <a:p>
            <a:r>
              <a:rPr lang="hr-HR" b="1" i="1" dirty="0" smtClean="0">
                <a:solidFill>
                  <a:srgbClr val="FF9900"/>
                </a:solidFill>
              </a:rPr>
              <a:t>E dopo che la go ciolta </a:t>
            </a:r>
          </a:p>
          <a:p>
            <a:r>
              <a:rPr lang="hr-HR" b="1" i="1" dirty="0" smtClean="0">
                <a:solidFill>
                  <a:srgbClr val="FF9900"/>
                </a:solidFill>
              </a:rPr>
              <a:t>Tuti me dizi oca</a:t>
            </a:r>
          </a:p>
          <a:p>
            <a:r>
              <a:rPr lang="hr-HR" b="1" i="1" dirty="0" smtClean="0">
                <a:solidFill>
                  <a:srgbClr val="FF9900"/>
                </a:solidFill>
              </a:rPr>
              <a:t>Ma che bruta dona </a:t>
            </a:r>
          </a:p>
          <a:p>
            <a:r>
              <a:rPr lang="hr-HR" b="1" i="1" dirty="0" smtClean="0">
                <a:solidFill>
                  <a:srgbClr val="FF9900"/>
                </a:solidFill>
              </a:rPr>
              <a:t>Che ti ga ciolto ti.</a:t>
            </a:r>
            <a:endParaRPr lang="hr-HR" b="1" i="1" dirty="0">
              <a:solidFill>
                <a:srgbClr val="FF99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1988840"/>
            <a:ext cx="4176464" cy="4608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shot_20210526_0705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204864"/>
            <a:ext cx="3672408" cy="4239006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4934857" y="4025295"/>
            <a:ext cx="3955143" cy="299962"/>
          </a:xfrm>
          <a:custGeom>
            <a:avLst/>
            <a:gdLst>
              <a:gd name="connsiteX0" fmla="*/ 0 w 3955143"/>
              <a:gd name="connsiteY0" fmla="*/ 299962 h 299962"/>
              <a:gd name="connsiteX1" fmla="*/ 537029 w 3955143"/>
              <a:gd name="connsiteY1" fmla="*/ 9676 h 299962"/>
              <a:gd name="connsiteX2" fmla="*/ 1886857 w 3955143"/>
              <a:gd name="connsiteY2" fmla="*/ 241905 h 299962"/>
              <a:gd name="connsiteX3" fmla="*/ 2685143 w 3955143"/>
              <a:gd name="connsiteY3" fmla="*/ 24191 h 299962"/>
              <a:gd name="connsiteX4" fmla="*/ 3599543 w 3955143"/>
              <a:gd name="connsiteY4" fmla="*/ 212876 h 299962"/>
              <a:gd name="connsiteX5" fmla="*/ 3904343 w 3955143"/>
              <a:gd name="connsiteY5" fmla="*/ 38705 h 299962"/>
              <a:gd name="connsiteX6" fmla="*/ 3904343 w 3955143"/>
              <a:gd name="connsiteY6" fmla="*/ 67734 h 299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55143" h="299962">
                <a:moveTo>
                  <a:pt x="0" y="299962"/>
                </a:moveTo>
                <a:cubicBezTo>
                  <a:pt x="111276" y="159657"/>
                  <a:pt x="222553" y="19352"/>
                  <a:pt x="537029" y="9676"/>
                </a:cubicBezTo>
                <a:cubicBezTo>
                  <a:pt x="851505" y="0"/>
                  <a:pt x="1528838" y="239486"/>
                  <a:pt x="1886857" y="241905"/>
                </a:cubicBezTo>
                <a:cubicBezTo>
                  <a:pt x="2244876" y="244324"/>
                  <a:pt x="2399695" y="29029"/>
                  <a:pt x="2685143" y="24191"/>
                </a:cubicBezTo>
                <a:cubicBezTo>
                  <a:pt x="2970591" y="19353"/>
                  <a:pt x="3396343" y="210457"/>
                  <a:pt x="3599543" y="212876"/>
                </a:cubicBezTo>
                <a:cubicBezTo>
                  <a:pt x="3802743" y="215295"/>
                  <a:pt x="3853543" y="62895"/>
                  <a:pt x="3904343" y="38705"/>
                </a:cubicBezTo>
                <a:cubicBezTo>
                  <a:pt x="3955143" y="14515"/>
                  <a:pt x="3929743" y="41124"/>
                  <a:pt x="3904343" y="6773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564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55576" y="404664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hr-HR" b="1" dirty="0" smtClean="0">
                <a:solidFill>
                  <a:schemeClr val="accent2">
                    <a:lumMod val="50000"/>
                  </a:schemeClr>
                </a:solidFill>
              </a:rPr>
              <a:t>La nonna Marina, che è la nonna di  Mia, ci ha inviato un video con le seguenti filastrocche e canzoncine:</a:t>
            </a: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187624" y="1268760"/>
            <a:ext cx="235745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rgbClr val="AF3A27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Giro </a:t>
            </a: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rgbClr val="AF3A27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giro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rgbClr val="AF3A27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tondo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rgbClr val="AF3A27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rgbClr val="AF3A27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Casca </a:t>
            </a: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rgbClr val="AF3A27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el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rgbClr val="AF3A27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modo 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rgbClr val="AF3A27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rgbClr val="AF3A27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casca la </a:t>
            </a: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rgbClr val="AF3A27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tera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rgbClr val="AF3A27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rgbClr val="AF3A27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tuti </a:t>
            </a:r>
            <a:r>
              <a:rPr kumimoji="0" lang="hr-HR" sz="2000" b="1" i="1" u="none" strike="noStrike" cap="none" normalizeH="0" baseline="0" dirty="0" smtClean="0">
                <a:ln>
                  <a:noFill/>
                </a:ln>
                <a:solidFill>
                  <a:srgbClr val="AF3A27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rgbClr val="AF3A27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 per tera</a:t>
            </a:r>
            <a:endParaRPr kumimoji="0" lang="hr-HR" sz="1800" b="1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5724128" y="980728"/>
            <a:ext cx="244827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Picio </a:t>
            </a: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rgbClr val="FF99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picelo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rgbClr val="FF99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Piu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grande d’anelo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rgbClr val="FF99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Piu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rgbClr val="FF99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grando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de </a:t>
            </a: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rgbClr val="FF99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tuti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Frega </a:t>
            </a: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rgbClr val="FF99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frega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rgbClr val="FF99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oci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rgbClr val="FF99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Maza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rgbClr val="FF99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pedoci</a:t>
            </a:r>
            <a:r>
              <a:rPr kumimoji="0" lang="hr-HR" sz="2000" b="1" i="1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!</a:t>
            </a:r>
            <a:endParaRPr kumimoji="0" lang="it-IT" sz="2000" b="1" i="1" u="none" strike="noStrike" cap="none" normalizeH="0" baseline="0" dirty="0" smtClean="0">
              <a:ln>
                <a:noFill/>
              </a:ln>
              <a:solidFill>
                <a:srgbClr val="FF99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8" y="2852936"/>
            <a:ext cx="3168352" cy="3816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92080" y="2708920"/>
            <a:ext cx="2952328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shot_20210526_0708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924944"/>
            <a:ext cx="2726963" cy="3672408"/>
          </a:xfrm>
          <a:prstGeom prst="rect">
            <a:avLst/>
          </a:prstGeom>
        </p:spPr>
      </p:pic>
      <p:pic>
        <p:nvPicPr>
          <p:cNvPr id="8" name="Picture 7" descr="Screenshot_20210526_0718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2852936"/>
            <a:ext cx="2520280" cy="3669758"/>
          </a:xfrm>
          <a:prstGeom prst="rect">
            <a:avLst/>
          </a:prstGeom>
        </p:spPr>
      </p:pic>
      <p:sp>
        <p:nvSpPr>
          <p:cNvPr id="15" name="Double Bracket 14"/>
          <p:cNvSpPr/>
          <p:nvPr/>
        </p:nvSpPr>
        <p:spPr>
          <a:xfrm>
            <a:off x="899592" y="1268760"/>
            <a:ext cx="2520280" cy="1296144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uble Bracket 15"/>
          <p:cNvSpPr/>
          <p:nvPr/>
        </p:nvSpPr>
        <p:spPr>
          <a:xfrm>
            <a:off x="5292080" y="980728"/>
            <a:ext cx="3024336" cy="1656184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503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99592" y="571480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hr-HR" b="1" dirty="0" smtClean="0">
                <a:solidFill>
                  <a:schemeClr val="accent2">
                    <a:lumMod val="50000"/>
                  </a:schemeClr>
                </a:solidFill>
              </a:rPr>
              <a:t>La nonna Suzana, che è la nonna di  Gaia, ci ha inviato un video con la seguente filastrocca/indovinello: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23528" y="2204864"/>
            <a:ext cx="2857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i="1" dirty="0" smtClean="0">
                <a:solidFill>
                  <a:schemeClr val="accent6">
                    <a:lumMod val="75000"/>
                  </a:schemeClr>
                </a:solidFill>
              </a:rPr>
              <a:t>La riza la raza</a:t>
            </a:r>
          </a:p>
          <a:p>
            <a:pPr algn="ctr"/>
            <a:r>
              <a:rPr lang="hr-HR" sz="2000" b="1" i="1" dirty="0" smtClean="0">
                <a:solidFill>
                  <a:schemeClr val="accent6">
                    <a:lumMod val="75000"/>
                  </a:schemeClr>
                </a:solidFill>
              </a:rPr>
              <a:t>La cori per la caza</a:t>
            </a:r>
          </a:p>
          <a:p>
            <a:pPr algn="ctr"/>
            <a:r>
              <a:rPr lang="hr-HR" sz="2000" b="1" i="1" dirty="0" smtClean="0">
                <a:solidFill>
                  <a:schemeClr val="accent6">
                    <a:lumMod val="75000"/>
                  </a:schemeClr>
                </a:solidFill>
              </a:rPr>
              <a:t>Qualchedun la vedi </a:t>
            </a:r>
          </a:p>
          <a:p>
            <a:pPr algn="ctr"/>
            <a:r>
              <a:rPr lang="hr-HR" sz="2000" b="1" i="1" dirty="0" smtClean="0">
                <a:solidFill>
                  <a:schemeClr val="accent6">
                    <a:lumMod val="75000"/>
                  </a:schemeClr>
                </a:solidFill>
              </a:rPr>
              <a:t>E tuti la senti</a:t>
            </a:r>
          </a:p>
          <a:p>
            <a:pPr algn="ctr"/>
            <a:endParaRPr lang="hr-HR" sz="2000" b="1" i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r-HR" sz="2000" b="1" i="1" dirty="0" smtClean="0">
                <a:solidFill>
                  <a:schemeClr val="accent6">
                    <a:lumMod val="75000"/>
                  </a:schemeClr>
                </a:solidFill>
              </a:rPr>
              <a:t>Ti sa cosa xe?</a:t>
            </a:r>
          </a:p>
          <a:p>
            <a:pPr algn="ctr"/>
            <a:r>
              <a:rPr lang="hr-HR" sz="2000" b="1" i="1" dirty="0" smtClean="0">
                <a:solidFill>
                  <a:schemeClr val="accent6">
                    <a:lumMod val="75000"/>
                  </a:schemeClr>
                </a:solidFill>
              </a:rPr>
              <a:t>La scova!!!</a:t>
            </a:r>
            <a:endParaRPr lang="hr-HR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91880" y="1988840"/>
            <a:ext cx="5112568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shot_20210526_0735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2204864"/>
            <a:ext cx="4690346" cy="2952328"/>
          </a:xfrm>
          <a:prstGeom prst="rect">
            <a:avLst/>
          </a:prstGeom>
        </p:spPr>
      </p:pic>
    </p:spTree>
  </p:cSld>
  <p:clrMapOvr>
    <a:masterClrMapping/>
  </p:clrMapOvr>
  <p:transition advTm="6234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14348" y="357166"/>
            <a:ext cx="810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</a:rPr>
              <a:t>La signora Ana, natia di Salvore, ci ha inviato le seguenti filastrocche:</a:t>
            </a:r>
            <a:endParaRPr lang="hr-H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Line Callout 3 7"/>
          <p:cNvSpPr/>
          <p:nvPr/>
        </p:nvSpPr>
        <p:spPr>
          <a:xfrm>
            <a:off x="611560" y="1052736"/>
            <a:ext cx="3168352" cy="1728192"/>
          </a:xfrm>
          <a:prstGeom prst="borderCallout3">
            <a:avLst>
              <a:gd name="adj1" fmla="val 101895"/>
              <a:gd name="adj2" fmla="val 40684"/>
              <a:gd name="adj3" fmla="val 111134"/>
              <a:gd name="adj4" fmla="val 57619"/>
              <a:gd name="adj5" fmla="val 126875"/>
              <a:gd name="adj6" fmla="val 84396"/>
              <a:gd name="adj7" fmla="val 175952"/>
              <a:gd name="adj8" fmla="val 11662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27584" y="1327120"/>
            <a:ext cx="27363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Pimpinela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de San </a:t>
            </a: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Vido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Va </a:t>
            </a: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zercar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suo marito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Va de qua va de la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Finché lo trovarà</a:t>
            </a:r>
            <a:endParaRPr kumimoji="0" lang="it-IT" sz="20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Callout 2 9"/>
          <p:cNvSpPr/>
          <p:nvPr/>
        </p:nvSpPr>
        <p:spPr>
          <a:xfrm>
            <a:off x="323528" y="3573016"/>
            <a:ext cx="3096344" cy="2736304"/>
          </a:xfrm>
          <a:prstGeom prst="borderCallout2">
            <a:avLst>
              <a:gd name="adj1" fmla="val 102267"/>
              <a:gd name="adj2" fmla="val 51034"/>
              <a:gd name="adj3" fmla="val 111337"/>
              <a:gd name="adj4" fmla="val 99304"/>
              <a:gd name="adj5" fmla="val 104013"/>
              <a:gd name="adj6" fmla="val 12935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39552" y="3645024"/>
            <a:ext cx="271347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Piovi piovi</a:t>
            </a:r>
            <a:r>
              <a:rPr kumimoji="0" lang="hr-HR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ina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La </a:t>
            </a: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gata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va in cu</a:t>
            </a:r>
            <a:r>
              <a:rPr kumimoji="0" lang="hr-HR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ina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La va soto el leto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La trova el confeto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El confeto xe duro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La salta sul muro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El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muro </a:t>
            </a: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xe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roto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La casca nel pozo</a:t>
            </a:r>
            <a:endParaRPr kumimoji="0" lang="it-IT" sz="20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Line Callout 2 11"/>
          <p:cNvSpPr/>
          <p:nvPr/>
        </p:nvSpPr>
        <p:spPr>
          <a:xfrm>
            <a:off x="4716016" y="836712"/>
            <a:ext cx="3096344" cy="2520280"/>
          </a:xfrm>
          <a:prstGeom prst="borderCallout2">
            <a:avLst>
              <a:gd name="adj1" fmla="val 52691"/>
              <a:gd name="adj2" fmla="val 100173"/>
              <a:gd name="adj3" fmla="val 84718"/>
              <a:gd name="adj4" fmla="val 112040"/>
              <a:gd name="adj5" fmla="val 113299"/>
              <a:gd name="adj6" fmla="val 10611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004048" y="1134616"/>
            <a:ext cx="264317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Cio-cio cio-cio cavalo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La </a:t>
            </a: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mama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vien dal </a:t>
            </a: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balo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Con le </a:t>
            </a: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tetine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piene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Per darghe alle putele 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Le putele non le vol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Butemole in scovazon</a:t>
            </a:r>
            <a:endParaRPr kumimoji="0" lang="it-IT" sz="20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 descr="IMG_20210526_0906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3717032"/>
            <a:ext cx="3860538" cy="29552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6078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188640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Anche noi educatrici abbiamo raccontato alcune filastrocche che ci raccontavano le nostre mamme e </a:t>
            </a:r>
            <a:r>
              <a:rPr lang="hr-HR" dirty="0" err="1" smtClean="0"/>
              <a:t>nonne</a:t>
            </a:r>
            <a:r>
              <a:rPr lang="hr-HR" dirty="0" smtClean="0"/>
              <a:t> </a:t>
            </a:r>
            <a:r>
              <a:rPr lang="hr-HR" dirty="0" err="1" smtClean="0"/>
              <a:t>quan’erano</a:t>
            </a:r>
            <a:r>
              <a:rPr lang="hr-HR" dirty="0" smtClean="0"/>
              <a:t> bambine. </a:t>
            </a:r>
            <a:endParaRPr lang="hr-HR" dirty="0"/>
          </a:p>
        </p:txBody>
      </p:sp>
      <p:pic>
        <p:nvPicPr>
          <p:cNvPr id="8" name="Picture 7" descr="IMG_9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3933056"/>
            <a:ext cx="3960440" cy="2738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IMG_20210526_1008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1" y="800709"/>
            <a:ext cx="3792420" cy="28443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entagon 10"/>
          <p:cNvSpPr/>
          <p:nvPr/>
        </p:nvSpPr>
        <p:spPr>
          <a:xfrm>
            <a:off x="611560" y="1268760"/>
            <a:ext cx="4248472" cy="1512168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2"/>
          <p:cNvSpPr txBox="1"/>
          <p:nvPr/>
        </p:nvSpPr>
        <p:spPr>
          <a:xfrm>
            <a:off x="827584" y="1268760"/>
            <a:ext cx="3143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i="1" dirty="0" smtClean="0">
                <a:solidFill>
                  <a:schemeClr val="accent6">
                    <a:lumMod val="75000"/>
                  </a:schemeClr>
                </a:solidFill>
              </a:rPr>
              <a:t>La vecia con la tecia</a:t>
            </a:r>
          </a:p>
          <a:p>
            <a:r>
              <a:rPr lang="hr-HR" sz="2000" b="1" i="1" dirty="0" smtClean="0">
                <a:solidFill>
                  <a:schemeClr val="accent6">
                    <a:lumMod val="75000"/>
                  </a:schemeClr>
                </a:solidFill>
              </a:rPr>
              <a:t>Con l’ombrelin de sol</a:t>
            </a:r>
          </a:p>
          <a:p>
            <a:r>
              <a:rPr lang="hr-HR" sz="2000" b="1" i="1" dirty="0" smtClean="0">
                <a:solidFill>
                  <a:schemeClr val="accent6">
                    <a:lumMod val="75000"/>
                  </a:schemeClr>
                </a:solidFill>
              </a:rPr>
              <a:t>La va ingrumar cagoie</a:t>
            </a:r>
          </a:p>
          <a:p>
            <a:r>
              <a:rPr lang="hr-HR" sz="2000" b="1" i="1" dirty="0" smtClean="0">
                <a:solidFill>
                  <a:schemeClr val="accent6">
                    <a:lumMod val="75000"/>
                  </a:schemeClr>
                </a:solidFill>
              </a:rPr>
              <a:t>La meti in tavaiol.</a:t>
            </a:r>
            <a:endParaRPr lang="hr-HR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467544" y="4437112"/>
            <a:ext cx="4104456" cy="1584176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1560" y="458112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chemeClr val="accent3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Bobolo bobolo</a:t>
            </a:r>
            <a:endParaRPr lang="hr-HR" sz="2000" b="1" i="1" dirty="0" smtClean="0">
              <a:solidFill>
                <a:schemeClr val="accent3">
                  <a:lumMod val="75000"/>
                </a:schemeClr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chemeClr val="accent3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Mostra i corni</a:t>
            </a:r>
            <a:endParaRPr lang="hr-HR" sz="2000" b="1" i="1" dirty="0" smtClean="0">
              <a:solidFill>
                <a:schemeClr val="accent3">
                  <a:lumMod val="75000"/>
                </a:schemeClr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chemeClr val="accent3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Se non ti me li mostri</a:t>
            </a:r>
            <a:endParaRPr lang="hr-HR" sz="2000" b="1" i="1" dirty="0" smtClean="0">
              <a:solidFill>
                <a:schemeClr val="accent3">
                  <a:lumMod val="75000"/>
                </a:schemeClr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i="1" dirty="0" smtClean="0">
                <a:solidFill>
                  <a:schemeClr val="accent3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Il babau te magnarà</a:t>
            </a:r>
            <a:r>
              <a:rPr lang="hr-HR" sz="2000" b="1" i="1" dirty="0" smtClean="0">
                <a:solidFill>
                  <a:schemeClr val="accent3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it-IT" sz="2000" b="1" i="1" dirty="0" smtClean="0">
              <a:solidFill>
                <a:schemeClr val="accent3">
                  <a:lumMod val="50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4607496" y="0"/>
            <a:ext cx="4536504" cy="2708920"/>
          </a:xfrm>
          <a:prstGeom prst="cloudCallout">
            <a:avLst>
              <a:gd name="adj1" fmla="val -18783"/>
              <a:gd name="adj2" fmla="val 840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Soto la capa del camin</a:t>
            </a:r>
            <a:endParaRPr lang="hr-HR" sz="20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Iera un vecio contadin</a:t>
            </a:r>
            <a:endParaRPr lang="hr-HR" sz="20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Che sonava la chitara</a:t>
            </a:r>
            <a:endParaRPr lang="hr-HR" sz="20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Bim-bum-sbara</a:t>
            </a:r>
            <a:endParaRPr lang="hr-HR" sz="20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Che sonava el mandolino</a:t>
            </a:r>
            <a:endParaRPr lang="hr-HR" sz="20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Pim-pum-pino!</a:t>
            </a:r>
            <a:endParaRPr lang="hr-HR" sz="20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IMG_20210525_1449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507" y="2420888"/>
            <a:ext cx="5664629" cy="432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640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shot_20210526_0720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4608512" cy="2653386"/>
          </a:xfrm>
          <a:prstGeom prst="rect">
            <a:avLst/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eft Arrow Callout 4"/>
          <p:cNvSpPr/>
          <p:nvPr/>
        </p:nvSpPr>
        <p:spPr>
          <a:xfrm>
            <a:off x="5004048" y="260648"/>
            <a:ext cx="3528392" cy="252028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444208" y="476672"/>
            <a:ext cx="194421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Ringa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ringa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raia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Martin sula paia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Paia paiuza</a:t>
            </a:r>
            <a:endParaRPr kumimoji="0" lang="hr-HR" sz="20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Ciapite</a:t>
            </a: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una </a:t>
            </a:r>
            <a:r>
              <a:rPr kumimoji="0" lang="it-IT" sz="2000" b="1" i="1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sciafuza</a:t>
            </a:r>
            <a:r>
              <a:rPr kumimoji="0" lang="hr-HR" sz="20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.</a:t>
            </a:r>
            <a:endParaRPr kumimoji="0" lang="it-IT" sz="20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8" name="Picture 7" descr="Screenshot_20210526_0706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1" y="3131374"/>
            <a:ext cx="6120681" cy="3468044"/>
          </a:xfrm>
          <a:prstGeom prst="rect">
            <a:avLst/>
          </a:prstGeom>
        </p:spPr>
      </p:pic>
      <p:sp>
        <p:nvSpPr>
          <p:cNvPr id="9" name="Left Arrow Callout 8"/>
          <p:cNvSpPr/>
          <p:nvPr/>
        </p:nvSpPr>
        <p:spPr>
          <a:xfrm>
            <a:off x="6156176" y="3573016"/>
            <a:ext cx="2808312" cy="2232248"/>
          </a:xfrm>
          <a:prstGeom prst="leftArrowCallout">
            <a:avLst>
              <a:gd name="adj1" fmla="val 23998"/>
              <a:gd name="adj2" fmla="val 25000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36296" y="3717032"/>
            <a:ext cx="1656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rgbClr val="C00000"/>
                </a:solidFill>
              </a:rPr>
              <a:t>Giro giro tondo</a:t>
            </a:r>
          </a:p>
          <a:p>
            <a:r>
              <a:rPr lang="hr-HR" b="1" dirty="0" smtClean="0">
                <a:solidFill>
                  <a:srgbClr val="C00000"/>
                </a:solidFill>
              </a:rPr>
              <a:t>Casca il mondo</a:t>
            </a:r>
          </a:p>
          <a:p>
            <a:r>
              <a:rPr lang="hr-HR" b="1" dirty="0" smtClean="0">
                <a:solidFill>
                  <a:srgbClr val="C00000"/>
                </a:solidFill>
              </a:rPr>
              <a:t>Casca la tera</a:t>
            </a:r>
          </a:p>
          <a:p>
            <a:r>
              <a:rPr lang="hr-HR" b="1" dirty="0" smtClean="0">
                <a:solidFill>
                  <a:srgbClr val="C00000"/>
                </a:solidFill>
              </a:rPr>
              <a:t>Tuti xo per tera!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675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9|0.7|1|1|0.8|0.8|0.6|0.8|0.6|0.6|0.6|0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rra">
  <a:themeElements>
    <a:clrScheme name="Ter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1462</TotalTime>
  <Words>1191</Words>
  <Application>Microsoft Office PowerPoint</Application>
  <PresentationFormat>On-screen Show (4:3)</PresentationFormat>
  <Paragraphs>149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Terra</vt:lpstr>
      <vt:lpstr>PROGETTO:  Conte e filastrocche di una volta...</vt:lpstr>
      <vt:lpstr>Come nasce l’interesse per il nostro progetto...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Saluti da umago e  vegni  trovarne!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PROGETTO:  Conte e filastrocche di una volta...</dc:title>
  <dc:creator>Utente</dc:creator>
  <cp:lastModifiedBy>Windows User</cp:lastModifiedBy>
  <cp:revision>134</cp:revision>
  <dcterms:created xsi:type="dcterms:W3CDTF">2021-05-24T11:28:04Z</dcterms:created>
  <dcterms:modified xsi:type="dcterms:W3CDTF">2021-06-18T06:01:08Z</dcterms:modified>
</cp:coreProperties>
</file>