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B8C9-2E4B-4B10-8781-B2930C08B372}" type="datetimeFigureOut">
              <a:rPr lang="hr-HR" smtClean="0"/>
              <a:pPr/>
              <a:t>17.6.2021.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26EB-0F8F-4717-8011-2FA37DFDD2C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PROJEKT INSTITUCIONALIZACIJE ZAVIČAJNOG ODGOJA      U USTANOVE RANOG I PREDŠKOLSKOG ODGOJA ISTARSKE ŽUPANIJE</a:t>
            </a:r>
            <a:br>
              <a:rPr lang="hr-HR" sz="2800" b="1" dirty="0" smtClean="0"/>
            </a:br>
            <a:r>
              <a:rPr lang="hr-HR" sz="2000" b="1" dirty="0" smtClean="0"/>
              <a:t>Trajanje projekta: pedagoške godine 2019/2020. i 2020/2021.</a:t>
            </a:r>
            <a:br>
              <a:rPr lang="hr-HR" sz="2000" b="1" dirty="0" smtClean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3600" b="1" i="1" dirty="0" smtClean="0"/>
              <a:t>ŠTO NAS POVEZUJE KAO SUSJEDE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hr-HR" sz="28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 smtClean="0"/>
              <a:t>POVEZANI SUSJEDI – SUDIONICI PROJEKTA:</a:t>
            </a:r>
          </a:p>
          <a:p>
            <a:r>
              <a:rPr lang="hr-HR" sz="2400" b="1" dirty="0" smtClean="0"/>
              <a:t>DJEČJI VRTIĆ “PJERINA VERBANAC” LABIN - odgojne skupine “Loptice” i “Leptirići”</a:t>
            </a:r>
          </a:p>
          <a:p>
            <a:r>
              <a:rPr lang="hr-HR" sz="2400" b="1" dirty="0" smtClean="0"/>
              <a:t>DJEČJI VRTIĆ “OLGA BAN” PAZIN - odgojne skupine “Listići”, “Iskrice”, “Pčelice”, “</a:t>
            </a:r>
            <a:r>
              <a:rPr lang="hr-HR" sz="2400" b="1" dirty="0" err="1" smtClean="0"/>
              <a:t>Frndalići</a:t>
            </a:r>
            <a:r>
              <a:rPr lang="hr-HR" sz="2400" b="1" dirty="0" smtClean="0"/>
              <a:t>”, “Zujalice” i “Leptirići”</a:t>
            </a:r>
          </a:p>
          <a:p>
            <a:pPr>
              <a:buNone/>
            </a:pPr>
            <a:endParaRPr lang="hr-HR" sz="1200" b="1" dirty="0" smtClean="0"/>
          </a:p>
          <a:p>
            <a:pPr>
              <a:buNone/>
            </a:pPr>
            <a:r>
              <a:rPr lang="hr-HR" sz="1200" dirty="0" smtClean="0"/>
              <a:t>FESTIVAL ZAIČAJNOSTI, SVETVINČENT 18. LIPANJ 2021.</a:t>
            </a:r>
          </a:p>
          <a:p>
            <a:pPr>
              <a:buNone/>
            </a:pPr>
            <a:endParaRPr lang="hr-HR" sz="2400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 flipV="1">
            <a:off x="5105400" y="6126163"/>
            <a:ext cx="403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/>
              <a:t>ŠTO NAS POVEZUJE KAO SUSJEDE?</a:t>
            </a:r>
            <a:br>
              <a:rPr lang="hr-HR" sz="2400" b="1" dirty="0" smtClean="0"/>
            </a:br>
            <a:r>
              <a:rPr lang="hr-HR" sz="2400" b="1" dirty="0" smtClean="0"/>
              <a:t>ZAJEDNIČKI CILJ: </a:t>
            </a:r>
            <a:r>
              <a:rPr lang="hr-HR" sz="2400" b="1" i="1" dirty="0" smtClean="0"/>
              <a:t>njegovanje zavičajnog identiteta djece upoznavanjem i očuvanjem elemenata tradicije i baštine kraja u kojem djeca žive.</a:t>
            </a:r>
            <a:endParaRPr lang="hr-HR" sz="24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i="1" dirty="0" smtClean="0"/>
              <a:t>Mnogobrojnim aktivnostima s djecom ostvarivane su </a:t>
            </a:r>
            <a:r>
              <a:rPr lang="hr-HR" sz="2400" b="1" i="1" dirty="0" smtClean="0"/>
              <a:t>bitne zadaće </a:t>
            </a:r>
            <a:r>
              <a:rPr lang="hr-HR" sz="2400" i="1" dirty="0" smtClean="0"/>
              <a:t>projekta:</a:t>
            </a:r>
          </a:p>
          <a:p>
            <a:pPr>
              <a:buFontTx/>
              <a:buChar char="-"/>
            </a:pPr>
            <a:r>
              <a:rPr lang="hr-HR" sz="2400" i="1" dirty="0" smtClean="0"/>
              <a:t>Njegovanje dijalektalnog govora</a:t>
            </a:r>
          </a:p>
          <a:p>
            <a:pPr>
              <a:buFontTx/>
              <a:buChar char="-"/>
            </a:pPr>
            <a:r>
              <a:rPr lang="hr-HR" sz="2400" i="1" dirty="0" smtClean="0"/>
              <a:t>Poticanje interesa i radoznalosti djece za prošlost svog kraja</a:t>
            </a:r>
          </a:p>
          <a:p>
            <a:pPr>
              <a:buFontTx/>
              <a:buChar char="-"/>
            </a:pPr>
            <a:r>
              <a:rPr lang="hr-HR" sz="2400" i="1" dirty="0" smtClean="0"/>
              <a:t>Upoznavanje kulturno-povijesne vrijednosti kraja u kojem djeca žive</a:t>
            </a:r>
          </a:p>
          <a:p>
            <a:pPr>
              <a:buFontTx/>
              <a:buChar char="-"/>
            </a:pPr>
            <a:r>
              <a:rPr lang="hr-HR" sz="2400" i="1" dirty="0" smtClean="0"/>
              <a:t>Upoznavanje djece s ljekovitim i samoniklim biljem ovog kraja i njegovom korisnošću za zdravlje</a:t>
            </a:r>
          </a:p>
          <a:p>
            <a:pPr>
              <a:buFontTx/>
              <a:buChar char="-"/>
            </a:pPr>
            <a:r>
              <a:rPr lang="hr-HR" sz="2400" i="1" dirty="0" smtClean="0"/>
              <a:t>Upoznavanje djece s običajima i načinom života i rada ljudi nekad</a:t>
            </a:r>
          </a:p>
          <a:p>
            <a:pPr>
              <a:buNone/>
            </a:pPr>
            <a:endParaRPr lang="hr-HR" sz="2400" i="1" dirty="0" smtClean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hr-HR" sz="3600" b="1" i="1" dirty="0" smtClean="0"/>
              <a:t>Njegovanje dijalektalnog govora</a:t>
            </a:r>
            <a:br>
              <a:rPr lang="hr-HR" sz="3600" b="1" i="1" dirty="0" smtClean="0"/>
            </a:br>
            <a:endParaRPr lang="hr-HR" sz="3600" b="1" i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Dijalekt? To je neka pjesmica o struji (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D.G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. 5,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5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 god)</a:t>
            </a: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endParaRPr lang="hr-HR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To je ono 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šta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 smo morali naučit, ali po 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labinjonski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 (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I.P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. 6,5 god)</a:t>
            </a: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endParaRPr lang="hr-HR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Dijalekt je nešto za 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letit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 u svemir. Nešto kao raketa ali malo drugačije. (</a:t>
            </a:r>
            <a:r>
              <a:rPr lang="hr-HR" dirty="0" err="1">
                <a:latin typeface="Liberation Sans" pitchFamily="18"/>
                <a:ea typeface="Microsoft YaHei" pitchFamily="2"/>
                <a:cs typeface="Mangal" pitchFamily="2"/>
              </a:rPr>
              <a:t>M.V</a:t>
            </a:r>
            <a:r>
              <a:rPr lang="hr-HR" dirty="0">
                <a:latin typeface="Liberation Sans" pitchFamily="18"/>
                <a:ea typeface="Microsoft YaHei" pitchFamily="2"/>
                <a:cs typeface="Mangal" pitchFamily="2"/>
              </a:rPr>
              <a:t>. 4,5 god)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1027" name="Picture 3" descr="C:\Users\korisnik\Pictures\CV6 GRAD, STARI ZANATI, IGRE, DIJALEKT\Sl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60440" cy="4859957"/>
          </a:xfrm>
          <a:prstGeom prst="rect">
            <a:avLst/>
          </a:prstGeom>
          <a:noFill/>
        </p:spPr>
      </p:pic>
      <p:pic>
        <p:nvPicPr>
          <p:cNvPr id="1028" name="Picture 4" descr="C:\Users\korisnik\Pictures\CV6 GRAD, STARI ZANATI, IGRE, DIJALEKT\Sli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960440" cy="4858693"/>
          </a:xfrm>
          <a:prstGeom prst="rect">
            <a:avLst/>
          </a:prstGeom>
          <a:noFill/>
        </p:spPr>
      </p:pic>
      <p:pic>
        <p:nvPicPr>
          <p:cNvPr id="1029" name="Picture 5" descr="C:\Users\korisnik\Pictures\Sli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4032448" cy="4896544"/>
          </a:xfrm>
          <a:prstGeom prst="rect">
            <a:avLst/>
          </a:prstGeom>
          <a:noFill/>
        </p:spPr>
      </p:pic>
      <p:pic>
        <p:nvPicPr>
          <p:cNvPr id="1030" name="Picture 6" descr="C:\Users\korisnik\Pictures\PAZIN DIJALEKT\Dijalekti_Lind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778" y="1196975"/>
            <a:ext cx="3702670" cy="4929188"/>
          </a:xfrm>
          <a:prstGeom prst="rect">
            <a:avLst/>
          </a:prstGeom>
          <a:noFill/>
        </p:spPr>
      </p:pic>
      <p:pic>
        <p:nvPicPr>
          <p:cNvPr id="1031" name="Picture 7" descr="C:\Users\korisnik\Pictures\PAZIN DIJALEKT\Buz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196752"/>
            <a:ext cx="3744416" cy="4896544"/>
          </a:xfrm>
          <a:prstGeom prst="rect">
            <a:avLst/>
          </a:prstGeom>
          <a:noFill/>
        </p:spPr>
      </p:pic>
      <p:pic>
        <p:nvPicPr>
          <p:cNvPr id="1033" name="Picture 9" descr="C:\Users\korisnik\Pictures\PAZIN DIJALEKT\Oprtal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196752"/>
            <a:ext cx="3900165" cy="4896544"/>
          </a:xfrm>
          <a:prstGeom prst="rect">
            <a:avLst/>
          </a:prstGeom>
          <a:noFill/>
        </p:spPr>
      </p:pic>
      <p:pic>
        <p:nvPicPr>
          <p:cNvPr id="1034" name="Picture 10" descr="C:\Users\korisnik\Pictures\PAZIN DIJALEKT\Pucic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196752"/>
            <a:ext cx="3882132" cy="4878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2400" b="1" i="1" dirty="0" smtClean="0"/>
              <a:t>Poticanje interesa i radoznalosti djece za prošlost svog kraja, te upoznavanje kulturno-povijesne vrijednosti kraja u kojem djeca žive </a:t>
            </a:r>
            <a:br>
              <a:rPr lang="hr-HR" sz="2400" b="1" i="1" dirty="0" smtClean="0"/>
            </a:br>
            <a:endParaRPr lang="hr-HR" sz="24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Zavičaj? Nisam nikad čuo tu riječ. To bi moglo biti kada netko jako zaviče (</a:t>
            </a:r>
            <a:r>
              <a:rPr lang="hr-HR" sz="2400" dirty="0" err="1">
                <a:latin typeface="Liberation Sans" pitchFamily="18"/>
                <a:ea typeface="Microsoft YaHei" pitchFamily="2"/>
                <a:cs typeface="Mangal" pitchFamily="2"/>
              </a:rPr>
              <a:t>V.M</a:t>
            </a: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., 6,5 god</a:t>
            </a:r>
            <a:r>
              <a:rPr lang="hr-HR" sz="2400" dirty="0" smtClean="0">
                <a:latin typeface="Liberation Sans" pitchFamily="18"/>
                <a:ea typeface="Microsoft YaHei" pitchFamily="2"/>
                <a:cs typeface="Mangal" pitchFamily="2"/>
              </a:rPr>
              <a:t>.)</a:t>
            </a:r>
          </a:p>
          <a:p>
            <a:pPr marL="0" lvl="0" indent="0" hangingPunct="0">
              <a:spcBef>
                <a:spcPts val="0"/>
              </a:spcBef>
              <a:buSzPct val="45000"/>
              <a:buNone/>
            </a:pPr>
            <a:endParaRPr lang="hr-HR" sz="240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To je neko mjesto gdje se nalaze kuće i gdje ljudi žive (</a:t>
            </a:r>
            <a:r>
              <a:rPr lang="hr-HR" sz="2400" dirty="0" err="1">
                <a:latin typeface="Liberation Sans" pitchFamily="18"/>
                <a:ea typeface="Microsoft YaHei" pitchFamily="2"/>
                <a:cs typeface="Mangal" pitchFamily="2"/>
              </a:rPr>
              <a:t>S.M</a:t>
            </a: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., 5,</a:t>
            </a:r>
            <a:r>
              <a:rPr lang="hr-HR" sz="2400" dirty="0" err="1">
                <a:latin typeface="Liberation Sans" pitchFamily="18"/>
                <a:ea typeface="Microsoft YaHei" pitchFamily="2"/>
                <a:cs typeface="Mangal" pitchFamily="2"/>
              </a:rPr>
              <a:t>5</a:t>
            </a: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 god</a:t>
            </a:r>
            <a:r>
              <a:rPr lang="hr-HR" sz="2400" dirty="0" smtClean="0">
                <a:latin typeface="Liberation Sans" pitchFamily="18"/>
                <a:ea typeface="Microsoft YaHei" pitchFamily="2"/>
                <a:cs typeface="Mangal" pitchFamily="2"/>
              </a:rPr>
              <a:t>.)</a:t>
            </a:r>
          </a:p>
          <a:p>
            <a:pPr marL="0" lvl="0" indent="0" hangingPunct="0">
              <a:spcBef>
                <a:spcPts val="0"/>
              </a:spcBef>
              <a:buSzPct val="45000"/>
              <a:buNone/>
            </a:pPr>
            <a:endParaRPr lang="hr-HR" sz="2400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lvl="0" indent="0" hangingPunct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Zavičaj je sigurno nešto teplo za pit (</a:t>
            </a:r>
            <a:r>
              <a:rPr lang="hr-HR" sz="2400" dirty="0" err="1">
                <a:latin typeface="Liberation Sans" pitchFamily="18"/>
                <a:ea typeface="Microsoft YaHei" pitchFamily="2"/>
                <a:cs typeface="Mangal" pitchFamily="2"/>
              </a:rPr>
              <a:t>V.M</a:t>
            </a: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., 5,</a:t>
            </a:r>
            <a:r>
              <a:rPr lang="hr-HR" sz="2400" dirty="0" err="1">
                <a:latin typeface="Liberation Sans" pitchFamily="18"/>
                <a:ea typeface="Microsoft YaHei" pitchFamily="2"/>
                <a:cs typeface="Mangal" pitchFamily="2"/>
              </a:rPr>
              <a:t>5</a:t>
            </a:r>
            <a:r>
              <a:rPr lang="hr-HR" sz="2400" dirty="0">
                <a:latin typeface="Liberation Sans" pitchFamily="18"/>
                <a:ea typeface="Microsoft YaHei" pitchFamily="2"/>
                <a:cs typeface="Mangal" pitchFamily="2"/>
              </a:rPr>
              <a:t> god.)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C:\Users\korisnik\Pictures\PAZIN BAŠTINA PAZINA\Razglednica Pazin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4038600" cy="4968552"/>
          </a:xfrm>
          <a:prstGeom prst="rect">
            <a:avLst/>
          </a:prstGeom>
          <a:noFill/>
        </p:spPr>
      </p:pic>
      <p:pic>
        <p:nvPicPr>
          <p:cNvPr id="2051" name="Picture 3" descr="C:\Users\korisnik\Pictures\PAZIN BAŠTINA PAZINA\Razglednica Paz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032448" cy="4982344"/>
          </a:xfrm>
          <a:prstGeom prst="rect">
            <a:avLst/>
          </a:prstGeom>
          <a:noFill/>
        </p:spPr>
      </p:pic>
      <p:pic>
        <p:nvPicPr>
          <p:cNvPr id="2052" name="Picture 4" descr="C:\Users\korisnik\Pictures\PAZIN BAŠTINA PAZINA\Razglednica Pazin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4032448" cy="4982344"/>
          </a:xfrm>
          <a:prstGeom prst="rect">
            <a:avLst/>
          </a:prstGeom>
          <a:noFill/>
        </p:spPr>
      </p:pic>
      <p:pic>
        <p:nvPicPr>
          <p:cNvPr id="2053" name="Picture 5" descr="C:\Users\korisnik\Pictures\PAZIN BAŠTINA PAZINA\Razglednica Pazin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4032448" cy="4910336"/>
          </a:xfrm>
          <a:prstGeom prst="rect">
            <a:avLst/>
          </a:prstGeom>
          <a:noFill/>
        </p:spPr>
      </p:pic>
      <p:pic>
        <p:nvPicPr>
          <p:cNvPr id="2054" name="Picture 6" descr="C:\Users\korisnik\Pictures\PAZIN BAŠTINA PAZINA\Razglednica Pazina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4032448" cy="4969768"/>
          </a:xfrm>
          <a:prstGeom prst="rect">
            <a:avLst/>
          </a:prstGeom>
          <a:noFill/>
        </p:spPr>
      </p:pic>
      <p:pic>
        <p:nvPicPr>
          <p:cNvPr id="2055" name="Picture 7" descr="C:\Users\korisnik\Pictures\CV6 GRAD, STARI ZANATI, IGRE, DIJALEKT\Slik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196752"/>
            <a:ext cx="4185940" cy="4968552"/>
          </a:xfrm>
          <a:prstGeom prst="rect">
            <a:avLst/>
          </a:prstGeom>
          <a:noFill/>
        </p:spPr>
      </p:pic>
      <p:pic>
        <p:nvPicPr>
          <p:cNvPr id="2056" name="Picture 8" descr="C:\Users\korisnik\Pictures\CV6 GRAD, STARI ZANATI, IGRE, DIJALEKT\Slika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196752"/>
            <a:ext cx="4212977" cy="4968552"/>
          </a:xfrm>
          <a:prstGeom prst="rect">
            <a:avLst/>
          </a:prstGeom>
          <a:noFill/>
        </p:spPr>
      </p:pic>
      <p:pic>
        <p:nvPicPr>
          <p:cNvPr id="2057" name="Picture 9" descr="C:\Users\korisnik\Pictures\CV6 GRAD, STARI ZANATI, IGRE, DIJALEKT\Slika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196752"/>
            <a:ext cx="4200277" cy="4968552"/>
          </a:xfrm>
          <a:prstGeom prst="rect">
            <a:avLst/>
          </a:prstGeom>
          <a:noFill/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4716016" y="1196752"/>
            <a:ext cx="4248000" cy="49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i="1" dirty="0" smtClean="0"/>
              <a:t>Upoznavanje djece s ljekovitim i samoniklim biljem svog kraja i njegovom korisnošću za zdravlje</a:t>
            </a:r>
            <a:r>
              <a:rPr lang="hr-HR" sz="2800" i="1" dirty="0" smtClean="0"/>
              <a:t/>
            </a:r>
            <a:br>
              <a:rPr lang="hr-HR" sz="2800" i="1" dirty="0" smtClean="0"/>
            </a:br>
            <a:endParaRPr lang="hr-HR" sz="2800" dirty="0"/>
          </a:p>
        </p:txBody>
      </p:sp>
      <p:pic>
        <p:nvPicPr>
          <p:cNvPr id="1027" name="Picture 3" descr="C:\Users\korisnik\Pictures\LANA BILJE,HRANA\Slik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76" y="1628800"/>
            <a:ext cx="3432048" cy="4536504"/>
          </a:xfrm>
          <a:prstGeom prst="rect">
            <a:avLst/>
          </a:prstGeom>
          <a:noFill/>
        </p:spPr>
      </p:pic>
      <p:pic>
        <p:nvPicPr>
          <p:cNvPr id="1028" name="Picture 4" descr="C:\Users\korisnik\Pictures\LANA BILJE,HRANA\Sli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651250" cy="4608512"/>
          </a:xfrm>
          <a:prstGeom prst="rect">
            <a:avLst/>
          </a:prstGeom>
          <a:noFill/>
        </p:spPr>
      </p:pic>
      <p:pic>
        <p:nvPicPr>
          <p:cNvPr id="1029" name="Picture 5" descr="C:\Users\korisnik\Pictures\LANA BILJE,HRANA\Slik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3672408" cy="4608512"/>
          </a:xfrm>
          <a:prstGeom prst="rect">
            <a:avLst/>
          </a:prstGeom>
          <a:noFill/>
        </p:spPr>
      </p:pic>
      <p:pic>
        <p:nvPicPr>
          <p:cNvPr id="10" name="Rezervirano mjesto sadržaj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744416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74441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zervirano mjesto sadržaj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1" y="2060852"/>
            <a:ext cx="4752530" cy="3744416"/>
          </a:xfrm>
          <a:prstGeom prst="rect">
            <a:avLst/>
          </a:prstGeom>
        </p:spPr>
      </p:pic>
      <p:pic>
        <p:nvPicPr>
          <p:cNvPr id="1031" name="Picture 7" descr="C:\Users\korisnik\Pictures\PAZIN BILJE\IMG-522cb85d8d95c6959da64f981e56740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600200"/>
            <a:ext cx="3816424" cy="4525963"/>
          </a:xfrm>
          <a:prstGeom prst="rect">
            <a:avLst/>
          </a:prstGeom>
          <a:noFill/>
        </p:spPr>
      </p:pic>
      <p:pic>
        <p:nvPicPr>
          <p:cNvPr id="1032" name="Picture 8" descr="C:\Users\korisnik\Pictures\PAZIN BILJE\IMG-561c091abd89ac62b00393fe130fc5d0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556792"/>
            <a:ext cx="3954016" cy="4680520"/>
          </a:xfrm>
          <a:prstGeom prst="rect">
            <a:avLst/>
          </a:prstGeom>
          <a:noFill/>
        </p:spPr>
      </p:pic>
      <p:pic>
        <p:nvPicPr>
          <p:cNvPr id="1033" name="Picture 9" descr="C:\Users\korisnik\Pictures\PAZIN BILJE\IMG-d35e0aec63d95817ca00ead61e280bbf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556792"/>
            <a:ext cx="3954016" cy="4707904"/>
          </a:xfrm>
          <a:prstGeom prst="rect">
            <a:avLst/>
          </a:prstGeom>
          <a:noFill/>
        </p:spPr>
      </p:pic>
      <p:pic>
        <p:nvPicPr>
          <p:cNvPr id="1034" name="Picture 10" descr="C:\Users\korisnik\Pictures\PAZIN BILJE\Jestivo bilj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556792"/>
            <a:ext cx="3999880" cy="4746104"/>
          </a:xfrm>
          <a:prstGeom prst="rect">
            <a:avLst/>
          </a:prstGeom>
          <a:noFill/>
        </p:spPr>
      </p:pic>
      <p:pic>
        <p:nvPicPr>
          <p:cNvPr id="1035" name="Picture 11" descr="C:\Users\korisnik\Pictures\PAZIN BILJE\Priprema sparog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556792"/>
            <a:ext cx="403244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i="1" dirty="0" smtClean="0"/>
              <a:t>Upoznavanje djece s običajima i načinom života i rada ljudi nekad</a:t>
            </a:r>
            <a:r>
              <a:rPr lang="hr-HR" sz="2800" i="1" dirty="0" smtClean="0"/>
              <a:t/>
            </a:r>
            <a:br>
              <a:rPr lang="hr-HR" sz="2800" i="1" dirty="0" smtClean="0"/>
            </a:b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sz="2000" b="1" dirty="0" smtClean="0"/>
              <a:t>Med od maslačka </a:t>
            </a:r>
            <a:r>
              <a:rPr lang="hr-HR" sz="2000" dirty="0" smtClean="0"/>
              <a:t>–</a:t>
            </a:r>
          </a:p>
          <a:p>
            <a:pPr>
              <a:buNone/>
            </a:pPr>
            <a:r>
              <a:rPr lang="hr-HR" sz="2000" dirty="0" smtClean="0"/>
              <a:t>Potrebni sastojci: 50 maslačaka, 50 dag smeđeg šećera , 0,5 l vode i 1 limun!!!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C:\Users\korisnik\Pictures\PAZIN STARE IGRE I CUKERANČIĆ\Brišku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3744416" cy="4525963"/>
          </a:xfrm>
          <a:prstGeom prst="rect">
            <a:avLst/>
          </a:prstGeom>
          <a:noFill/>
        </p:spPr>
      </p:pic>
      <p:pic>
        <p:nvPicPr>
          <p:cNvPr id="2051" name="Picture 3" descr="C:\Users\korisnik\Pictures\PAZIN STARE IGRE I CUKERANČIĆ\Cukerancic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744416" cy="4575944"/>
          </a:xfrm>
          <a:prstGeom prst="rect">
            <a:avLst/>
          </a:prstGeom>
          <a:noFill/>
        </p:spPr>
      </p:pic>
      <p:pic>
        <p:nvPicPr>
          <p:cNvPr id="2052" name="Picture 4" descr="C:\Users\korisnik\Pictures\PAZIN STARE IGRE I CUKERANČIĆ\Cukerancic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744416" cy="4608512"/>
          </a:xfrm>
          <a:prstGeom prst="rect">
            <a:avLst/>
          </a:prstGeom>
          <a:noFill/>
        </p:spPr>
      </p:pic>
      <p:pic>
        <p:nvPicPr>
          <p:cNvPr id="2053" name="Picture 5" descr="C:\Users\korisnik\Pictures\PAZIN STARE IGRE I CUKERANČIĆ\Cukerancic rece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744416" cy="4647952"/>
          </a:xfrm>
          <a:prstGeom prst="rect">
            <a:avLst/>
          </a:prstGeom>
          <a:noFill/>
        </p:spPr>
      </p:pic>
      <p:pic>
        <p:nvPicPr>
          <p:cNvPr id="2054" name="Picture 6" descr="C:\Users\korisnik\Pictures\PAZIN STARE IGRE I CUKERANČIĆ\Stare ig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556792"/>
            <a:ext cx="3779912" cy="4653136"/>
          </a:xfrm>
          <a:prstGeom prst="rect">
            <a:avLst/>
          </a:prstGeom>
          <a:noFill/>
        </p:spPr>
      </p:pic>
      <p:pic>
        <p:nvPicPr>
          <p:cNvPr id="2055" name="Picture 7" descr="C:\Users\korisnik\Pictures\LANA BILJE,HRANA\Slika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068960"/>
            <a:ext cx="3528616" cy="2905745"/>
          </a:xfrm>
          <a:prstGeom prst="rect">
            <a:avLst/>
          </a:prstGeom>
          <a:noFill/>
        </p:spPr>
      </p:pic>
      <p:pic>
        <p:nvPicPr>
          <p:cNvPr id="2056" name="Picture 8" descr="C:\Users\korisnik\Pictures\LANA BILJE,HRANA\Slika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556792"/>
            <a:ext cx="3966716" cy="4629125"/>
          </a:xfrm>
          <a:prstGeom prst="rect">
            <a:avLst/>
          </a:prstGeom>
          <a:noFill/>
        </p:spPr>
      </p:pic>
      <p:pic>
        <p:nvPicPr>
          <p:cNvPr id="2057" name="Picture 9" descr="C:\Users\korisnik\Pictures\LANA BILJE,HRANA\Slika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556792"/>
            <a:ext cx="3960440" cy="4677073"/>
          </a:xfrm>
          <a:prstGeom prst="rect">
            <a:avLst/>
          </a:prstGeom>
          <a:noFill/>
        </p:spPr>
      </p:pic>
      <p:pic>
        <p:nvPicPr>
          <p:cNvPr id="2058" name="Picture 10" descr="C:\Users\korisnik\Pictures\CV6 GRAD, STARI ZANATI, IGRE, DIJALEKT\Slika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556792"/>
            <a:ext cx="3977209" cy="4689525"/>
          </a:xfrm>
          <a:prstGeom prst="rect">
            <a:avLst/>
          </a:prstGeom>
          <a:noFill/>
        </p:spPr>
      </p:pic>
      <p:pic>
        <p:nvPicPr>
          <p:cNvPr id="2059" name="Picture 11" descr="C:\Users\korisnik\Pictures\CV6 GRAD, STARI ZANATI, IGRE, DIJALEKT\Slika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556792"/>
            <a:ext cx="3987552" cy="4689525"/>
          </a:xfrm>
          <a:prstGeom prst="rect">
            <a:avLst/>
          </a:prstGeom>
          <a:noFill/>
        </p:spPr>
      </p:pic>
      <p:pic>
        <p:nvPicPr>
          <p:cNvPr id="2060" name="Picture 12" descr="C:\Users\korisnik\Pictures\CV6 GRAD, STARI ZANATI, IGRE, DIJALEKT\Slika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1556792"/>
            <a:ext cx="402562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ZAHVALJUJEMO NA PAŽNJI</a:t>
            </a:r>
            <a:br>
              <a:rPr lang="hr-HR" sz="2800" b="1" dirty="0" smtClean="0"/>
            </a:br>
            <a:r>
              <a:rPr lang="hr-HR" sz="2200" dirty="0" smtClean="0"/>
              <a:t>Djeca i djelatnici </a:t>
            </a:r>
            <a:br>
              <a:rPr lang="hr-HR" sz="2200" dirty="0" smtClean="0"/>
            </a:br>
            <a:r>
              <a:rPr lang="hr-HR" sz="2200" dirty="0" smtClean="0"/>
              <a:t>Dječjeg vrtića “Olga Ban” Pazin       i       Dječjeg vrtića“Pjerina Verbanac” Labin</a:t>
            </a:r>
            <a:endParaRPr lang="hr-HR" sz="2200" dirty="0"/>
          </a:p>
        </p:txBody>
      </p:sp>
      <p:pic>
        <p:nvPicPr>
          <p:cNvPr id="3075" name="Picture 3" descr="C:\Users\korisnik\Downloads\fotke Iskri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576712" cy="4525963"/>
          </a:xfrm>
          <a:prstGeom prst="rect">
            <a:avLst/>
          </a:prstGeom>
          <a:noFill/>
        </p:spPr>
      </p:pic>
      <p:pic>
        <p:nvPicPr>
          <p:cNvPr id="3076" name="Picture 4" descr="C:\Users\korisnik\Pictures\CV6 GRAD, STARI ZANATI, IGRE, DIJALEKT\Slika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884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311</Words>
  <Application>Microsoft Office PowerPoint</Application>
  <PresentationFormat>Prikaz na zaslonu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PROJEKT INSTITUCIONALIZACIJE ZAVIČAJNOG ODGOJA      U USTANOVE RANOG I PREDŠKOLSKOG ODGOJA ISTARSKE ŽUPANIJE Trajanje projekta: pedagoške godine 2019/2020. i 2020/2021.  ŠTO NAS POVEZUJE KAO SUSJEDE   </vt:lpstr>
      <vt:lpstr>ŠTO NAS POVEZUJE KAO SUSJEDE? ZAJEDNIČKI CILJ: njegovanje zavičajnog identiteta djece upoznavanjem i očuvanjem elemenata tradicije i baštine kraja u kojem djeca žive.</vt:lpstr>
      <vt:lpstr>Njegovanje dijalektalnog govora </vt:lpstr>
      <vt:lpstr>Poticanje interesa i radoznalosti djece za prošlost svog kraja, te upoznavanje kulturno-povijesne vrijednosti kraja u kojem djeca žive  </vt:lpstr>
      <vt:lpstr>Upoznavanje djece s ljekovitim i samoniklim biljem svog kraja i njegovom korisnošću za zdravlje </vt:lpstr>
      <vt:lpstr>Upoznavanje djece s običajima i načinom života i rada ljudi nekad </vt:lpstr>
      <vt:lpstr>ZAHVALJUJEMO NA PAŽNJI Djeca i djelatnici  Dječjeg vrtića “Olga Ban” Pazin       i       Dječjeg vrtića“Pjerina Verbanac” Labin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INSTITUCIONALIZACIJE ZAVIČAJNOG ODGOJA U USTANOVE RANOG I PREDŠKOLSKOG ODGOJA ISTARSKE ŽUPANIJE Trajanje projekta: pedagoške godine 2019/2020. i 2020/2021.</dc:title>
  <dc:creator>korisnik</dc:creator>
  <cp:lastModifiedBy>Dell2</cp:lastModifiedBy>
  <cp:revision>49</cp:revision>
  <dcterms:created xsi:type="dcterms:W3CDTF">2021-06-10T19:09:40Z</dcterms:created>
  <dcterms:modified xsi:type="dcterms:W3CDTF">2021-06-17T14:54:56Z</dcterms:modified>
</cp:coreProperties>
</file>