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57" r:id="rId2"/>
    <p:sldId id="259" r:id="rId3"/>
    <p:sldId id="260" r:id="rId4"/>
    <p:sldId id="261" r:id="rId5"/>
    <p:sldId id="263" r:id="rId6"/>
    <p:sldId id="258" r:id="rId7"/>
    <p:sldId id="265" r:id="rId8"/>
    <p:sldId id="264" r:id="rId9"/>
    <p:sldId id="270" r:id="rId10"/>
    <p:sldId id="271" r:id="rId11"/>
    <p:sldId id="278" r:id="rId12"/>
    <p:sldId id="266" r:id="rId13"/>
    <p:sldId id="267" r:id="rId14"/>
    <p:sldId id="277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314DF-BBE4-2840-D8C0-B750C9A424B9}" v="1" dt="2022-05-26T12:08:51.634"/>
    <p1510:client id="{42038270-293C-D775-2966-F0CD0328E04B}" v="1" dt="2022-05-26T13:03:14.290"/>
    <p1510:client id="{9E8C34BE-69A4-4B4E-AAE4-43995F605D6E}" v="32" dt="2022-05-26T13:16:21.109"/>
    <p1510:client id="{A0367BE3-4AD9-2B4F-F9F3-CD8375876824}" v="5" dt="2022-05-26T13:18:3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81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95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7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6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1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3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20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61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0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4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03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7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0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3EF58-C88D-4B76-8EB7-B29B4B700454}" type="datetimeFigureOut">
              <a:rPr lang="hr-HR" smtClean="0"/>
              <a:t>2.11.2022.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E0BCD7-C7DB-4E76-AC76-D8C1B826C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6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_GcZMxth9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rrFpY1G5FOk" TargetMode="External"/><Relationship Id="rId1" Type="http://schemas.openxmlformats.org/officeDocument/2006/relationships/video" Target="https://www.youtube.com/embed/J0eKRoJWWtY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9IjvcSSp87Y" TargetMode="External"/><Relationship Id="rId1" Type="http://schemas.openxmlformats.org/officeDocument/2006/relationships/video" Target="https://www.youtube.com/embed/OWig43AE_mo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89BE-88D3-4BE5-9658-0EEEE3574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609" y="1871131"/>
            <a:ext cx="7658099" cy="151553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8000">
                <a:solidFill>
                  <a:srgbClr val="00B050"/>
                </a:solidFill>
              </a:rPr>
              <a:t>Zavičajna nastava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6919B-642F-4552-827C-E39EEE3E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569" y="3935015"/>
            <a:ext cx="6788375" cy="844803"/>
          </a:xfrm>
        </p:spPr>
        <p:txBody>
          <a:bodyPr>
            <a:noAutofit/>
          </a:bodyPr>
          <a:lstStyle/>
          <a:p>
            <a:pPr algn="l"/>
            <a:r>
              <a:rPr lang="hr-HR" sz="1600" b="1">
                <a:latin typeface="Bahnschrift SemiBold" panose="020B0502040204020203" pitchFamily="34" charset="0"/>
              </a:rPr>
              <a:t>Voditelj projekta: Anica Valenta</a:t>
            </a:r>
          </a:p>
          <a:p>
            <a:pPr algn="l"/>
            <a:r>
              <a:rPr lang="hr-HR" sz="1600" b="1">
                <a:latin typeface="Bahnschrift SemiBold" panose="020B0502040204020203" pitchFamily="34" charset="0"/>
              </a:rPr>
              <a:t>Koordinatori projekta: Nataša Miljanić, Krunoslava </a:t>
            </a:r>
            <a:r>
              <a:rPr lang="hr-HR" sz="1600" b="1" err="1">
                <a:latin typeface="Bahnschrift SemiBold" panose="020B0502040204020203" pitchFamily="34" charset="0"/>
              </a:rPr>
              <a:t>Gavrić</a:t>
            </a:r>
            <a:r>
              <a:rPr lang="hr-HR" sz="1600" b="1">
                <a:latin typeface="Bahnschrift SemiBold" panose="020B0502040204020203" pitchFamily="34" charset="0"/>
              </a:rPr>
              <a:t> i Irena </a:t>
            </a:r>
            <a:r>
              <a:rPr lang="hr-HR" sz="1600" b="1" err="1">
                <a:latin typeface="Bahnschrift SemiBold" panose="020B0502040204020203" pitchFamily="34" charset="0"/>
              </a:rPr>
              <a:t>Giorgi</a:t>
            </a:r>
            <a:r>
              <a:rPr lang="hr-HR" sz="1600" b="1">
                <a:latin typeface="Bahnschrift SemiBold" panose="020B0502040204020203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C5686-323F-4559-BA15-BDF39C8B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0" y="266699"/>
            <a:ext cx="1529478" cy="2202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B0617-FF8C-43B4-A931-EA8E42F2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9022" y="266699"/>
            <a:ext cx="1529478" cy="2202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9AAAF-374A-4306-9F10-490145994D86}"/>
              </a:ext>
            </a:extLst>
          </p:cNvPr>
          <p:cNvSpPr/>
          <p:nvPr/>
        </p:nvSpPr>
        <p:spPr>
          <a:xfrm>
            <a:off x="1669731" y="266699"/>
            <a:ext cx="88610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Škrinjica</a:t>
            </a:r>
            <a:r>
              <a:rPr lang="hr-HR" sz="5400" b="1" cap="none" spc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 blaga moga zavičaja</a:t>
            </a:r>
            <a:endParaRPr lang="en-US" sz="5400" b="1" cap="none" spc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9824457" y="5766954"/>
            <a:ext cx="2327563" cy="9351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>
                <a:latin typeface="Bahnschrift SemiBold" panose="020B0502040204020203" pitchFamily="34" charset="0"/>
              </a:rPr>
              <a:t>OŠ </a:t>
            </a:r>
            <a:r>
              <a:rPr lang="hr-HR" b="1" err="1">
                <a:latin typeface="Bahnschrift SemiBold" panose="020B0502040204020203" pitchFamily="34" charset="0"/>
              </a:rPr>
              <a:t>Šijana</a:t>
            </a:r>
            <a:r>
              <a:rPr lang="hr-HR" b="1">
                <a:latin typeface="Bahnschrift SemiBold" panose="020B0502040204020203" pitchFamily="34" charset="0"/>
              </a:rPr>
              <a:t>, Pula </a:t>
            </a:r>
          </a:p>
          <a:p>
            <a:r>
              <a:rPr lang="hr-HR" b="1">
                <a:latin typeface="Bahnschrift SemiBold" panose="020B0502040204020203" pitchFamily="34" charset="0"/>
              </a:rPr>
              <a:t>Šk. god. 2021./2022.</a:t>
            </a:r>
          </a:p>
        </p:txBody>
      </p:sp>
    </p:spTree>
    <p:extLst>
      <p:ext uri="{BB962C8B-B14F-4D97-AF65-F5344CB8AC3E}">
        <p14:creationId xmlns:p14="http://schemas.microsoft.com/office/powerpoint/2010/main" val="387276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Bahnschrift SemiBold" panose="020B0502040204020203" pitchFamily="34" charset="0"/>
              </a:rPr>
              <a:t>Mali folkloraši</a:t>
            </a:r>
            <a:endParaRPr lang="hr-HR"/>
          </a:p>
        </p:txBody>
      </p:sp>
      <p:pic>
        <p:nvPicPr>
          <p:cNvPr id="8" name="d_GcZMxth9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6476" y="1938746"/>
            <a:ext cx="7499047" cy="42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9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Bahnschrift SemiBold" panose="020B0502040204020203" pitchFamily="34" charset="0"/>
              </a:rPr>
              <a:t>Oslikavanje platnenih vrećica, 3.a razred</a:t>
            </a:r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9439" y="1141670"/>
            <a:ext cx="3603171" cy="64056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b="12889"/>
          <a:stretch/>
        </p:blipFill>
        <p:spPr>
          <a:xfrm>
            <a:off x="7833843" y="2542902"/>
            <a:ext cx="3062755" cy="36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034" y="1007920"/>
            <a:ext cx="3321157" cy="1658697"/>
          </a:xfrm>
        </p:spPr>
        <p:txBody>
          <a:bodyPr>
            <a:noAutofit/>
          </a:bodyPr>
          <a:lstStyle/>
          <a:p>
            <a:r>
              <a:rPr lang="hr-HR" sz="3600">
                <a:latin typeface="Bahnschrift SemiBold" panose="020B0502040204020203" pitchFamily="34" charset="0"/>
              </a:rPr>
              <a:t>Zbor</a:t>
            </a:r>
            <a:br>
              <a:rPr lang="hr-HR" sz="3600">
                <a:latin typeface="Bahnschrift SemiBold" panose="020B0502040204020203" pitchFamily="34" charset="0"/>
              </a:rPr>
            </a:br>
            <a:r>
              <a:rPr lang="hr-HR" sz="3600">
                <a:latin typeface="Bahnschrift SemiBold" panose="020B0502040204020203" pitchFamily="34" charset="0"/>
              </a:rPr>
              <a:t>OŠ </a:t>
            </a:r>
            <a:r>
              <a:rPr lang="hr-HR" sz="3600" err="1">
                <a:latin typeface="Bahnschrift SemiBold" panose="020B0502040204020203" pitchFamily="34" charset="0"/>
              </a:rPr>
              <a:t>Šijana</a:t>
            </a:r>
            <a:endParaRPr lang="hr-HR" sz="360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91" y="1007920"/>
            <a:ext cx="7188202" cy="479213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83284" y="3344913"/>
            <a:ext cx="2762658" cy="1776844"/>
          </a:xfrm>
        </p:spPr>
        <p:txBody>
          <a:bodyPr>
            <a:noAutofit/>
          </a:bodyPr>
          <a:lstStyle/>
          <a:p>
            <a:r>
              <a:rPr lang="hr-HR" sz="2000">
                <a:latin typeface="Bahnschrift SemiBold" panose="020B0502040204020203" pitchFamily="34" charset="0"/>
              </a:rPr>
              <a:t>Učenici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s profesoricom 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Irenom </a:t>
            </a:r>
            <a:r>
              <a:rPr lang="hr-HR" sz="2000" err="1">
                <a:latin typeface="Bahnschrift SemiBold" panose="020B0502040204020203" pitchFamily="34" charset="0"/>
              </a:rPr>
              <a:t>Giorgi</a:t>
            </a:r>
            <a:endParaRPr lang="hr-HR" sz="2000">
              <a:latin typeface="Bahnschrift SemiBold" panose="020B0502040204020203" pitchFamily="34" charset="0"/>
            </a:endParaRPr>
          </a:p>
          <a:p>
            <a:endParaRPr lang="hr-HR" sz="200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0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Bahnschrift SemiBold" panose="020B0502040204020203" pitchFamily="34" charset="0"/>
              </a:rPr>
              <a:t>Zbor OŠ </a:t>
            </a:r>
            <a:r>
              <a:rPr lang="hr-HR" err="1">
                <a:latin typeface="Bahnschrift SemiBold" panose="020B0502040204020203" pitchFamily="34" charset="0"/>
              </a:rPr>
              <a:t>Šijana</a:t>
            </a:r>
            <a:endParaRPr lang="hr-HR">
              <a:latin typeface="Bahnschrift SemiBold" panose="020B0502040204020203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27359" y="2683163"/>
            <a:ext cx="5186390" cy="576262"/>
          </a:xfrm>
        </p:spPr>
        <p:txBody>
          <a:bodyPr/>
          <a:lstStyle/>
          <a:p>
            <a:pPr algn="ctr"/>
            <a:r>
              <a:rPr lang="hr-HR" sz="3200">
                <a:latin typeface="Bahnschrift SemiBold" panose="020B0502040204020203" pitchFamily="34" charset="0"/>
              </a:rPr>
              <a:t>Sviramo nanule…Smokvica 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411684" y="2353491"/>
            <a:ext cx="4484914" cy="838442"/>
          </a:xfrm>
        </p:spPr>
        <p:txBody>
          <a:bodyPr/>
          <a:lstStyle/>
          <a:p>
            <a:pPr algn="ctr"/>
            <a:r>
              <a:rPr lang="hr-HR" sz="3200">
                <a:latin typeface="Bahnschrift SemiBold" panose="020B0502040204020203" pitchFamily="34" charset="0"/>
              </a:rPr>
              <a:t>Ali i ovako</a:t>
            </a:r>
            <a:r>
              <a:rPr lang="hr-HR" sz="3000">
                <a:latin typeface="Bahnschrift SemiBold" panose="020B0502040204020203" pitchFamily="34" charset="0"/>
              </a:rPr>
              <a:t>…Smokvica</a:t>
            </a:r>
          </a:p>
        </p:txBody>
      </p:sp>
      <p:pic>
        <p:nvPicPr>
          <p:cNvPr id="10" name="J0eKRoJWWt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12355" y="3259425"/>
            <a:ext cx="5186435" cy="2917370"/>
          </a:xfrm>
          <a:prstGeom prst="rect">
            <a:avLst/>
          </a:prstGeom>
        </p:spPr>
      </p:pic>
      <p:pic>
        <p:nvPicPr>
          <p:cNvPr id="11" name="rrFpY1G5FOk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827314" y="3259425"/>
            <a:ext cx="5186435" cy="29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8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Bahnschrift SemiBold" panose="020B0502040204020203" pitchFamily="34" charset="0"/>
              </a:rPr>
              <a:t>Zbor OŠ </a:t>
            </a:r>
            <a:r>
              <a:rPr lang="hr-HR" err="1">
                <a:latin typeface="Bahnschrift SemiBold" panose="020B0502040204020203" pitchFamily="34" charset="0"/>
              </a:rPr>
              <a:t>Šijana</a:t>
            </a:r>
            <a:endParaRPr lang="hr-HR">
              <a:latin typeface="Bahnschrift SemiBold" panose="020B0502040204020203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2967" y="2687077"/>
            <a:ext cx="4718304" cy="576262"/>
          </a:xfrm>
        </p:spPr>
        <p:txBody>
          <a:bodyPr/>
          <a:lstStyle/>
          <a:p>
            <a:pPr algn="ctr"/>
            <a:r>
              <a:rPr lang="hr-HR" sz="3600">
                <a:latin typeface="Bahnschrift SemiBold" panose="020B0502040204020203" pitchFamily="34" charset="0"/>
              </a:rPr>
              <a:t>Pjevamo…Smokvica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668350" y="2658533"/>
            <a:ext cx="4718304" cy="576262"/>
          </a:xfrm>
        </p:spPr>
        <p:txBody>
          <a:bodyPr/>
          <a:lstStyle/>
          <a:p>
            <a:r>
              <a:rPr lang="hr-HR" sz="3600">
                <a:latin typeface="Bahnschrift SemiBold" panose="020B0502040204020203" pitchFamily="34" charset="0"/>
              </a:rPr>
              <a:t>Pjevamo…</a:t>
            </a:r>
            <a:r>
              <a:rPr lang="hr-HR" sz="3600" err="1">
                <a:latin typeface="Bahnschrift SemiBold" panose="020B0502040204020203" pitchFamily="34" charset="0"/>
              </a:rPr>
              <a:t>Nanaj</a:t>
            </a:r>
            <a:endParaRPr lang="hr-HR" sz="3600">
              <a:latin typeface="Bahnschrift SemiBold" panose="020B0502040204020203" pitchFamily="34" charset="0"/>
            </a:endParaRPr>
          </a:p>
        </p:txBody>
      </p:sp>
      <p:pic>
        <p:nvPicPr>
          <p:cNvPr id="6" name="OWig43AE_m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5270" y="3295753"/>
            <a:ext cx="5133033" cy="2887331"/>
          </a:xfrm>
          <a:prstGeom prst="rect">
            <a:avLst/>
          </a:prstGeom>
        </p:spPr>
      </p:pic>
      <p:pic>
        <p:nvPicPr>
          <p:cNvPr id="7" name="9IjvcSSp87Y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253621" y="3295754"/>
            <a:ext cx="5133033" cy="28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99AAAF-374A-4306-9F10-490145994D86}"/>
              </a:ext>
            </a:extLst>
          </p:cNvPr>
          <p:cNvSpPr/>
          <p:nvPr/>
        </p:nvSpPr>
        <p:spPr>
          <a:xfrm>
            <a:off x="6007874" y="266699"/>
            <a:ext cx="18473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9249294" y="5922818"/>
            <a:ext cx="2942706" cy="9351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600" b="1" i="1" dirty="0">
                <a:latin typeface="Bahnschrift SemiBold" panose="020B0502040204020203" pitchFamily="34" charset="0"/>
              </a:rPr>
              <a:t>Prezentaciju izradila: </a:t>
            </a:r>
          </a:p>
          <a:p>
            <a:r>
              <a:rPr lang="hr-HR" sz="1600" b="1" i="1" dirty="0">
                <a:latin typeface="Bahnschrift SemiBold" panose="020B0502040204020203" pitchFamily="34" charset="0"/>
              </a:rPr>
              <a:t>Anica Valenta, </a:t>
            </a:r>
            <a:r>
              <a:rPr lang="hr-HR" sz="1600" b="1" i="1" dirty="0" err="1">
                <a:latin typeface="Bahnschrift SemiBold" panose="020B0502040204020203" pitchFamily="34" charset="0"/>
              </a:rPr>
              <a:t>mag.prim.educ</a:t>
            </a:r>
            <a:r>
              <a:rPr lang="hr-HR" b="1" dirty="0">
                <a:latin typeface="Bahnschrift SemiBold" panose="020B0502040204020203" pitchFamily="34" charset="0"/>
              </a:rPr>
              <a:t>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46" y="266699"/>
            <a:ext cx="4443195" cy="6380262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436881" y="1717040"/>
            <a:ext cx="3704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/>
              <a:t>Naš plakat </a:t>
            </a:r>
          </a:p>
          <a:p>
            <a:r>
              <a:rPr lang="hr-HR" sz="3600" b="1"/>
              <a:t>s presjekom radova u projektu </a:t>
            </a:r>
            <a:r>
              <a:rPr lang="hr-HR" sz="3600" b="1" err="1">
                <a:solidFill>
                  <a:srgbClr val="C00000"/>
                </a:solidFill>
              </a:rPr>
              <a:t>Škrinjica</a:t>
            </a:r>
            <a:r>
              <a:rPr lang="hr-HR" sz="3600" b="1">
                <a:solidFill>
                  <a:srgbClr val="C00000"/>
                </a:solidFill>
              </a:rPr>
              <a:t> blaga moga zavičaja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9249294" y="5338043"/>
            <a:ext cx="236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latin typeface="Bahnschrift SemiBold" panose="020B0502040204020203" pitchFamily="34" charset="0"/>
              </a:rPr>
              <a:t>Plakat izradila: Krunoslava </a:t>
            </a:r>
            <a:r>
              <a:rPr lang="hr-HR" sz="1600" i="1" dirty="0" err="1">
                <a:latin typeface="Bahnschrift SemiBold" panose="020B0502040204020203" pitchFamily="34" charset="0"/>
              </a:rPr>
              <a:t>Gavrić</a:t>
            </a:r>
            <a:endParaRPr lang="hr-HR" sz="1600" i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1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2" y="997528"/>
            <a:ext cx="4149820" cy="1658697"/>
          </a:xfrm>
        </p:spPr>
        <p:txBody>
          <a:bodyPr>
            <a:noAutofit/>
          </a:bodyPr>
          <a:lstStyle/>
          <a:p>
            <a:r>
              <a:rPr lang="pt-BR" sz="3600">
                <a:latin typeface="Bahnschrift SemiBold" panose="020B0502040204020203" pitchFamily="34" charset="0"/>
              </a:rPr>
              <a:t>Izrad</a:t>
            </a:r>
            <a:r>
              <a:rPr lang="hr-HR" sz="3600">
                <a:latin typeface="Bahnschrift SemiBold" panose="020B0502040204020203" pitchFamily="34" charset="0"/>
              </a:rPr>
              <a:t>b</a:t>
            </a:r>
            <a:r>
              <a:rPr lang="pt-BR" sz="3600">
                <a:latin typeface="Bahnschrift SemiBold" panose="020B0502040204020203" pitchFamily="34" charset="0"/>
              </a:rPr>
              <a:t>a suvenira </a:t>
            </a:r>
            <a:br>
              <a:rPr lang="hr-HR" sz="3600">
                <a:latin typeface="Bahnschrift SemiBold" panose="020B0502040204020203" pitchFamily="34" charset="0"/>
              </a:rPr>
            </a:br>
            <a:r>
              <a:rPr lang="pt-BR" sz="3600">
                <a:latin typeface="Bahnschrift SemiBold" panose="020B0502040204020203" pitchFamily="34" charset="0"/>
              </a:rPr>
              <a:t>s tradicijskim motivima</a:t>
            </a:r>
            <a:endParaRPr lang="hr-HR" sz="360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31" y="594495"/>
            <a:ext cx="5510655" cy="564005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50806" y="3467482"/>
            <a:ext cx="4242016" cy="2361817"/>
          </a:xfrm>
        </p:spPr>
        <p:txBody>
          <a:bodyPr>
            <a:noAutofit/>
          </a:bodyPr>
          <a:lstStyle/>
          <a:p>
            <a:r>
              <a:rPr lang="hr-HR" sz="2000">
                <a:latin typeface="Bahnschrift SemiBold" panose="020B0502040204020203" pitchFamily="34" charset="0"/>
              </a:rPr>
              <a:t>Produženi boravak :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učenici 2.a razreda s učiteljicom Krunoslavom </a:t>
            </a:r>
            <a:r>
              <a:rPr lang="hr-HR" sz="2000" err="1">
                <a:latin typeface="Bahnschrift SemiBold" panose="020B0502040204020203" pitchFamily="34" charset="0"/>
              </a:rPr>
              <a:t>Gavrić</a:t>
            </a:r>
            <a:endParaRPr lang="hr-HR" sz="200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7669" y="1698181"/>
            <a:ext cx="4104597" cy="752302"/>
          </a:xfrm>
        </p:spPr>
        <p:txBody>
          <a:bodyPr>
            <a:noAutofit/>
          </a:bodyPr>
          <a:lstStyle/>
          <a:p>
            <a:r>
              <a:rPr lang="hr-HR" sz="3600">
                <a:latin typeface="Bahnschrift SemiBold" panose="020B0502040204020203" pitchFamily="34" charset="0"/>
              </a:rPr>
              <a:t>Postupak izradbe: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75" y="652196"/>
            <a:ext cx="2466700" cy="2844273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2196" y="3020673"/>
            <a:ext cx="4243258" cy="3130379"/>
          </a:xfrm>
        </p:spPr>
        <p:txBody>
          <a:bodyPr>
            <a:noAutofit/>
          </a:bodyPr>
          <a:lstStyle/>
          <a:p>
            <a:r>
              <a:rPr lang="hr-HR" sz="2000" dirty="0">
                <a:latin typeface="Bahnschrift SemiBold" panose="020B0502040204020203" pitchFamily="34" charset="0"/>
              </a:rPr>
              <a:t>Daščice lijepimo na željenu dimenziju. Izabrani motiv kopiramo na običnom kopirnom papiru.</a:t>
            </a:r>
          </a:p>
          <a:p>
            <a:r>
              <a:rPr lang="hr-HR" sz="2000" dirty="0" err="1">
                <a:latin typeface="Bahnschrift SemiBold"/>
              </a:rPr>
              <a:t>Drvofixom</a:t>
            </a:r>
            <a:r>
              <a:rPr lang="hr-HR" sz="2000" dirty="0">
                <a:latin typeface="Bahnschrift SemiBold"/>
              </a:rPr>
              <a:t> </a:t>
            </a:r>
            <a:r>
              <a:rPr lang="hr-HR" sz="2000" dirty="0">
                <a:latin typeface="Bahnschrift"/>
              </a:rPr>
              <a:t>premažemo</a:t>
            </a:r>
            <a:r>
              <a:rPr lang="hr-HR" sz="2000" dirty="0">
                <a:latin typeface="Bahnschrift SemiBold"/>
              </a:rPr>
              <a:t> drvenu podlogu i gornju stranu otisnutog motiva.</a:t>
            </a:r>
          </a:p>
          <a:p>
            <a:r>
              <a:rPr lang="hr-HR" sz="2000" dirty="0">
                <a:latin typeface="Bahnschrift SemiBold" panose="020B0502040204020203" pitchFamily="34" charset="0"/>
              </a:rPr>
              <a:t>Papir licem zalijepimo za drvenu podlogu. Ostavimo da se suši 24 sata.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260230" y="178151"/>
            <a:ext cx="2844273" cy="37923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75" y="3598566"/>
            <a:ext cx="2203095" cy="263035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472219" y="3598566"/>
            <a:ext cx="415482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hr-HR" sz="1600" dirty="0">
                <a:latin typeface="Bahnschrift SemiBold SemiConden"/>
              </a:rPr>
              <a:t>  </a:t>
            </a:r>
            <a:r>
              <a:rPr lang="hr-HR" sz="2000" dirty="0">
                <a:latin typeface="Bahnschrift SemiBold"/>
              </a:rPr>
              <a:t>Papir namočimo vodom i laganim kružnim pokretima prstiju skidamo papir s površine. </a:t>
            </a:r>
            <a:endParaRPr lang="hr-HR" sz="2000">
              <a:latin typeface="Bahnschrift SemiBold"/>
            </a:endParaRPr>
          </a:p>
          <a:p>
            <a:pPr algn="just"/>
            <a:r>
              <a:rPr lang="hr-HR" sz="2000" dirty="0">
                <a:latin typeface="Bahnschrift SemiBold"/>
              </a:rPr>
              <a:t> Postupak ponavljamo dok osušeni motiv ne postane dobro vidljiv.</a:t>
            </a:r>
            <a:r>
              <a:rPr lang="pl-PL" sz="2000" dirty="0">
                <a:latin typeface="Bahnschrift SemiBold"/>
              </a:rPr>
              <a:t> </a:t>
            </a:r>
          </a:p>
          <a:p>
            <a:pPr algn="just"/>
            <a:endParaRPr lang="pl-PL" sz="2000" dirty="0">
              <a:latin typeface="Bahnschrift SemiBold"/>
            </a:endParaRPr>
          </a:p>
          <a:p>
            <a:pPr algn="just"/>
            <a:r>
              <a:rPr lang="pl-PL" sz="2000" dirty="0">
                <a:latin typeface="Bahnschrift SemiBold"/>
              </a:rPr>
              <a:t>   Na kraju pošpricamo prozirnim akrilnim sprejem.</a:t>
            </a:r>
            <a:endParaRPr lang="hr-HR" sz="2000"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8591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1823" y="1756063"/>
            <a:ext cx="3708613" cy="633845"/>
          </a:xfrm>
        </p:spPr>
        <p:txBody>
          <a:bodyPr>
            <a:noAutofit/>
          </a:bodyPr>
          <a:lstStyle/>
          <a:p>
            <a:r>
              <a:rPr lang="pt-BR" sz="3600">
                <a:latin typeface="Bahnschrift SemiBold" panose="020B0502040204020203" pitchFamily="34" charset="0"/>
              </a:rPr>
              <a:t>Izrad</a:t>
            </a:r>
            <a:r>
              <a:rPr lang="hr-HR" sz="3600">
                <a:latin typeface="Bahnschrift SemiBold" panose="020B0502040204020203" pitchFamily="34" charset="0"/>
              </a:rPr>
              <a:t>b</a:t>
            </a:r>
            <a:r>
              <a:rPr lang="pt-BR" sz="3600">
                <a:latin typeface="Bahnschrift SemiBold" panose="020B0502040204020203" pitchFamily="34" charset="0"/>
              </a:rPr>
              <a:t>a </a:t>
            </a:r>
            <a:r>
              <a:rPr lang="hr-HR" sz="3600" err="1">
                <a:latin typeface="Bahnschrift SemiBold" panose="020B0502040204020203" pitchFamily="34" charset="0"/>
              </a:rPr>
              <a:t>bojanke</a:t>
            </a:r>
            <a:r>
              <a:rPr lang="hr-HR" sz="3600">
                <a:latin typeface="Bahnschrift SemiBold" panose="020B0502040204020203" pitchFamily="34" charset="0"/>
              </a:rPr>
              <a:t> s brojalicama </a:t>
            </a:r>
            <a:endParaRPr lang="hr-HR" sz="360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8929" y="112131"/>
            <a:ext cx="5016214" cy="668828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1823" y="3644127"/>
            <a:ext cx="3802132" cy="2091655"/>
          </a:xfrm>
        </p:spPr>
        <p:txBody>
          <a:bodyPr>
            <a:noAutofit/>
          </a:bodyPr>
          <a:lstStyle/>
          <a:p>
            <a:r>
              <a:rPr lang="hr-HR" sz="2000">
                <a:latin typeface="Bahnschrift SemiBold" panose="020B0502040204020203" pitchFamily="34" charset="0"/>
              </a:rPr>
              <a:t>Produženi boravak :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učenici 2.a razreda s učiteljicom Krunoslavom </a:t>
            </a:r>
            <a:r>
              <a:rPr lang="hr-HR" sz="2000" err="1">
                <a:latin typeface="Bahnschrift SemiBold" panose="020B0502040204020203" pitchFamily="34" charset="0"/>
              </a:rPr>
              <a:t>Gavrić</a:t>
            </a:r>
            <a:endParaRPr lang="hr-HR" sz="200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>
                <a:latin typeface="Bahnschrift SemiBold" panose="020B0502040204020203" pitchFamily="34" charset="0"/>
              </a:rPr>
              <a:t>Učenici 2.a razreda vrijedno rade </a:t>
            </a:r>
            <a:r>
              <a:rPr lang="hr-HR" sz="3600" err="1">
                <a:latin typeface="Bahnschrift SemiBold" panose="020B0502040204020203" pitchFamily="34" charset="0"/>
              </a:rPr>
              <a:t>bojanku</a:t>
            </a:r>
            <a:endParaRPr lang="hr-HR" sz="3600">
              <a:latin typeface="Bahnschrift SemiBold" panose="020B05020402040202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" y="2559770"/>
            <a:ext cx="5030867" cy="2829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9" y="2495621"/>
            <a:ext cx="5390831" cy="3032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661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861">
            <a:off x="401891" y="2615729"/>
            <a:ext cx="3937599" cy="326574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329">
            <a:off x="7841015" y="473019"/>
            <a:ext cx="4066803" cy="33525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63" y="2727809"/>
            <a:ext cx="4290819" cy="3558692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3511557" y="1411361"/>
            <a:ext cx="384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err="1">
                <a:latin typeface="Bahnschrift SemiBold" panose="020B0502040204020203" pitchFamily="34" charset="0"/>
              </a:rPr>
              <a:t>Bojanka</a:t>
            </a:r>
            <a:r>
              <a:rPr lang="hr-HR" sz="3600">
                <a:latin typeface="Bahnschrift SemiBold" panose="020B0502040204020203" pitchFamily="34" charset="0"/>
              </a:rPr>
              <a:t> je gotova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06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9320" y="1101331"/>
            <a:ext cx="4149820" cy="1658697"/>
          </a:xfrm>
        </p:spPr>
        <p:txBody>
          <a:bodyPr>
            <a:noAutofit/>
          </a:bodyPr>
          <a:lstStyle/>
          <a:p>
            <a:r>
              <a:rPr lang="pt-BR" sz="3600">
                <a:latin typeface="Bahnschrift SemiBold" panose="020B0502040204020203" pitchFamily="34" charset="0"/>
              </a:rPr>
              <a:t>Izrad</a:t>
            </a:r>
            <a:r>
              <a:rPr lang="hr-HR" sz="3600" err="1">
                <a:latin typeface="Bahnschrift SemiBold" panose="020B0502040204020203" pitchFamily="34" charset="0"/>
              </a:rPr>
              <a:t>ba</a:t>
            </a:r>
            <a:r>
              <a:rPr lang="hr-HR" sz="3600">
                <a:latin typeface="Bahnschrift SemiBold" panose="020B0502040204020203" pitchFamily="34" charset="0"/>
              </a:rPr>
              <a:t> istarskih nošnji od papira</a:t>
            </a:r>
            <a:endParaRPr lang="hr-HR" sz="360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56590" y="3394745"/>
            <a:ext cx="4242016" cy="2361817"/>
          </a:xfrm>
        </p:spPr>
        <p:txBody>
          <a:bodyPr>
            <a:noAutofit/>
          </a:bodyPr>
          <a:lstStyle/>
          <a:p>
            <a:r>
              <a:rPr lang="hr-HR" sz="2000">
                <a:latin typeface="Bahnschrift SemiBold" panose="020B0502040204020203" pitchFamily="34" charset="0"/>
              </a:rPr>
              <a:t>Učenici 2.a razreda 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s učiteljicom 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Natašom Miljanić</a:t>
            </a:r>
          </a:p>
        </p:txBody>
      </p:sp>
    </p:spTree>
    <p:extLst>
      <p:ext uri="{BB962C8B-B14F-4D97-AF65-F5344CB8AC3E}">
        <p14:creationId xmlns:p14="http://schemas.microsoft.com/office/powerpoint/2010/main" val="300212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64" y="1113127"/>
            <a:ext cx="6814702" cy="5111027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64" y="717751"/>
            <a:ext cx="2563523" cy="1922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7" y="2013887"/>
            <a:ext cx="2153437" cy="2871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70" y="777106"/>
            <a:ext cx="2484383" cy="1863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31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3283" y="1007920"/>
            <a:ext cx="3321157" cy="1658697"/>
          </a:xfrm>
        </p:spPr>
        <p:txBody>
          <a:bodyPr>
            <a:noAutofit/>
          </a:bodyPr>
          <a:lstStyle/>
          <a:p>
            <a:r>
              <a:rPr lang="hr-HR" sz="3600">
                <a:latin typeface="Bahnschrift SemiBold" panose="020B0502040204020203" pitchFamily="34" charset="0"/>
              </a:rPr>
              <a:t>Mali folkloraši</a:t>
            </a:r>
            <a:endParaRPr lang="hr-HR" sz="360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8" y="886499"/>
            <a:ext cx="6812075" cy="510905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362533" y="3354339"/>
            <a:ext cx="2762658" cy="1776844"/>
          </a:xfrm>
        </p:spPr>
        <p:txBody>
          <a:bodyPr>
            <a:noAutofit/>
          </a:bodyPr>
          <a:lstStyle/>
          <a:p>
            <a:r>
              <a:rPr lang="hr-HR" sz="2000">
                <a:latin typeface="Bahnschrift SemiBold" panose="020B0502040204020203" pitchFamily="34" charset="0"/>
              </a:rPr>
              <a:t>Učenici 3.a razreda 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s učiteljicom </a:t>
            </a:r>
          </a:p>
          <a:p>
            <a:r>
              <a:rPr lang="hr-HR" sz="2000">
                <a:latin typeface="Bahnschrift SemiBold" panose="020B0502040204020203" pitchFamily="34" charset="0"/>
              </a:rPr>
              <a:t>Anicom Valenta</a:t>
            </a:r>
          </a:p>
          <a:p>
            <a:endParaRPr lang="hr-HR" sz="200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2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220</Words>
  <Application>Microsoft Office PowerPoint</Application>
  <PresentationFormat>Widescreen</PresentationFormat>
  <Paragraphs>47</Paragraphs>
  <Slides>15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Organski</vt:lpstr>
      <vt:lpstr>Zavičajna nastava</vt:lpstr>
      <vt:lpstr>Izradba suvenira  s tradicijskim motivima</vt:lpstr>
      <vt:lpstr>Postupak izradbe:</vt:lpstr>
      <vt:lpstr>Izradba bojanke s brojalicama </vt:lpstr>
      <vt:lpstr>Učenici 2.a razreda vrijedno rade bojanku</vt:lpstr>
      <vt:lpstr>PowerPoint Presentation</vt:lpstr>
      <vt:lpstr>Izradba istarskih nošnji od papira</vt:lpstr>
      <vt:lpstr>PowerPoint Presentation</vt:lpstr>
      <vt:lpstr>Mali folkloraši</vt:lpstr>
      <vt:lpstr>Mali folkloraši</vt:lpstr>
      <vt:lpstr>Oslikavanje platnenih vrećica, 3.a razred</vt:lpstr>
      <vt:lpstr>Zbor OŠ Šijana</vt:lpstr>
      <vt:lpstr>Zbor OŠ Šijana</vt:lpstr>
      <vt:lpstr>Zbor OŠ Šijana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Anica Valenta</cp:lastModifiedBy>
  <cp:revision>24</cp:revision>
  <dcterms:created xsi:type="dcterms:W3CDTF">2022-05-25T20:18:38Z</dcterms:created>
  <dcterms:modified xsi:type="dcterms:W3CDTF">2022-11-02T08:19:18Z</dcterms:modified>
</cp:coreProperties>
</file>