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64" r:id="rId5"/>
    <p:sldId id="261" r:id="rId6"/>
    <p:sldId id="258" r:id="rId7"/>
    <p:sldId id="259" r:id="rId8"/>
    <p:sldId id="26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736C7-61E3-40B7-B0B8-B42F544D2A67}"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0927B-67F1-4231-93AD-B19BF2376343}" type="slidenum">
              <a:rPr lang="en-US" smtClean="0"/>
              <a:t>‹#›</a:t>
            </a:fld>
            <a:endParaRPr lang="en-US"/>
          </a:p>
        </p:txBody>
      </p:sp>
    </p:spTree>
    <p:extLst>
      <p:ext uri="{BB962C8B-B14F-4D97-AF65-F5344CB8AC3E}">
        <p14:creationId xmlns:p14="http://schemas.microsoft.com/office/powerpoint/2010/main" val="106812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C72D-17A7-4E80-BD8F-9CB8825BE5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515B28-5D20-4B21-8B2D-199157B5D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59BFD-C89A-4D26-A497-E8085299D48D}"/>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5" name="Footer Placeholder 4">
            <a:extLst>
              <a:ext uri="{FF2B5EF4-FFF2-40B4-BE49-F238E27FC236}">
                <a16:creationId xmlns:a16="http://schemas.microsoft.com/office/drawing/2014/main" id="{233DBF27-D2EF-4BFA-8F0C-FEA25AFDF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CC7DF-5C28-43CA-8E6C-34D8A36ED6BF}"/>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130433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8B04-1366-4B94-B94D-ECA21EC2C4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010FA9-A5EB-4FED-971F-FC4D20A50D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8E10F-850B-4048-A069-C96DA82CB4AE}"/>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5" name="Footer Placeholder 4">
            <a:extLst>
              <a:ext uri="{FF2B5EF4-FFF2-40B4-BE49-F238E27FC236}">
                <a16:creationId xmlns:a16="http://schemas.microsoft.com/office/drawing/2014/main" id="{6A59A7A3-BBCA-41FF-94F0-37BC2E2BB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B3EDF-2A8A-417A-BF14-66164411FC3F}"/>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329893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12D5A-8303-49DD-8EEA-17CA87D965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FB770E-5E58-41FE-94D2-E75FF2F096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C221D-C5E4-4DF9-8001-60162DFF70E7}"/>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5" name="Footer Placeholder 4">
            <a:extLst>
              <a:ext uri="{FF2B5EF4-FFF2-40B4-BE49-F238E27FC236}">
                <a16:creationId xmlns:a16="http://schemas.microsoft.com/office/drawing/2014/main" id="{55F082A1-C510-480A-8802-F92EC0F5F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7EFAA-3A2F-44B2-A053-43C5552D86CD}"/>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254169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AADF-5CC7-4E0F-8CD2-DA7ABFC82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FE6D7-ECF1-45CD-A6E1-6BD3510999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1DAA9-2F01-4D29-A60E-9FAD3C62CC86}"/>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5" name="Footer Placeholder 4">
            <a:extLst>
              <a:ext uri="{FF2B5EF4-FFF2-40B4-BE49-F238E27FC236}">
                <a16:creationId xmlns:a16="http://schemas.microsoft.com/office/drawing/2014/main" id="{ECDFFB85-C044-4FAD-B341-D5E9B02CF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38ED5-C1A0-4711-88D1-A2004F853BE4}"/>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232605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8C36-73A4-4653-B776-1D9E522E4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A8491C-0F6F-422E-970E-FF4A478C9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A4F49B-7243-4A8F-9B9B-2EB949CB4FEB}"/>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5" name="Footer Placeholder 4">
            <a:extLst>
              <a:ext uri="{FF2B5EF4-FFF2-40B4-BE49-F238E27FC236}">
                <a16:creationId xmlns:a16="http://schemas.microsoft.com/office/drawing/2014/main" id="{F326FA7B-B230-4BAD-85B8-988D28815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78AA4-AB77-4F13-A87C-442ED0EDC725}"/>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319039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5A5D-1D18-438E-8D9F-F94127337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7D61A-6AC7-4DCF-82D5-F913F44749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10A18-D98A-4A8C-AF3C-FC8505E32D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C52CDB-DF64-45D8-83AF-4E1DEF845F43}"/>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6" name="Footer Placeholder 5">
            <a:extLst>
              <a:ext uri="{FF2B5EF4-FFF2-40B4-BE49-F238E27FC236}">
                <a16:creationId xmlns:a16="http://schemas.microsoft.com/office/drawing/2014/main" id="{1B03E673-A2D7-4E84-9E57-BCF5B6BF2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A5C61-7AA6-4BA5-B2E5-4B3B9B5FF8E3}"/>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10464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25AE-F504-436F-95A4-F9C96EAF5C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71515-EB3C-46C8-A0F3-EF3A64D55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C0C280-5FE8-4D3C-9CAC-84E902D85B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AC479E-F753-4E4E-B725-699C81486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1C7E6F-5107-4429-92AC-147AF15428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2236F4-AE64-4E9F-8C0A-E20F402C11EA}"/>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8" name="Footer Placeholder 7">
            <a:extLst>
              <a:ext uri="{FF2B5EF4-FFF2-40B4-BE49-F238E27FC236}">
                <a16:creationId xmlns:a16="http://schemas.microsoft.com/office/drawing/2014/main" id="{4777E738-3FE2-4E7B-A945-7370CE824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B3A99-2792-459E-8340-D2EA7D0D388C}"/>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825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49E5-E0B2-412A-9A71-1930F4D2AF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987A00-E704-4D74-B4AA-1DE49CB291AC}"/>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4" name="Footer Placeholder 3">
            <a:extLst>
              <a:ext uri="{FF2B5EF4-FFF2-40B4-BE49-F238E27FC236}">
                <a16:creationId xmlns:a16="http://schemas.microsoft.com/office/drawing/2014/main" id="{F7A0A5DE-2D49-40BC-AE01-1C0430A2D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A8C9BA-B3DA-4A80-AF31-08EA23F768BA}"/>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11093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FDFCD-50BD-48E7-8C8E-84345065903C}"/>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3" name="Footer Placeholder 2">
            <a:extLst>
              <a:ext uri="{FF2B5EF4-FFF2-40B4-BE49-F238E27FC236}">
                <a16:creationId xmlns:a16="http://schemas.microsoft.com/office/drawing/2014/main" id="{1AE34BA3-5E9F-4000-B424-FAB1F2D3C4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188723-ED4F-4821-8C73-DD47C47DBE88}"/>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157111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3100-F3ED-408E-8449-D348B0A07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E6CD3-BFC6-4263-BA7A-A34DAE7212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316966-3CBA-47FF-A5F0-B3912A9B0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B314FC-1578-48D8-B71B-FD8F80A3C1C1}"/>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6" name="Footer Placeholder 5">
            <a:extLst>
              <a:ext uri="{FF2B5EF4-FFF2-40B4-BE49-F238E27FC236}">
                <a16:creationId xmlns:a16="http://schemas.microsoft.com/office/drawing/2014/main" id="{59C18CAA-75C4-44A7-BA29-CEC95A8B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79350-08B9-4A25-B9F8-EE6BC3EBE4DA}"/>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239621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2174-B9D3-41B8-89DB-421124E66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9C2BA7-C90B-47F4-A288-F942CC42B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3D9E1-8598-446A-968E-35B64CE3C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655673-7F35-47FB-A34B-D8676E4B3F87}"/>
              </a:ext>
            </a:extLst>
          </p:cNvPr>
          <p:cNvSpPr>
            <a:spLocks noGrp="1"/>
          </p:cNvSpPr>
          <p:nvPr>
            <p:ph type="dt" sz="half" idx="10"/>
          </p:nvPr>
        </p:nvSpPr>
        <p:spPr/>
        <p:txBody>
          <a:bodyPr/>
          <a:lstStyle/>
          <a:p>
            <a:fld id="{A7F37D1C-BCFA-4B12-932F-EAA821E0695D}" type="datetimeFigureOut">
              <a:rPr lang="en-US" smtClean="0"/>
              <a:t>5/16/2023</a:t>
            </a:fld>
            <a:endParaRPr lang="en-US"/>
          </a:p>
        </p:txBody>
      </p:sp>
      <p:sp>
        <p:nvSpPr>
          <p:cNvPr id="6" name="Footer Placeholder 5">
            <a:extLst>
              <a:ext uri="{FF2B5EF4-FFF2-40B4-BE49-F238E27FC236}">
                <a16:creationId xmlns:a16="http://schemas.microsoft.com/office/drawing/2014/main" id="{C31E866B-3C0B-45EF-8649-5F5DDC559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C5812-6092-4AF9-B645-7F7ACF7BAC3A}"/>
              </a:ext>
            </a:extLst>
          </p:cNvPr>
          <p:cNvSpPr>
            <a:spLocks noGrp="1"/>
          </p:cNvSpPr>
          <p:nvPr>
            <p:ph type="sldNum" sz="quarter" idx="12"/>
          </p:nvPr>
        </p:nvSpPr>
        <p:spPr/>
        <p:txBody>
          <a:bodyPr/>
          <a:lstStyle/>
          <a:p>
            <a:fld id="{DEE41E78-611E-47AD-8174-0AD154F06617}" type="slidenum">
              <a:rPr lang="en-US" smtClean="0"/>
              <a:t>‹#›</a:t>
            </a:fld>
            <a:endParaRPr lang="en-US"/>
          </a:p>
        </p:txBody>
      </p:sp>
    </p:spTree>
    <p:extLst>
      <p:ext uri="{BB962C8B-B14F-4D97-AF65-F5344CB8AC3E}">
        <p14:creationId xmlns:p14="http://schemas.microsoft.com/office/powerpoint/2010/main" val="426202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58301-45BE-443F-A77D-05A81D732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DA6B24-9F72-4EB5-8042-EF81F222A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A78E6-B8AA-4D16-B3BB-211059158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37D1C-BCFA-4B12-932F-EAA821E0695D}" type="datetimeFigureOut">
              <a:rPr lang="en-US" smtClean="0"/>
              <a:t>5/16/2023</a:t>
            </a:fld>
            <a:endParaRPr lang="en-US"/>
          </a:p>
        </p:txBody>
      </p:sp>
      <p:sp>
        <p:nvSpPr>
          <p:cNvPr id="5" name="Footer Placeholder 4">
            <a:extLst>
              <a:ext uri="{FF2B5EF4-FFF2-40B4-BE49-F238E27FC236}">
                <a16:creationId xmlns:a16="http://schemas.microsoft.com/office/drawing/2014/main" id="{E45CD5B9-A6BD-4EB7-9FCA-B4B2FC31A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82B714-2956-497F-8F62-01CB20D4B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41E78-611E-47AD-8174-0AD154F06617}" type="slidenum">
              <a:rPr lang="en-US" smtClean="0"/>
              <a:t>‹#›</a:t>
            </a:fld>
            <a:endParaRPr lang="en-US"/>
          </a:p>
        </p:txBody>
      </p:sp>
    </p:spTree>
    <p:extLst>
      <p:ext uri="{BB962C8B-B14F-4D97-AF65-F5344CB8AC3E}">
        <p14:creationId xmlns:p14="http://schemas.microsoft.com/office/powerpoint/2010/main" val="281139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vodnjan.hr/cosa-visitare-a-dignano-/promo-video-della-citta-di-dignano"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oogle.com/maps/@44.9608216,13.8510132,3a,75y,61.64h,80.62t/data=!3m6!1e1!3m4!1s_MQ2S2sVCTKVkgrgTlmziw!2e0!7i16384!8i8192"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E98665-EA31-44CB-8B8B-989EA66F5585}"/>
              </a:ext>
            </a:extLst>
          </p:cNvPr>
          <p:cNvSpPr/>
          <p:nvPr/>
        </p:nvSpPr>
        <p:spPr>
          <a:xfrm>
            <a:off x="2192694" y="2351313"/>
            <a:ext cx="7828384" cy="1735495"/>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B3587-BF0B-4FDF-B000-CB5088E58E74}"/>
              </a:ext>
            </a:extLst>
          </p:cNvPr>
          <p:cNvSpPr>
            <a:spLocks noGrp="1"/>
          </p:cNvSpPr>
          <p:nvPr>
            <p:ph type="ctrTitle"/>
          </p:nvPr>
        </p:nvSpPr>
        <p:spPr>
          <a:xfrm>
            <a:off x="1524000" y="1810260"/>
            <a:ext cx="9144000" cy="2387600"/>
          </a:xfrm>
        </p:spPr>
        <p:txBody>
          <a:bodyPr>
            <a:normAutofit/>
          </a:bodyPr>
          <a:lstStyle/>
          <a:p>
            <a:r>
              <a:rPr lang="it-IT" sz="6600" b="1" dirty="0">
                <a:solidFill>
                  <a:schemeClr val="accent4">
                    <a:lumMod val="75000"/>
                  </a:schemeClr>
                </a:solidFill>
                <a:latin typeface="Bahnschrift Condensed" panose="020B0502040204020203" pitchFamily="34" charset="0"/>
              </a:rPr>
              <a:t>VIA MERCERIA DIGNANO</a:t>
            </a:r>
            <a:br>
              <a:rPr lang="it-IT" sz="6600" b="1" dirty="0">
                <a:solidFill>
                  <a:schemeClr val="accent4">
                    <a:lumMod val="75000"/>
                  </a:schemeClr>
                </a:solidFill>
                <a:latin typeface="Bahnschrift Condensed" panose="020B0502040204020203" pitchFamily="34" charset="0"/>
              </a:rPr>
            </a:br>
            <a:r>
              <a:rPr lang="it-IT" sz="6600" b="1" dirty="0">
                <a:solidFill>
                  <a:schemeClr val="accent4">
                    <a:lumMod val="75000"/>
                  </a:schemeClr>
                </a:solidFill>
                <a:latin typeface="Bahnschrift Condensed" panose="020B0502040204020203" pitchFamily="34" charset="0"/>
              </a:rPr>
              <a:t>TRGOVA</a:t>
            </a:r>
            <a:r>
              <a:rPr lang="hr-HR" sz="6600" b="1" dirty="0">
                <a:solidFill>
                  <a:schemeClr val="accent4">
                    <a:lumMod val="75000"/>
                  </a:schemeClr>
                </a:solidFill>
                <a:latin typeface="Bahnschrift Condensed" panose="020B0502040204020203" pitchFamily="34" charset="0"/>
              </a:rPr>
              <a:t>ČKA ULICA VODNJAN</a:t>
            </a:r>
            <a:endParaRPr lang="en-US" sz="6600" b="1" dirty="0">
              <a:solidFill>
                <a:schemeClr val="accent4">
                  <a:lumMod val="75000"/>
                </a:schemeClr>
              </a:solidFill>
              <a:latin typeface="Bahnschrift Condensed" panose="020B0502040204020203" pitchFamily="34" charset="0"/>
            </a:endParaRPr>
          </a:p>
        </p:txBody>
      </p:sp>
    </p:spTree>
    <p:extLst>
      <p:ext uri="{BB962C8B-B14F-4D97-AF65-F5344CB8AC3E}">
        <p14:creationId xmlns:p14="http://schemas.microsoft.com/office/powerpoint/2010/main" val="410464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E4689E-0D08-4BA8-9436-8F7748533783}"/>
              </a:ext>
            </a:extLst>
          </p:cNvPr>
          <p:cNvSpPr/>
          <p:nvPr/>
        </p:nvSpPr>
        <p:spPr>
          <a:xfrm>
            <a:off x="838200" y="681037"/>
            <a:ext cx="2324878" cy="746547"/>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0177D-87CE-48D2-8869-D12115F4BBEB}"/>
              </a:ext>
            </a:extLst>
          </p:cNvPr>
          <p:cNvSpPr>
            <a:spLocks noGrp="1"/>
          </p:cNvSpPr>
          <p:nvPr>
            <p:ph type="title"/>
          </p:nvPr>
        </p:nvSpPr>
        <p:spPr/>
        <p:txBody>
          <a:bodyPr>
            <a:normAutofit/>
          </a:bodyPr>
          <a:lstStyle/>
          <a:p>
            <a:r>
              <a:rPr lang="it-IT" sz="4800" b="1" dirty="0">
                <a:solidFill>
                  <a:schemeClr val="accent4">
                    <a:lumMod val="75000"/>
                  </a:schemeClr>
                </a:solidFill>
                <a:latin typeface="Bahnschrift Condensed" panose="020B0502040204020203" pitchFamily="34" charset="0"/>
              </a:rPr>
              <a:t>Che cos’è?</a:t>
            </a:r>
            <a:endParaRPr lang="en-US" sz="4800" b="1" dirty="0">
              <a:solidFill>
                <a:schemeClr val="accent4">
                  <a:lumMod val="75000"/>
                </a:schemeClr>
              </a:solidFill>
              <a:latin typeface="Bahnschrift Condensed" panose="020B0502040204020203" pitchFamily="34" charset="0"/>
            </a:endParaRPr>
          </a:p>
        </p:txBody>
      </p:sp>
      <p:sp>
        <p:nvSpPr>
          <p:cNvPr id="5" name="Rectangle 4">
            <a:extLst>
              <a:ext uri="{FF2B5EF4-FFF2-40B4-BE49-F238E27FC236}">
                <a16:creationId xmlns:a16="http://schemas.microsoft.com/office/drawing/2014/main" id="{A42E1316-DCC6-4418-AA71-35403F6284A4}"/>
              </a:ext>
            </a:extLst>
          </p:cNvPr>
          <p:cNvSpPr/>
          <p:nvPr/>
        </p:nvSpPr>
        <p:spPr>
          <a:xfrm>
            <a:off x="838200" y="1825625"/>
            <a:ext cx="10647784" cy="3007632"/>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D8981A-CF54-44E8-A2FE-9E4939408D94}"/>
              </a:ext>
            </a:extLst>
          </p:cNvPr>
          <p:cNvSpPr>
            <a:spLocks noGrp="1"/>
          </p:cNvSpPr>
          <p:nvPr>
            <p:ph idx="1"/>
          </p:nvPr>
        </p:nvSpPr>
        <p:spPr/>
        <p:txBody>
          <a:bodyPr>
            <a:normAutofit/>
          </a:bodyPr>
          <a:lstStyle/>
          <a:p>
            <a:r>
              <a:rPr lang="it-IT" sz="3200" dirty="0">
                <a:latin typeface="Gabriola" panose="04040605051002020D02" pitchFamily="82" charset="0"/>
              </a:rPr>
              <a:t>È un via di Dignano che sbocca in piazza del Popolo </a:t>
            </a:r>
          </a:p>
          <a:p>
            <a:r>
              <a:rPr lang="it-IT" sz="3200" dirty="0">
                <a:latin typeface="Gabriola" panose="04040605051002020D02" pitchFamily="82" charset="0"/>
              </a:rPr>
              <a:t>È sorta nel XVII secolo in seguito allo sviluppo cittadino ed alla conseguente necessità di spazi per officine, botteghe, magazzini e vani d’affari. Rappresenta la principale arteria cittadina che porta al centro storico e occupano oltre un chilometro di superficie, il che le fa meritare il titolo di via cittadina più lunga dell’Istria.</a:t>
            </a:r>
            <a:endParaRPr lang="en-US" sz="3200" dirty="0">
              <a:latin typeface="Gabriola" panose="04040605051002020D02" pitchFamily="82" charset="0"/>
            </a:endParaRPr>
          </a:p>
        </p:txBody>
      </p:sp>
    </p:spTree>
    <p:extLst>
      <p:ext uri="{BB962C8B-B14F-4D97-AF65-F5344CB8AC3E}">
        <p14:creationId xmlns:p14="http://schemas.microsoft.com/office/powerpoint/2010/main" val="8265503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6EAA6B-B7AA-4B6B-8265-30759892E9C5}"/>
              </a:ext>
            </a:extLst>
          </p:cNvPr>
          <p:cNvSpPr/>
          <p:nvPr/>
        </p:nvSpPr>
        <p:spPr>
          <a:xfrm>
            <a:off x="838200" y="638336"/>
            <a:ext cx="2147596" cy="746547"/>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21237A-93FF-44DF-A012-51A832F14B1F}"/>
              </a:ext>
            </a:extLst>
          </p:cNvPr>
          <p:cNvSpPr>
            <a:spLocks noGrp="1"/>
          </p:cNvSpPr>
          <p:nvPr>
            <p:ph type="title"/>
          </p:nvPr>
        </p:nvSpPr>
        <p:spPr/>
        <p:txBody>
          <a:bodyPr/>
          <a:lstStyle/>
          <a:p>
            <a:r>
              <a:rPr lang="en-US" sz="4800" b="1" dirty="0">
                <a:solidFill>
                  <a:schemeClr val="accent4">
                    <a:lumMod val="75000"/>
                  </a:schemeClr>
                </a:solidFill>
                <a:latin typeface="Bahnschrift Condensed" panose="020B0502040204020203" pitchFamily="34" charset="0"/>
              </a:rPr>
              <a:t>UN TEMPO</a:t>
            </a:r>
          </a:p>
        </p:txBody>
      </p:sp>
      <p:sp>
        <p:nvSpPr>
          <p:cNvPr id="5" name="Rectangle 4">
            <a:extLst>
              <a:ext uri="{FF2B5EF4-FFF2-40B4-BE49-F238E27FC236}">
                <a16:creationId xmlns:a16="http://schemas.microsoft.com/office/drawing/2014/main" id="{7AE8AAF6-F219-497F-94C2-ECC7B11A41D1}"/>
              </a:ext>
            </a:extLst>
          </p:cNvPr>
          <p:cNvSpPr/>
          <p:nvPr/>
        </p:nvSpPr>
        <p:spPr>
          <a:xfrm>
            <a:off x="838199" y="1825625"/>
            <a:ext cx="10515599" cy="2849012"/>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6BCF96-EC97-4075-9411-EECCED1EDD98}"/>
              </a:ext>
            </a:extLst>
          </p:cNvPr>
          <p:cNvSpPr>
            <a:spLocks noGrp="1"/>
          </p:cNvSpPr>
          <p:nvPr>
            <p:ph idx="1"/>
          </p:nvPr>
        </p:nvSpPr>
        <p:spPr/>
        <p:txBody>
          <a:bodyPr/>
          <a:lstStyle/>
          <a:p>
            <a:pPr marL="0" indent="0">
              <a:buNone/>
            </a:pPr>
            <a:r>
              <a:rPr lang="it-IT" sz="3200" dirty="0">
                <a:latin typeface="Gabriola" panose="04040605051002020D02" pitchFamily="82" charset="0"/>
              </a:rPr>
              <a:t>Un tempo la via pullulava di gente e vi si svolgevano svariate attività in tutti i settori, sia produttivi che di servizi (solo i calzolai nel 1926 erano 110). La via era non solo la vetrina di Dignano, ma anche il palcoscenico di manifestazioni, fiere, processioni, cortei nuziali (era d’obbligo che alla mezzanotte il corteo nuziale percorresse la via illuminandola coi “torsi”– torce, per portare la sposa nella casa dello sposo).</a:t>
            </a:r>
            <a:br>
              <a:rPr lang="it-IT" sz="3200" dirty="0">
                <a:latin typeface="Gabriola" panose="04040605051002020D02" pitchFamily="82" charset="0"/>
              </a:rPr>
            </a:br>
            <a:endParaRPr lang="en-US" sz="3200" dirty="0">
              <a:latin typeface="Gabriola" panose="04040605051002020D02" pitchFamily="82" charset="0"/>
            </a:endParaRPr>
          </a:p>
        </p:txBody>
      </p:sp>
    </p:spTree>
    <p:extLst>
      <p:ext uri="{BB962C8B-B14F-4D97-AF65-F5344CB8AC3E}">
        <p14:creationId xmlns:p14="http://schemas.microsoft.com/office/powerpoint/2010/main" val="3525327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9AE180-6B5F-414B-A95E-FDBA36A5D6BC}"/>
              </a:ext>
            </a:extLst>
          </p:cNvPr>
          <p:cNvSpPr/>
          <p:nvPr/>
        </p:nvSpPr>
        <p:spPr>
          <a:xfrm>
            <a:off x="698241" y="472686"/>
            <a:ext cx="6986075" cy="533993"/>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C2B14D-34A7-47E7-B2C9-FC1B1E39072D}"/>
              </a:ext>
            </a:extLst>
          </p:cNvPr>
          <p:cNvSpPr>
            <a:spLocks noGrp="1"/>
          </p:cNvSpPr>
          <p:nvPr>
            <p:ph idx="1"/>
          </p:nvPr>
        </p:nvSpPr>
        <p:spPr>
          <a:xfrm>
            <a:off x="698241" y="472686"/>
            <a:ext cx="10515600" cy="533993"/>
          </a:xfrm>
        </p:spPr>
        <p:txBody>
          <a:bodyPr/>
          <a:lstStyle/>
          <a:p>
            <a:r>
              <a:rPr lang="en-US" sz="3200" dirty="0">
                <a:latin typeface="Gabriola" panose="04040605051002020D02" pitchFamily="82" charset="0"/>
              </a:rPr>
              <a:t>ESPLORA LA MITICA DIGNANO IN MACCHINA!</a:t>
            </a:r>
          </a:p>
        </p:txBody>
      </p:sp>
      <p:pic>
        <p:nvPicPr>
          <p:cNvPr id="1028" name="Picture 4" descr="CLICCA-QUI-BLU - Movimento Birrario Italiano">
            <a:hlinkClick r:id="rId3"/>
            <a:extLst>
              <a:ext uri="{FF2B5EF4-FFF2-40B4-BE49-F238E27FC236}">
                <a16:creationId xmlns:a16="http://schemas.microsoft.com/office/drawing/2014/main" id="{A423E37D-28EB-4C64-A69B-0921686394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39" t="25077" r="6013" b="25338"/>
          <a:stretch/>
        </p:blipFill>
        <p:spPr bwMode="auto">
          <a:xfrm>
            <a:off x="630554" y="1294515"/>
            <a:ext cx="5325487" cy="17354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icca-qui - *IL PRIMO SITO IN ITALIA SPECIALIZZATO NELLA FORMAZIONE ONLINE  PER LA CATEGORIA ESORDIENTI*">
            <a:hlinkClick r:id="rId5"/>
            <a:extLst>
              <a:ext uri="{FF2B5EF4-FFF2-40B4-BE49-F238E27FC236}">
                <a16:creationId xmlns:a16="http://schemas.microsoft.com/office/drawing/2014/main" id="{7DA39308-0EE0-47A4-93C8-18C0A5C610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5" t="3462" r="2783" b="3794"/>
          <a:stretch/>
        </p:blipFill>
        <p:spPr bwMode="auto">
          <a:xfrm>
            <a:off x="7239699" y="4597168"/>
            <a:ext cx="3514988" cy="11660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A2A4D4F3-96EA-452F-8935-01FAA35AC3B2}"/>
              </a:ext>
            </a:extLst>
          </p:cNvPr>
          <p:cNvCxnSpPr/>
          <p:nvPr/>
        </p:nvCxnSpPr>
        <p:spPr>
          <a:xfrm flipH="1">
            <a:off x="5956041" y="1006679"/>
            <a:ext cx="562205" cy="5117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C0737D73-7B68-4918-99BA-48535D7B9332}"/>
              </a:ext>
            </a:extLst>
          </p:cNvPr>
          <p:cNvSpPr/>
          <p:nvPr/>
        </p:nvSpPr>
        <p:spPr>
          <a:xfrm>
            <a:off x="4818632" y="3365583"/>
            <a:ext cx="6986075" cy="845690"/>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F7417BA-E012-44AB-ABAE-ECC2E9269E89}"/>
              </a:ext>
            </a:extLst>
          </p:cNvPr>
          <p:cNvSpPr txBox="1">
            <a:spLocks/>
          </p:cNvSpPr>
          <p:nvPr/>
        </p:nvSpPr>
        <p:spPr>
          <a:xfrm>
            <a:off x="4818632" y="3317845"/>
            <a:ext cx="7630629" cy="1363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Gabriola" panose="04040605051002020D02" pitchFamily="82" charset="0"/>
              </a:rPr>
              <a:t>E SE VOI FAI UNA PASSEGGIATA LUNGO LA VIA MERCERIA!</a:t>
            </a:r>
          </a:p>
        </p:txBody>
      </p:sp>
      <p:cxnSp>
        <p:nvCxnSpPr>
          <p:cNvPr id="11" name="Straight Arrow Connector 10">
            <a:extLst>
              <a:ext uri="{FF2B5EF4-FFF2-40B4-BE49-F238E27FC236}">
                <a16:creationId xmlns:a16="http://schemas.microsoft.com/office/drawing/2014/main" id="{0E99276E-2014-487F-9714-3FFBAAB68854}"/>
              </a:ext>
            </a:extLst>
          </p:cNvPr>
          <p:cNvCxnSpPr>
            <a:cxnSpLocks/>
          </p:cNvCxnSpPr>
          <p:nvPr/>
        </p:nvCxnSpPr>
        <p:spPr>
          <a:xfrm>
            <a:off x="6719582" y="4043494"/>
            <a:ext cx="520117" cy="7088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02880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B6BF4-083E-4CA3-89C2-906FF1E02717}"/>
              </a:ext>
            </a:extLst>
          </p:cNvPr>
          <p:cNvSpPr/>
          <p:nvPr/>
        </p:nvSpPr>
        <p:spPr>
          <a:xfrm>
            <a:off x="4965582" y="650920"/>
            <a:ext cx="1896612" cy="746547"/>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97C1E-D60C-4FB2-B673-7A7EEBA7A47A}"/>
              </a:ext>
            </a:extLst>
          </p:cNvPr>
          <p:cNvSpPr>
            <a:spLocks noGrp="1"/>
          </p:cNvSpPr>
          <p:nvPr>
            <p:ph type="title"/>
          </p:nvPr>
        </p:nvSpPr>
        <p:spPr>
          <a:xfrm>
            <a:off x="4965582" y="390292"/>
            <a:ext cx="5319319" cy="1325563"/>
          </a:xfrm>
        </p:spPr>
        <p:txBody>
          <a:bodyPr/>
          <a:lstStyle/>
          <a:p>
            <a:r>
              <a:rPr lang="it-IT" sz="4800" b="1" dirty="0">
                <a:solidFill>
                  <a:schemeClr val="accent4">
                    <a:lumMod val="75000"/>
                  </a:schemeClr>
                </a:solidFill>
                <a:latin typeface="Bahnschrift Condensed" panose="020B0502040204020203" pitchFamily="34" charset="0"/>
              </a:rPr>
              <a:t>ATTIVITÀ</a:t>
            </a:r>
            <a:endParaRPr lang="en-US" sz="4800" b="1" dirty="0">
              <a:solidFill>
                <a:schemeClr val="accent4">
                  <a:lumMod val="75000"/>
                </a:schemeClr>
              </a:solidFill>
              <a:latin typeface="Bahnschrift Condensed" panose="020B0502040204020203" pitchFamily="34" charset="0"/>
            </a:endParaRPr>
          </a:p>
        </p:txBody>
      </p:sp>
      <p:sp>
        <p:nvSpPr>
          <p:cNvPr id="6" name="Rectangle 5">
            <a:extLst>
              <a:ext uri="{FF2B5EF4-FFF2-40B4-BE49-F238E27FC236}">
                <a16:creationId xmlns:a16="http://schemas.microsoft.com/office/drawing/2014/main" id="{75D98A54-496E-40C1-888F-144D9E399628}"/>
              </a:ext>
            </a:extLst>
          </p:cNvPr>
          <p:cNvSpPr/>
          <p:nvPr/>
        </p:nvSpPr>
        <p:spPr>
          <a:xfrm>
            <a:off x="838200" y="1715855"/>
            <a:ext cx="8742028" cy="746547"/>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907D7D-77CA-4846-BC48-114D6C4433E4}"/>
              </a:ext>
            </a:extLst>
          </p:cNvPr>
          <p:cNvSpPr>
            <a:spLocks noGrp="1"/>
          </p:cNvSpPr>
          <p:nvPr>
            <p:ph idx="1"/>
          </p:nvPr>
        </p:nvSpPr>
        <p:spPr>
          <a:xfrm>
            <a:off x="838200" y="1825625"/>
            <a:ext cx="11418116" cy="1102133"/>
          </a:xfrm>
        </p:spPr>
        <p:txBody>
          <a:bodyPr>
            <a:normAutofit/>
          </a:bodyPr>
          <a:lstStyle/>
          <a:p>
            <a:r>
              <a:rPr lang="it-IT" sz="3200" dirty="0">
                <a:latin typeface="Gabriola" panose="04040605051002020D02" pitchFamily="82" charset="0"/>
              </a:rPr>
              <a:t>In Via Merceria vengono svolte molte attività in occasioni speciali...</a:t>
            </a:r>
            <a:endParaRPr lang="en-US" sz="3200" dirty="0">
              <a:latin typeface="Gabriola" panose="04040605051002020D02" pitchFamily="82" charset="0"/>
            </a:endParaRPr>
          </a:p>
        </p:txBody>
      </p:sp>
      <p:sp>
        <p:nvSpPr>
          <p:cNvPr id="7" name="Rectangle 6">
            <a:extLst>
              <a:ext uri="{FF2B5EF4-FFF2-40B4-BE49-F238E27FC236}">
                <a16:creationId xmlns:a16="http://schemas.microsoft.com/office/drawing/2014/main" id="{5553F447-201E-4BD0-BA64-83557997F2B0}"/>
              </a:ext>
            </a:extLst>
          </p:cNvPr>
          <p:cNvSpPr/>
          <p:nvPr/>
        </p:nvSpPr>
        <p:spPr>
          <a:xfrm>
            <a:off x="2281806" y="3439523"/>
            <a:ext cx="7373922" cy="746547"/>
          </a:xfrm>
          <a:prstGeom prst="rect">
            <a:avLst/>
          </a:prstGeom>
          <a:solidFill>
            <a:srgbClr val="C00000">
              <a:alpha val="5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29A26C-4C37-4AA0-9214-EE1BE7F4C7E1}"/>
              </a:ext>
            </a:extLst>
          </p:cNvPr>
          <p:cNvSpPr txBox="1"/>
          <p:nvPr/>
        </p:nvSpPr>
        <p:spPr>
          <a:xfrm>
            <a:off x="2273417" y="3351132"/>
            <a:ext cx="7524926" cy="923330"/>
          </a:xfrm>
          <a:prstGeom prst="rect">
            <a:avLst/>
          </a:prstGeom>
          <a:noFill/>
        </p:spPr>
        <p:txBody>
          <a:bodyPr wrap="square" rtlCol="0">
            <a:spAutoFit/>
          </a:bodyPr>
          <a:lstStyle/>
          <a:p>
            <a:r>
              <a:rPr lang="it-IT" sz="5400" b="1" dirty="0">
                <a:latin typeface="Gabriola" panose="04040605051002020D02" pitchFamily="82" charset="0"/>
              </a:rPr>
              <a:t>VEDIAMONE ALCUNE ASSIEME!</a:t>
            </a:r>
            <a:endParaRPr lang="en-US" sz="5400" b="1" dirty="0">
              <a:latin typeface="Gabriola" panose="04040605051002020D02" pitchFamily="82" charset="0"/>
            </a:endParaRPr>
          </a:p>
        </p:txBody>
      </p:sp>
    </p:spTree>
    <p:extLst>
      <p:ext uri="{BB962C8B-B14F-4D97-AF65-F5344CB8AC3E}">
        <p14:creationId xmlns:p14="http://schemas.microsoft.com/office/powerpoint/2010/main" val="45651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4AE886-1C20-4306-8FC3-510C016C8C99}"/>
              </a:ext>
            </a:extLst>
          </p:cNvPr>
          <p:cNvSpPr/>
          <p:nvPr/>
        </p:nvSpPr>
        <p:spPr>
          <a:xfrm>
            <a:off x="772108" y="606490"/>
            <a:ext cx="8791770" cy="793102"/>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3F374-8A3B-441E-B6C8-B10F06B2EF64}"/>
              </a:ext>
            </a:extLst>
          </p:cNvPr>
          <p:cNvSpPr>
            <a:spLocks noGrp="1"/>
          </p:cNvSpPr>
          <p:nvPr>
            <p:ph type="title"/>
          </p:nvPr>
        </p:nvSpPr>
        <p:spPr/>
        <p:txBody>
          <a:bodyPr/>
          <a:lstStyle/>
          <a:p>
            <a:r>
              <a:rPr lang="it-IT" sz="4800" b="1" dirty="0">
                <a:solidFill>
                  <a:schemeClr val="accent4">
                    <a:lumMod val="75000"/>
                  </a:schemeClr>
                </a:solidFill>
                <a:latin typeface="Bahnschrift Condensed" panose="020B0502040204020203" pitchFamily="34" charset="0"/>
              </a:rPr>
              <a:t>ATTIVITÀ: GIORNATA DELLE MAGLIETTE ROSA</a:t>
            </a:r>
            <a:endParaRPr lang="en-US" sz="4800" b="1" dirty="0">
              <a:solidFill>
                <a:schemeClr val="accent4">
                  <a:lumMod val="75000"/>
                </a:schemeClr>
              </a:solidFill>
              <a:latin typeface="Bahnschrift Condensed" panose="020B0502040204020203" pitchFamily="34" charset="0"/>
            </a:endParaRPr>
          </a:p>
        </p:txBody>
      </p:sp>
      <p:sp>
        <p:nvSpPr>
          <p:cNvPr id="4" name="Rectangle 3">
            <a:extLst>
              <a:ext uri="{FF2B5EF4-FFF2-40B4-BE49-F238E27FC236}">
                <a16:creationId xmlns:a16="http://schemas.microsoft.com/office/drawing/2014/main" id="{4D708BC6-6EFD-44AA-BE0B-B92A81EA1191}"/>
              </a:ext>
            </a:extLst>
          </p:cNvPr>
          <p:cNvSpPr/>
          <p:nvPr/>
        </p:nvSpPr>
        <p:spPr>
          <a:xfrm>
            <a:off x="838200" y="1825625"/>
            <a:ext cx="9677400" cy="1486742"/>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1AC23E-1920-473E-889D-1D974F466A5F}"/>
              </a:ext>
            </a:extLst>
          </p:cNvPr>
          <p:cNvSpPr>
            <a:spLocks noGrp="1"/>
          </p:cNvSpPr>
          <p:nvPr>
            <p:ph idx="1"/>
          </p:nvPr>
        </p:nvSpPr>
        <p:spPr/>
        <p:txBody>
          <a:bodyPr/>
          <a:lstStyle/>
          <a:p>
            <a:r>
              <a:rPr lang="it-IT" sz="3200" dirty="0">
                <a:latin typeface="Gabriola" panose="04040605051002020D02" pitchFamily="82" charset="0"/>
              </a:rPr>
              <a:t>La Giornata delle magliette rosa, dedicata alla lotta contro la violenza tra coetanei o bullismo è stata celebrata con la corsa lungo la via Merceria per dimostrare che le differenze ci uniscono e per il dire STOP AL BULLISMO.</a:t>
            </a:r>
            <a:endParaRPr lang="en-US" sz="3200" dirty="0">
              <a:latin typeface="Gabriola" panose="04040605051002020D02" pitchFamily="82" charset="0"/>
            </a:endParaRPr>
          </a:p>
        </p:txBody>
      </p:sp>
      <p:pic>
        <p:nvPicPr>
          <p:cNvPr id="1026" name="Picture 2" descr="DAN RUŽIČASTIH MAJICA U VODNJANU, 22.02.2023. | Medulin FM">
            <a:extLst>
              <a:ext uri="{FF2B5EF4-FFF2-40B4-BE49-F238E27FC236}">
                <a16:creationId xmlns:a16="http://schemas.microsoft.com/office/drawing/2014/main" id="{A5F1A525-4446-42C0-BAC3-976A9914D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754932" y="3722912"/>
            <a:ext cx="4341068" cy="2895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snovna škola Vodnjan - Scuola elementare Dignano - Naslovnica/Pagina  iniziale - Dan ružičastih majica - Giornata delle magliette rosa -  Anti-Bullying Day">
            <a:extLst>
              <a:ext uri="{FF2B5EF4-FFF2-40B4-BE49-F238E27FC236}">
                <a16:creationId xmlns:a16="http://schemas.microsoft.com/office/drawing/2014/main" id="{F51A4F51-A8B4-4F9B-8023-605C32F81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989" y="3722912"/>
            <a:ext cx="2168798" cy="2895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snovna škola Vodnjan - Scuola elementare Dignano - Naslovnica/Pagina  iniziale - Dan ružičastih majica - Giornata delle magliette rosa -  Anti-Bullying Day">
            <a:extLst>
              <a:ext uri="{FF2B5EF4-FFF2-40B4-BE49-F238E27FC236}">
                <a16:creationId xmlns:a16="http://schemas.microsoft.com/office/drawing/2014/main" id="{3E8C004A-7E2B-4EA4-83DC-FF1941C5D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75" y="3722912"/>
            <a:ext cx="2168798" cy="28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170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AAABB-98BD-4D84-AA1E-6C8217ECED77}"/>
              </a:ext>
            </a:extLst>
          </p:cNvPr>
          <p:cNvSpPr/>
          <p:nvPr/>
        </p:nvSpPr>
        <p:spPr>
          <a:xfrm>
            <a:off x="772108" y="606490"/>
            <a:ext cx="3715916" cy="830424"/>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1C369-3F59-423C-A0BC-D40D8DD3C5F4}"/>
              </a:ext>
            </a:extLst>
          </p:cNvPr>
          <p:cNvSpPr>
            <a:spLocks noGrp="1"/>
          </p:cNvSpPr>
          <p:nvPr>
            <p:ph type="title"/>
          </p:nvPr>
        </p:nvSpPr>
        <p:spPr/>
        <p:txBody>
          <a:bodyPr/>
          <a:lstStyle/>
          <a:p>
            <a:r>
              <a:rPr lang="it-IT" b="1" dirty="0">
                <a:solidFill>
                  <a:schemeClr val="accent4">
                    <a:lumMod val="75000"/>
                  </a:schemeClr>
                </a:solidFill>
                <a:latin typeface="Bahnschrift Condensed" panose="020B0502040204020203" pitchFamily="34" charset="0"/>
              </a:rPr>
              <a:t>ATTIVITÀ: IL LERON</a:t>
            </a:r>
            <a:endParaRPr lang="en-US" dirty="0"/>
          </a:p>
        </p:txBody>
      </p:sp>
      <p:sp>
        <p:nvSpPr>
          <p:cNvPr id="5" name="Rectangle 4">
            <a:extLst>
              <a:ext uri="{FF2B5EF4-FFF2-40B4-BE49-F238E27FC236}">
                <a16:creationId xmlns:a16="http://schemas.microsoft.com/office/drawing/2014/main" id="{1C9693A3-35A6-4047-B9D7-5DAD27F6082F}"/>
              </a:ext>
            </a:extLst>
          </p:cNvPr>
          <p:cNvSpPr/>
          <p:nvPr/>
        </p:nvSpPr>
        <p:spPr>
          <a:xfrm>
            <a:off x="869302" y="1825625"/>
            <a:ext cx="10515600" cy="1454470"/>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1745FE-37A4-4C43-9C33-D59506A67DC9}"/>
              </a:ext>
            </a:extLst>
          </p:cNvPr>
          <p:cNvSpPr>
            <a:spLocks noGrp="1"/>
          </p:cNvSpPr>
          <p:nvPr>
            <p:ph idx="1"/>
          </p:nvPr>
        </p:nvSpPr>
        <p:spPr>
          <a:xfrm>
            <a:off x="838200" y="1825625"/>
            <a:ext cx="10515600" cy="1603375"/>
          </a:xfrm>
        </p:spPr>
        <p:txBody>
          <a:bodyPr/>
          <a:lstStyle/>
          <a:p>
            <a:r>
              <a:rPr lang="it-IT" sz="3200" dirty="0">
                <a:latin typeface="Gabriola" panose="04040605051002020D02" pitchFamily="82" charset="0"/>
              </a:rPr>
              <a:t>Il Festival internazionale del folclore, il Leron, viene celebrato ogni anno e innaugurato con la svilata dei partecipanti in via Merceria che diventa teatro di musiche e colori. </a:t>
            </a:r>
            <a:endParaRPr lang="en-US" sz="3200" dirty="0">
              <a:latin typeface="Gabriola" panose="04040605051002020D02" pitchFamily="82" charset="0"/>
            </a:endParaRPr>
          </a:p>
        </p:txBody>
      </p:sp>
      <p:pic>
        <p:nvPicPr>
          <p:cNvPr id="1026" name="Picture 2" descr="Festival Leron pretvorio Vodnjan u Europu u malom">
            <a:extLst>
              <a:ext uri="{FF2B5EF4-FFF2-40B4-BE49-F238E27FC236}">
                <a16:creationId xmlns:a16="http://schemas.microsoft.com/office/drawing/2014/main" id="{2B13EC61-F73C-4738-9FA8-3621F03F3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44" y="3713221"/>
            <a:ext cx="4175446" cy="27796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 bandiera di Leron è tornata a sventolare in piazza del Popolo a Dignano  - Istra24">
            <a:extLst>
              <a:ext uri="{FF2B5EF4-FFF2-40B4-BE49-F238E27FC236}">
                <a16:creationId xmlns:a16="http://schemas.microsoft.com/office/drawing/2014/main" id="{797CABE8-D0BE-4502-A46F-6FBE19720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804" y="3744968"/>
            <a:ext cx="4033968" cy="268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18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1634EE-CCA4-4BCB-BC4F-BE9E8B37DAAE}"/>
              </a:ext>
            </a:extLst>
          </p:cNvPr>
          <p:cNvSpPr/>
          <p:nvPr/>
        </p:nvSpPr>
        <p:spPr>
          <a:xfrm>
            <a:off x="869302" y="1825625"/>
            <a:ext cx="10061553" cy="3534940"/>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CF35D8-35EF-4213-9F58-8C3358EC12DA}"/>
              </a:ext>
            </a:extLst>
          </p:cNvPr>
          <p:cNvSpPr>
            <a:spLocks noGrp="1"/>
          </p:cNvSpPr>
          <p:nvPr>
            <p:ph idx="1"/>
          </p:nvPr>
        </p:nvSpPr>
        <p:spPr>
          <a:xfrm>
            <a:off x="838200" y="1825625"/>
            <a:ext cx="10061553" cy="3627219"/>
          </a:xfrm>
        </p:spPr>
        <p:txBody>
          <a:bodyPr>
            <a:normAutofit/>
          </a:bodyPr>
          <a:lstStyle/>
          <a:p>
            <a:pPr marL="0" indent="0">
              <a:buNone/>
            </a:pPr>
            <a:r>
              <a:rPr lang="it-IT" sz="3200" dirty="0">
                <a:latin typeface="Gabriola" panose="04040605051002020D02" pitchFamily="82" charset="0"/>
              </a:rPr>
              <a:t>Lungo la Via Merceria, durante la Festa dei bumbari, vengono sempre create attività e intrattenimanti unici.</a:t>
            </a:r>
          </a:p>
          <a:p>
            <a:pPr marL="0" indent="0">
              <a:buNone/>
            </a:pPr>
            <a:r>
              <a:rPr lang="it-IT" sz="3200" dirty="0">
                <a:latin typeface="Gabriola" panose="04040605051002020D02" pitchFamily="82" charset="0"/>
              </a:rPr>
              <a:t>Una tradizione è la corsa dei sameri e nell’ultimo tratto di gara viene percorsa proprio la Via Merceria.</a:t>
            </a:r>
          </a:p>
          <a:p>
            <a:pPr marL="0" indent="0">
              <a:buNone/>
            </a:pPr>
            <a:r>
              <a:rPr lang="it-IT" sz="3200" dirty="0">
                <a:latin typeface="Gabriola" panose="04040605051002020D02" pitchFamily="82" charset="0"/>
              </a:rPr>
              <a:t>La svilata dei carri è anche un’attività  della Festa dei bumbari che avviene lungo la Via Merceria dove sfilano i cittadini con i carri che hanno creato con le proprie mani.</a:t>
            </a:r>
          </a:p>
          <a:p>
            <a:pPr marL="0" indent="0">
              <a:buNone/>
            </a:pPr>
            <a:endParaRPr lang="en-US" dirty="0"/>
          </a:p>
        </p:txBody>
      </p:sp>
      <p:sp>
        <p:nvSpPr>
          <p:cNvPr id="5" name="Rectangle 4">
            <a:extLst>
              <a:ext uri="{FF2B5EF4-FFF2-40B4-BE49-F238E27FC236}">
                <a16:creationId xmlns:a16="http://schemas.microsoft.com/office/drawing/2014/main" id="{C1FB62AD-8771-4F21-94DB-35B204545934}"/>
              </a:ext>
            </a:extLst>
          </p:cNvPr>
          <p:cNvSpPr/>
          <p:nvPr/>
        </p:nvSpPr>
        <p:spPr>
          <a:xfrm>
            <a:off x="772107" y="606490"/>
            <a:ext cx="5972641" cy="830424"/>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1739C6F-2AA9-48E0-A591-C108F4400C25}"/>
              </a:ext>
            </a:extLst>
          </p:cNvPr>
          <p:cNvSpPr txBox="1">
            <a:spLocks/>
          </p:cNvSpPr>
          <p:nvPr/>
        </p:nvSpPr>
        <p:spPr>
          <a:xfrm>
            <a:off x="738930" y="4168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chemeClr val="accent4">
                    <a:lumMod val="75000"/>
                  </a:schemeClr>
                </a:solidFill>
                <a:latin typeface="Bahnschrift Condensed" panose="020B0502040204020203" pitchFamily="34" charset="0"/>
              </a:rPr>
              <a:t>ATTIVITÀ: LA FESTA DEI BUMBARI</a:t>
            </a:r>
            <a:endParaRPr lang="en-US" dirty="0">
              <a:solidFill>
                <a:schemeClr val="accent4">
                  <a:lumMod val="75000"/>
                </a:schemeClr>
              </a:solidFill>
            </a:endParaRPr>
          </a:p>
        </p:txBody>
      </p:sp>
      <p:pic>
        <p:nvPicPr>
          <p:cNvPr id="2050" name="Picture 2" descr="Arcieri, asini e arte nel weekend istriano - Il Piccolo">
            <a:extLst>
              <a:ext uri="{FF2B5EF4-FFF2-40B4-BE49-F238E27FC236}">
                <a16:creationId xmlns:a16="http://schemas.microsoft.com/office/drawing/2014/main" id="{9DD1614E-BFD0-4459-B384-0A1FFFDEB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802" y="4889077"/>
            <a:ext cx="3097634" cy="174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85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2F85EC-F32C-4E69-95DB-331B0D457BC9}"/>
              </a:ext>
            </a:extLst>
          </p:cNvPr>
          <p:cNvSpPr/>
          <p:nvPr/>
        </p:nvSpPr>
        <p:spPr>
          <a:xfrm>
            <a:off x="4387093" y="526498"/>
            <a:ext cx="2819400" cy="900797"/>
          </a:xfrm>
          <a:prstGeom prst="rect">
            <a:avLst/>
          </a:prstGeom>
          <a:solidFill>
            <a:schemeClr val="bg2">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A6DD0-F7F6-4739-957C-5634BE0335FF}"/>
              </a:ext>
            </a:extLst>
          </p:cNvPr>
          <p:cNvSpPr>
            <a:spLocks noGrp="1"/>
          </p:cNvSpPr>
          <p:nvPr>
            <p:ph type="title"/>
          </p:nvPr>
        </p:nvSpPr>
        <p:spPr>
          <a:xfrm>
            <a:off x="4949504" y="314114"/>
            <a:ext cx="1694578" cy="1325563"/>
          </a:xfrm>
        </p:spPr>
        <p:txBody>
          <a:bodyPr>
            <a:normAutofit/>
          </a:bodyPr>
          <a:lstStyle/>
          <a:p>
            <a:r>
              <a:rPr lang="it-IT" sz="8000" b="1" dirty="0">
                <a:solidFill>
                  <a:schemeClr val="accent4">
                    <a:lumMod val="75000"/>
                  </a:schemeClr>
                </a:solidFill>
                <a:latin typeface="Bahnschrift Condensed" panose="020B0502040204020203" pitchFamily="34" charset="0"/>
              </a:rPr>
              <a:t>FINE</a:t>
            </a:r>
            <a:endParaRPr lang="en-US" sz="8000" b="1" dirty="0">
              <a:solidFill>
                <a:schemeClr val="accent4">
                  <a:lumMod val="75000"/>
                </a:schemeClr>
              </a:solidFill>
              <a:latin typeface="Bahnschrift Condensed" panose="020B0502040204020203" pitchFamily="34" charset="0"/>
            </a:endParaRPr>
          </a:p>
        </p:txBody>
      </p:sp>
      <p:sp>
        <p:nvSpPr>
          <p:cNvPr id="5" name="Rectangle 4">
            <a:extLst>
              <a:ext uri="{FF2B5EF4-FFF2-40B4-BE49-F238E27FC236}">
                <a16:creationId xmlns:a16="http://schemas.microsoft.com/office/drawing/2014/main" id="{B9877C6B-EC06-4CB2-907A-8FE7C5388B44}"/>
              </a:ext>
            </a:extLst>
          </p:cNvPr>
          <p:cNvSpPr/>
          <p:nvPr/>
        </p:nvSpPr>
        <p:spPr>
          <a:xfrm>
            <a:off x="3078061" y="1800568"/>
            <a:ext cx="5101206" cy="746547"/>
          </a:xfrm>
          <a:prstGeom prst="rect">
            <a:avLst/>
          </a:prstGeom>
          <a:solidFill>
            <a:schemeClr val="accent4">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0D00F2-E7AA-4138-AFB5-9F31E9599132}"/>
              </a:ext>
            </a:extLst>
          </p:cNvPr>
          <p:cNvSpPr>
            <a:spLocks noGrp="1"/>
          </p:cNvSpPr>
          <p:nvPr>
            <p:ph idx="1"/>
          </p:nvPr>
        </p:nvSpPr>
        <p:spPr>
          <a:xfrm>
            <a:off x="3078061" y="1935010"/>
            <a:ext cx="5101206" cy="900797"/>
          </a:xfrm>
        </p:spPr>
        <p:txBody>
          <a:bodyPr>
            <a:normAutofit fontScale="77500" lnSpcReduction="20000"/>
          </a:bodyPr>
          <a:lstStyle/>
          <a:p>
            <a:pPr marL="0" indent="0">
              <a:buNone/>
            </a:pPr>
            <a:r>
              <a:rPr lang="it-IT" sz="5400" b="1" dirty="0">
                <a:latin typeface="Gabriola" panose="04040605051002020D02" pitchFamily="82" charset="0"/>
              </a:rPr>
              <a:t>GRAZIE DELL’ATTENZIONE!</a:t>
            </a:r>
            <a:endParaRPr lang="en-US" sz="5400" b="1" dirty="0">
              <a:latin typeface="Gabriola" panose="04040605051002020D02" pitchFamily="82" charset="0"/>
            </a:endParaRPr>
          </a:p>
        </p:txBody>
      </p:sp>
      <p:sp>
        <p:nvSpPr>
          <p:cNvPr id="6" name="AutoShape 2" descr="Projects for Via Merceria – FONDAZIONE ARS ET LABOR">
            <a:extLst>
              <a:ext uri="{FF2B5EF4-FFF2-40B4-BE49-F238E27FC236}">
                <a16:creationId xmlns:a16="http://schemas.microsoft.com/office/drawing/2014/main" id="{1A96B642-BE6E-4D9D-BDC3-5AAF69FDB8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Projects for Via Merceria – FONDAZIONE ARS ET LABOR">
            <a:extLst>
              <a:ext uri="{FF2B5EF4-FFF2-40B4-BE49-F238E27FC236}">
                <a16:creationId xmlns:a16="http://schemas.microsoft.com/office/drawing/2014/main" id="{B2D914AF-33B7-415E-BFFA-31B1D560E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953" y="2753096"/>
            <a:ext cx="7359548" cy="37800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ori Immagini PNG, Scarica 150000+ Risorse PNG con sfondo trasparente">
            <a:extLst>
              <a:ext uri="{FF2B5EF4-FFF2-40B4-BE49-F238E27FC236}">
                <a16:creationId xmlns:a16="http://schemas.microsoft.com/office/drawing/2014/main" id="{3A1D4F5C-BD95-4F2A-A695-3EE17631534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588616" y="526498"/>
            <a:ext cx="1882629" cy="18826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ori Immagini PNG, Scarica 150000+ Risorse PNG con sfondo trasparente">
            <a:extLst>
              <a:ext uri="{FF2B5EF4-FFF2-40B4-BE49-F238E27FC236}">
                <a16:creationId xmlns:a16="http://schemas.microsoft.com/office/drawing/2014/main" id="{3F72FAA7-1856-4200-9D5E-2172CC61BC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0757" y="502779"/>
            <a:ext cx="1882629" cy="188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92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5D337820A9A249BA1107494318A248" ma:contentTypeVersion="17" ma:contentTypeDescription="Stvaranje novog dokumenta." ma:contentTypeScope="" ma:versionID="969789e2da1b3928f2427a1603beee9c">
  <xsd:schema xmlns:xsd="http://www.w3.org/2001/XMLSchema" xmlns:xs="http://www.w3.org/2001/XMLSchema" xmlns:p="http://schemas.microsoft.com/office/2006/metadata/properties" xmlns:ns2="d7dfd2ca-39f3-461f-8da1-4157d8924c28" xmlns:ns3="a4d527d7-4ed2-43af-99a8-a54574d1e289" targetNamespace="http://schemas.microsoft.com/office/2006/metadata/properties" ma:root="true" ma:fieldsID="df00337f9ea63453cffc5e1d03b90f01" ns2:_="" ns3:_="">
    <xsd:import namespace="d7dfd2ca-39f3-461f-8da1-4157d8924c28"/>
    <xsd:import namespace="a4d527d7-4ed2-43af-99a8-a54574d1e28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fd2ca-39f3-461f-8da1-4157d8924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Oznake slika" ma:readOnly="false" ma:fieldId="{5cf76f15-5ced-4ddc-b409-7134ff3c332f}" ma:taxonomyMulti="true" ma:sspId="a0d909bf-645b-46a2-8bb9-ccdb7433476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d527d7-4ed2-43af-99a8-a54574d1e289" elementFormDefault="qualified">
    <xsd:import namespace="http://schemas.microsoft.com/office/2006/documentManagement/types"/>
    <xsd:import namespace="http://schemas.microsoft.com/office/infopath/2007/PartnerControls"/>
    <xsd:element name="SharedWithUsers" ma:index="18"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ji o zajedničkom korištenju" ma:internalName="SharedWithDetails" ma:readOnly="true">
      <xsd:simpleType>
        <xsd:restriction base="dms:Note">
          <xsd:maxLength value="255"/>
        </xsd:restriction>
      </xsd:simpleType>
    </xsd:element>
    <xsd:element name="TaxCatchAll" ma:index="22" nillable="true" ma:displayName="Taxonomy Catch All Column" ma:hidden="true" ma:list="{805c9fa0-26a2-4036-b15c-ef2c3fad9ddf}" ma:internalName="TaxCatchAll" ma:showField="CatchAllData" ma:web="a4d527d7-4ed2-43af-99a8-a54574d1e2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B4ED57-FA80-4ACC-BDDA-FDE6880F62DD}"/>
</file>

<file path=customXml/itemProps2.xml><?xml version="1.0" encoding="utf-8"?>
<ds:datastoreItem xmlns:ds="http://schemas.openxmlformats.org/officeDocument/2006/customXml" ds:itemID="{8BB3992A-A50F-4C0D-B720-B80981C54A8E}"/>
</file>

<file path=docProps/app.xml><?xml version="1.0" encoding="utf-8"?>
<Properties xmlns="http://schemas.openxmlformats.org/officeDocument/2006/extended-properties" xmlns:vt="http://schemas.openxmlformats.org/officeDocument/2006/docPropsVTypes">
  <TotalTime>133</TotalTime>
  <Words>363</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Bahnschrift Condensed</vt:lpstr>
      <vt:lpstr>Calibri</vt:lpstr>
      <vt:lpstr>Calibri Light</vt:lpstr>
      <vt:lpstr>Gabriola</vt:lpstr>
      <vt:lpstr>Office Theme</vt:lpstr>
      <vt:lpstr>VIA MERCERIA DIGNANO TRGOVAČKA ULICA VODNJAN</vt:lpstr>
      <vt:lpstr>Che cos’è?</vt:lpstr>
      <vt:lpstr>UN TEMPO</vt:lpstr>
      <vt:lpstr>PowerPoint Presentation</vt:lpstr>
      <vt:lpstr>ATTIVITÀ</vt:lpstr>
      <vt:lpstr>ATTIVITÀ: GIORNATA DELLE MAGLIETTE ROSA</vt:lpstr>
      <vt:lpstr>ATTIVITÀ: IL LERON</vt:lpstr>
      <vt:lpstr>PowerPoint Presentation</vt:lpstr>
      <vt:lpstr>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MERCERIA DIGNANO TRGOVAČKA ULICA VODNJAN</dc:title>
  <dc:creator>Korisnik</dc:creator>
  <cp:lastModifiedBy>Korisnik</cp:lastModifiedBy>
  <cp:revision>18</cp:revision>
  <dcterms:created xsi:type="dcterms:W3CDTF">2023-05-02T09:10:24Z</dcterms:created>
  <dcterms:modified xsi:type="dcterms:W3CDTF">2023-05-16T09:23:58Z</dcterms:modified>
</cp:coreProperties>
</file>