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75" r:id="rId2"/>
    <p:sldId id="256" r:id="rId3"/>
    <p:sldId id="257" r:id="rId4"/>
    <p:sldId id="258" r:id="rId5"/>
    <p:sldId id="260" r:id="rId6"/>
    <p:sldId id="261" r:id="rId7"/>
    <p:sldId id="262" r:id="rId8"/>
    <p:sldId id="270" r:id="rId9"/>
    <p:sldId id="269" r:id="rId10"/>
    <p:sldId id="272" r:id="rId11"/>
    <p:sldId id="271" r:id="rId12"/>
    <p:sldId id="273" r:id="rId13"/>
    <p:sldId id="27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55709F5-3744-082B-AABF-1CFA13306066}" v="90" dt="2025-05-02T10:59:25.1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>
        <p:scale>
          <a:sx n="117" d="100"/>
          <a:sy n="117" d="100"/>
        </p:scale>
        <p:origin x="-10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ost korisnik" userId="S::urn:spo:tenantanon#9b5af216-c634-4b80-ab02-0c9a3d029091::" providerId="AD" clId="Web-{C55709F5-3744-082B-AABF-1CFA13306066}"/>
    <pc:docChg chg="addSld delSld modSld sldOrd">
      <pc:chgData name="Gost korisnik" userId="S::urn:spo:tenantanon#9b5af216-c634-4b80-ab02-0c9a3d029091::" providerId="AD" clId="Web-{C55709F5-3744-082B-AABF-1CFA13306066}" dt="2025-05-02T10:59:24.530" v="89" actId="20577"/>
      <pc:docMkLst>
        <pc:docMk/>
      </pc:docMkLst>
      <pc:sldChg chg="modSp new ord">
        <pc:chgData name="Gost korisnik" userId="S::urn:spo:tenantanon#9b5af216-c634-4b80-ab02-0c9a3d029091::" providerId="AD" clId="Web-{C55709F5-3744-082B-AABF-1CFA13306066}" dt="2025-05-02T10:59:24.530" v="89" actId="20577"/>
        <pc:sldMkLst>
          <pc:docMk/>
          <pc:sldMk cId="54130381" sldId="275"/>
        </pc:sldMkLst>
        <pc:spChg chg="mod">
          <ac:chgData name="Gost korisnik" userId="S::urn:spo:tenantanon#9b5af216-c634-4b80-ab02-0c9a3d029091::" providerId="AD" clId="Web-{C55709F5-3744-082B-AABF-1CFA13306066}" dt="2025-05-02T10:57:20.882" v="23" actId="20577"/>
          <ac:spMkLst>
            <pc:docMk/>
            <pc:sldMk cId="54130381" sldId="275"/>
            <ac:spMk id="2" creationId="{0A3297B3-3289-B01B-BC88-06091BF0A6A6}"/>
          </ac:spMkLst>
        </pc:spChg>
        <pc:spChg chg="mod">
          <ac:chgData name="Gost korisnik" userId="S::urn:spo:tenantanon#9b5af216-c634-4b80-ab02-0c9a3d029091::" providerId="AD" clId="Web-{C55709F5-3744-082B-AABF-1CFA13306066}" dt="2025-05-02T10:59:24.530" v="89" actId="20577"/>
          <ac:spMkLst>
            <pc:docMk/>
            <pc:sldMk cId="54130381" sldId="275"/>
            <ac:spMk id="3" creationId="{0566FB7F-756B-BB78-D65C-8288E5A7123B}"/>
          </ac:spMkLst>
        </pc:spChg>
      </pc:sldChg>
      <pc:sldChg chg="new del ord">
        <pc:chgData name="Gost korisnik" userId="S::urn:spo:tenantanon#9b5af216-c634-4b80-ab02-0c9a3d029091::" providerId="AD" clId="Web-{C55709F5-3744-082B-AABF-1CFA13306066}" dt="2025-05-02T10:56:59.068" v="2"/>
        <pc:sldMkLst>
          <pc:docMk/>
          <pc:sldMk cId="3769283040" sldId="275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1"/>
            <a:ext cx="103632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4"/>
            <a:ext cx="103632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994400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261100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728971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1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49"/>
            <a:ext cx="5388864" cy="3913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7" y="266700"/>
            <a:ext cx="4011084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0" y="273051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7" y="2438401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5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4463" y="6356351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846CE7D5-CF57-46EF-B807-FDD0502418D4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887" y="6356351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038" y="6356351"/>
            <a:ext cx="749300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1277014" y="6499384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8826" y="6499384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297B3-3289-B01B-BC88-06091BF0A6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Institucionalizacija</a:t>
            </a:r>
            <a:r>
              <a:rPr lang="en-US" dirty="0"/>
              <a:t> </a:t>
            </a:r>
            <a:r>
              <a:rPr lang="en-US" dirty="0" err="1"/>
              <a:t>zavičajne</a:t>
            </a:r>
            <a:r>
              <a:rPr lang="en-US" dirty="0"/>
              <a:t> </a:t>
            </a:r>
            <a:r>
              <a:rPr lang="en-US" dirty="0" err="1"/>
              <a:t>nastave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66FB7F-756B-BB78-D65C-8288E5A712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en-US" dirty="0" err="1"/>
              <a:t>Srednja</a:t>
            </a:r>
            <a:r>
              <a:rPr lang="en-US" dirty="0"/>
              <a:t> </a:t>
            </a:r>
            <a:r>
              <a:rPr lang="en-US" dirty="0" err="1"/>
              <a:t>škola</a:t>
            </a:r>
            <a:r>
              <a:rPr lang="en-US" dirty="0"/>
              <a:t> </a:t>
            </a:r>
            <a:r>
              <a:rPr lang="en-US" dirty="0" err="1"/>
              <a:t>Zvane</a:t>
            </a:r>
            <a:r>
              <a:rPr lang="en-US" dirty="0"/>
              <a:t> </a:t>
            </a:r>
            <a:r>
              <a:rPr lang="en-US" dirty="0" err="1"/>
              <a:t>Črnje</a:t>
            </a:r>
            <a:r>
              <a:rPr lang="en-US" dirty="0"/>
              <a:t> Rovinj - </a:t>
            </a:r>
            <a:r>
              <a:rPr lang="en-US" dirty="0" err="1"/>
              <a:t>Rovigno</a:t>
            </a:r>
          </a:p>
          <a:p>
            <a:r>
              <a:rPr lang="en-US" dirty="0"/>
              <a:t>Tema: </a:t>
            </a:r>
            <a:r>
              <a:rPr lang="en-US" dirty="0" err="1"/>
              <a:t>Veslački</a:t>
            </a:r>
            <a:r>
              <a:rPr lang="en-US" dirty="0"/>
              <a:t> </a:t>
            </a:r>
            <a:r>
              <a:rPr lang="en-US" dirty="0" err="1"/>
              <a:t>klub</a:t>
            </a:r>
            <a:r>
              <a:rPr lang="en-US" dirty="0"/>
              <a:t> </a:t>
            </a:r>
            <a:r>
              <a:rPr lang="en-US" dirty="0" err="1"/>
              <a:t>Arupinum</a:t>
            </a:r>
            <a:endParaRPr lang="en-US" dirty="0"/>
          </a:p>
          <a:p>
            <a:r>
              <a:rPr lang="en-US" err="1"/>
              <a:t>Zavičajna</a:t>
            </a:r>
            <a:r>
              <a:rPr lang="en-US" dirty="0"/>
              <a:t> </a:t>
            </a:r>
            <a:r>
              <a:rPr lang="en-US" err="1"/>
              <a:t>nastava</a:t>
            </a:r>
            <a:endParaRPr lang="en-US" dirty="0" err="1"/>
          </a:p>
          <a:p>
            <a:r>
              <a:rPr lang="en-US" dirty="0" err="1"/>
              <a:t>Učenici</a:t>
            </a:r>
            <a:r>
              <a:rPr lang="en-US" dirty="0"/>
              <a:t>: Gregor Jakus, Luka Brajković, Gregor Žibert</a:t>
            </a:r>
          </a:p>
        </p:txBody>
      </p:sp>
    </p:spTree>
    <p:extLst>
      <p:ext uri="{BB962C8B-B14F-4D97-AF65-F5344CB8AC3E}">
        <p14:creationId xmlns:p14="http://schemas.microsoft.com/office/powerpoint/2010/main" val="541303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DC4BC-2C6F-686A-0B50-4A9AC8F66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\\KORISNIK-PC\Arupinum\Veslanje\Izlozba\05.tif">
            <a:extLst>
              <a:ext uri="{FF2B5EF4-FFF2-40B4-BE49-F238E27FC236}">
                <a16:creationId xmlns:a16="http://schemas.microsoft.com/office/drawing/2014/main" id="{A5771EF6-8143-8B86-83ED-01A2E968C4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6044" y="105352"/>
            <a:ext cx="8919911" cy="6752792"/>
          </a:xfrm>
        </p:spPr>
      </p:pic>
    </p:spTree>
    <p:extLst>
      <p:ext uri="{BB962C8B-B14F-4D97-AF65-F5344CB8AC3E}">
        <p14:creationId xmlns:p14="http://schemas.microsoft.com/office/powerpoint/2010/main" val="22456763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68AB2-38FF-1B9E-DB2B-AD55885EC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 group of men standing on a dock holding poles">
            <a:extLst>
              <a:ext uri="{FF2B5EF4-FFF2-40B4-BE49-F238E27FC236}">
                <a16:creationId xmlns:a16="http://schemas.microsoft.com/office/drawing/2014/main" id="{7B80E2A4-0EC1-56FF-E645-0123A1A4BB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6067" y="214539"/>
            <a:ext cx="8408980" cy="6441395"/>
          </a:xfrm>
        </p:spPr>
      </p:pic>
    </p:spTree>
    <p:extLst>
      <p:ext uri="{BB962C8B-B14F-4D97-AF65-F5344CB8AC3E}">
        <p14:creationId xmlns:p14="http://schemas.microsoft.com/office/powerpoint/2010/main" val="1579452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6ECB5-30E3-401F-C3D3-44AB203BD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\\KORISNIK-PC\Arupinum\Veslanje\Izlozba\07.tif">
            <a:extLst>
              <a:ext uri="{FF2B5EF4-FFF2-40B4-BE49-F238E27FC236}">
                <a16:creationId xmlns:a16="http://schemas.microsoft.com/office/drawing/2014/main" id="{3059856B-A676-10FE-86B9-946C1548E9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1630" y="174625"/>
            <a:ext cx="8445648" cy="6683519"/>
          </a:xfrm>
        </p:spPr>
      </p:pic>
    </p:spTree>
    <p:extLst>
      <p:ext uri="{BB962C8B-B14F-4D97-AF65-F5344CB8AC3E}">
        <p14:creationId xmlns:p14="http://schemas.microsoft.com/office/powerpoint/2010/main" val="4750558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764" y="2449286"/>
            <a:ext cx="10972800" cy="1600200"/>
          </a:xfrm>
        </p:spPr>
        <p:txBody>
          <a:bodyPr/>
          <a:lstStyle/>
          <a:p>
            <a:r>
              <a:rPr lang="hr-HR" dirty="0"/>
              <a:t>Hvala na pažnji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646079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4467" y="-65314"/>
            <a:ext cx="13242698" cy="6923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06033"/>
            <a:ext cx="9144000" cy="2900518"/>
          </a:xfrm>
        </p:spPr>
        <p:txBody>
          <a:bodyPr>
            <a:normAutofit/>
          </a:bodyPr>
          <a:lstStyle/>
          <a:p>
            <a:r>
              <a:rPr lang="hr-HR" b="1" dirty="0">
                <a:solidFill>
                  <a:srgbClr val="0070C0"/>
                </a:solidFill>
                <a:effectLst/>
                <a:ea typeface="+mj-lt"/>
                <a:cs typeface="+mj-lt"/>
              </a:rPr>
              <a:t>VK </a:t>
            </a:r>
            <a:r>
              <a:rPr lang="en-US" b="1" dirty="0" err="1">
                <a:solidFill>
                  <a:srgbClr val="0070C0"/>
                </a:solidFill>
                <a:effectLst/>
                <a:ea typeface="+mj-lt"/>
                <a:cs typeface="+mj-lt"/>
              </a:rPr>
              <a:t>Arupinum</a:t>
            </a:r>
            <a:endParaRPr lang="en-US" b="1" dirty="0">
              <a:solidFill>
                <a:srgbClr val="0070C0"/>
              </a:solidFill>
              <a:effectLst/>
              <a:ea typeface="+mj-lt"/>
              <a:cs typeface="+mj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+mn-lt"/>
              </a:rPr>
              <a:t>Mentor: Mira </a:t>
            </a:r>
            <a:r>
              <a:rPr lang="en-US" sz="2800" b="1" dirty="0" err="1">
                <a:solidFill>
                  <a:srgbClr val="0070C0"/>
                </a:solidFill>
                <a:latin typeface="+mn-lt"/>
              </a:rPr>
              <a:t>Butigan</a:t>
            </a:r>
            <a:r>
              <a:rPr lang="en-US" sz="2800" b="1" dirty="0">
                <a:solidFill>
                  <a:srgbClr val="0070C0"/>
                </a:solidFill>
                <a:latin typeface="+mn-lt"/>
              </a:rPr>
              <a:t> – Tomić, prof.</a:t>
            </a:r>
          </a:p>
          <a:p>
            <a:pPr>
              <a:spcBef>
                <a:spcPct val="0"/>
              </a:spcBef>
            </a:pPr>
            <a:r>
              <a:rPr lang="en-US" sz="2800" b="1" dirty="0">
                <a:solidFill>
                  <a:srgbClr val="0070C0"/>
                </a:solidFill>
                <a:latin typeface="+mn-lt"/>
              </a:rPr>
              <a:t>Luka </a:t>
            </a:r>
            <a:r>
              <a:rPr lang="en-US" sz="2800" b="1" dirty="0" err="1">
                <a:solidFill>
                  <a:srgbClr val="0070C0"/>
                </a:solidFill>
                <a:latin typeface="+mn-lt"/>
              </a:rPr>
              <a:t>Brajković</a:t>
            </a:r>
            <a:r>
              <a:rPr lang="en-US" sz="2800" b="1" dirty="0">
                <a:solidFill>
                  <a:srgbClr val="0070C0"/>
                </a:solidFill>
                <a:latin typeface="+mn-lt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+mn-lt"/>
              </a:rPr>
              <a:t>Gregor</a:t>
            </a:r>
            <a:r>
              <a:rPr lang="en-US" sz="2800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+mn-lt"/>
              </a:rPr>
              <a:t>Žibert</a:t>
            </a:r>
            <a:r>
              <a:rPr lang="en-US" sz="2800" b="1" dirty="0">
                <a:solidFill>
                  <a:srgbClr val="0070C0"/>
                </a:solidFill>
                <a:latin typeface="+mn-lt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+mn-lt"/>
              </a:rPr>
              <a:t>Gregor</a:t>
            </a:r>
            <a:r>
              <a:rPr lang="en-US" sz="2800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+mn-lt"/>
              </a:rPr>
              <a:t>Jakus</a:t>
            </a:r>
            <a:endParaRPr lang="en-US" sz="2800" b="1" dirty="0">
              <a:solidFill>
                <a:srgbClr val="0070C0"/>
              </a:solidFill>
              <a:latin typeface="+mn-lt"/>
            </a:endParaRPr>
          </a:p>
          <a:p>
            <a:pPr>
              <a:spcBef>
                <a:spcPct val="0"/>
              </a:spcBef>
            </a:pPr>
            <a:endParaRPr lang="en-US" b="1" dirty="0">
              <a:solidFill>
                <a:srgbClr val="0070C0"/>
              </a:solidFill>
              <a:latin typeface="Aptos Display"/>
            </a:endParaRPr>
          </a:p>
          <a:p>
            <a:pPr>
              <a:spcBef>
                <a:spcPct val="0"/>
              </a:spcBef>
            </a:pPr>
            <a:endParaRPr lang="en-US" sz="2800" dirty="0">
              <a:solidFill>
                <a:srgbClr val="0070C0"/>
              </a:solidFill>
              <a:latin typeface="Aptos Display"/>
            </a:endParaRPr>
          </a:p>
          <a:p>
            <a:pPr>
              <a:spcBef>
                <a:spcPct val="0"/>
              </a:spcBef>
            </a:pPr>
            <a:endParaRPr lang="en-US" dirty="0">
              <a:solidFill>
                <a:srgbClr val="FFFFFF"/>
              </a:solidFill>
              <a:latin typeface="Aptos Display"/>
            </a:endParaRPr>
          </a:p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637B2035-1FCB-439A-B421-095E136C7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C8E1F1-EA15-8437-0440-3AE015BB1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3" y="670559"/>
            <a:ext cx="4683321" cy="2148841"/>
          </a:xfrm>
        </p:spPr>
        <p:txBody>
          <a:bodyPr anchor="t">
            <a:normAutofit/>
          </a:bodyPr>
          <a:lstStyle/>
          <a:p>
            <a:r>
              <a:rPr lang="en-US" dirty="0" err="1"/>
              <a:t>Uvod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CC4D5A-F53E-188B-0E79-E76CDC667C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5914" y="392974"/>
            <a:ext cx="5698782" cy="634042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hr-HR" sz="2000" dirty="0">
                <a:latin typeface="+mn-lt"/>
                <a:ea typeface="+mn-lt"/>
                <a:cs typeface="+mn-lt"/>
              </a:rPr>
              <a:t>Arupinum </a:t>
            </a:r>
            <a:r>
              <a:rPr lang="en-US" sz="2000" dirty="0">
                <a:latin typeface="+mn-lt"/>
                <a:ea typeface="+mn-lt"/>
                <a:cs typeface="+mn-lt"/>
              </a:rPr>
              <a:t>se </a:t>
            </a:r>
            <a:r>
              <a:rPr lang="en-US" sz="2000" dirty="0" err="1">
                <a:latin typeface="+mn-lt"/>
                <a:ea typeface="+mn-lt"/>
                <a:cs typeface="+mn-lt"/>
              </a:rPr>
              <a:t>istaknuo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svojom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starošću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te</a:t>
            </a:r>
            <a:r>
              <a:rPr lang="en-US" sz="2000" dirty="0">
                <a:latin typeface="+mn-lt"/>
                <a:ea typeface="+mn-lt"/>
                <a:cs typeface="+mn-lt"/>
              </a:rPr>
              <a:t>  </a:t>
            </a:r>
            <a:r>
              <a:rPr lang="en-US" sz="2000" dirty="0" err="1">
                <a:latin typeface="+mn-lt"/>
                <a:ea typeface="+mn-lt"/>
                <a:cs typeface="+mn-lt"/>
              </a:rPr>
              <a:t>svojim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povijesnim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i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društvenim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utjecajem</a:t>
            </a:r>
            <a:endParaRPr lang="en-US" sz="2000" dirty="0">
              <a:latin typeface="+mn-lt"/>
              <a:ea typeface="+mn-lt"/>
              <a:cs typeface="+mn-lt"/>
            </a:endParaRPr>
          </a:p>
          <a:p>
            <a:r>
              <a:rPr lang="en-US" sz="2000" dirty="0" err="1">
                <a:latin typeface="+mn-lt"/>
                <a:ea typeface="+mn-lt"/>
                <a:cs typeface="+mn-lt"/>
              </a:rPr>
              <a:t>Suhe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ruke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prožete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krvavim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žuljevima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koje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su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nekad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obilježavale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ribare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na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batanama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danas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govore</a:t>
            </a:r>
            <a:r>
              <a:rPr lang="en-US" sz="2000" dirty="0">
                <a:latin typeface="+mn-lt"/>
                <a:ea typeface="+mn-lt"/>
                <a:cs typeface="+mn-lt"/>
              </a:rPr>
              <a:t> o </a:t>
            </a:r>
            <a:r>
              <a:rPr lang="en-US" sz="2000" dirty="0" err="1">
                <a:latin typeface="+mn-lt"/>
                <a:ea typeface="+mn-lt"/>
                <a:cs typeface="+mn-lt"/>
              </a:rPr>
              <a:t>novim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mladim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naraštajima</a:t>
            </a:r>
            <a:r>
              <a:rPr lang="en-US" sz="2000" dirty="0">
                <a:latin typeface="+mn-lt"/>
                <a:ea typeface="+mn-lt"/>
                <a:cs typeface="+mn-lt"/>
              </a:rPr>
              <a:t> koji u </a:t>
            </a:r>
            <a:r>
              <a:rPr lang="en-US" sz="2000" dirty="0" err="1">
                <a:latin typeface="+mn-lt"/>
                <a:ea typeface="+mn-lt"/>
                <a:cs typeface="+mn-lt"/>
              </a:rPr>
              <a:t>cik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zore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uvježbavaju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nikad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savršeni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zaveslaj</a:t>
            </a:r>
            <a:r>
              <a:rPr lang="en-US" sz="2000" dirty="0">
                <a:latin typeface="+mn-lt"/>
                <a:ea typeface="+mn-lt"/>
                <a:cs typeface="+mn-lt"/>
              </a:rPr>
              <a:t>. </a:t>
            </a:r>
          </a:p>
          <a:p>
            <a:r>
              <a:rPr lang="en-US" sz="2000" dirty="0" err="1">
                <a:latin typeface="+mn-lt"/>
              </a:rPr>
              <a:t>Rovinj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svoj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klub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osniva</a:t>
            </a:r>
            <a:r>
              <a:rPr lang="en-US" sz="2000" dirty="0">
                <a:latin typeface="+mn-lt"/>
              </a:rPr>
              <a:t> 1907. </a:t>
            </a:r>
            <a:r>
              <a:rPr lang="en-US" sz="2000" dirty="0" err="1">
                <a:latin typeface="+mn-lt"/>
              </a:rPr>
              <a:t>godine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te</a:t>
            </a:r>
            <a:r>
              <a:rPr lang="en-US" sz="2000" dirty="0">
                <a:latin typeface="+mn-lt"/>
              </a:rPr>
              <a:t> u </a:t>
            </a:r>
            <a:r>
              <a:rPr lang="en-US" sz="2000" dirty="0" err="1">
                <a:latin typeface="+mn-lt"/>
              </a:rPr>
              <a:t>prvih</a:t>
            </a:r>
            <a:r>
              <a:rPr lang="en-US" sz="2000" dirty="0">
                <a:latin typeface="+mn-lt"/>
              </a:rPr>
              <a:t> par </a:t>
            </a:r>
            <a:r>
              <a:rPr lang="en-US" sz="2000" dirty="0" err="1">
                <a:latin typeface="+mn-lt"/>
              </a:rPr>
              <a:t>godina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postojanja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postiže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značajnije</a:t>
            </a:r>
            <a:r>
              <a:rPr lang="en-US" sz="2000" dirty="0">
                <a:latin typeface="+mn-lt"/>
              </a:rPr>
              <a:t> </a:t>
            </a:r>
            <a:r>
              <a:rPr lang="hr-HR" sz="2000" dirty="0">
                <a:latin typeface="+mn-lt"/>
              </a:rPr>
              <a:t>uspijehe</a:t>
            </a:r>
            <a:endParaRPr lang="en-US" sz="2000" dirty="0">
              <a:latin typeface="+mn-lt"/>
            </a:endParaRPr>
          </a:p>
          <a:p>
            <a:endParaRPr lang="en-US" sz="18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611" y="3673929"/>
            <a:ext cx="3613603" cy="2706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33" y="2024697"/>
            <a:ext cx="5724753" cy="429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497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2D098-DDA3-6319-6037-FD147A5AC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Arupinum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4EE4DB-E484-2709-755B-9CCA612E17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sz="2000" dirty="0" err="1">
                <a:latin typeface="+mn-lt"/>
                <a:cs typeface="Times New Roman"/>
              </a:rPr>
              <a:t>Prvi</a:t>
            </a:r>
            <a:r>
              <a:rPr lang="en-US" sz="2000" dirty="0">
                <a:latin typeface="+mn-lt"/>
                <a:cs typeface="Times New Roman"/>
              </a:rPr>
              <a:t> </a:t>
            </a:r>
            <a:r>
              <a:rPr lang="en-US" sz="2000" dirty="0" err="1">
                <a:latin typeface="+mn-lt"/>
                <a:cs typeface="Times New Roman"/>
              </a:rPr>
              <a:t>zapis</a:t>
            </a:r>
            <a:r>
              <a:rPr lang="en-US" sz="2000" dirty="0">
                <a:latin typeface="+mn-lt"/>
                <a:cs typeface="Times New Roman"/>
              </a:rPr>
              <a:t> o </a:t>
            </a:r>
            <a:r>
              <a:rPr lang="en-US" sz="2000" dirty="0" err="1">
                <a:latin typeface="+mn-lt"/>
                <a:cs typeface="Times New Roman"/>
              </a:rPr>
              <a:t>otvaranju</a:t>
            </a:r>
            <a:r>
              <a:rPr lang="en-US" sz="2000" dirty="0">
                <a:latin typeface="+mn-lt"/>
                <a:cs typeface="Times New Roman"/>
              </a:rPr>
              <a:t> </a:t>
            </a:r>
            <a:r>
              <a:rPr lang="en-US" sz="2000" dirty="0" err="1">
                <a:latin typeface="+mn-lt"/>
                <a:cs typeface="Times New Roman"/>
              </a:rPr>
              <a:t>nautičkog</a:t>
            </a:r>
            <a:r>
              <a:rPr lang="en-US" sz="2000" dirty="0">
                <a:latin typeface="+mn-lt"/>
                <a:cs typeface="Times New Roman"/>
              </a:rPr>
              <a:t> </a:t>
            </a:r>
            <a:r>
              <a:rPr lang="en-US" sz="2000" dirty="0" err="1">
                <a:latin typeface="+mn-lt"/>
                <a:cs typeface="Times New Roman"/>
              </a:rPr>
              <a:t>kluba</a:t>
            </a:r>
            <a:r>
              <a:rPr lang="en-US" sz="2000" dirty="0">
                <a:latin typeface="+mn-lt"/>
                <a:cs typeface="Times New Roman"/>
              </a:rPr>
              <a:t> </a:t>
            </a:r>
            <a:r>
              <a:rPr lang="en-US" sz="2000" dirty="0" err="1">
                <a:latin typeface="+mn-lt"/>
                <a:cs typeface="Times New Roman"/>
              </a:rPr>
              <a:t>Arupinum</a:t>
            </a:r>
            <a:r>
              <a:rPr lang="en-US" sz="2000" dirty="0">
                <a:latin typeface="+mn-lt"/>
                <a:cs typeface="Times New Roman"/>
              </a:rPr>
              <a:t> u </a:t>
            </a:r>
            <a:r>
              <a:rPr lang="en-US" sz="2000" dirty="0" err="1">
                <a:latin typeface="+mn-lt"/>
                <a:cs typeface="Times New Roman"/>
              </a:rPr>
              <a:t>Rovinju</a:t>
            </a:r>
            <a:r>
              <a:rPr lang="en-US" sz="2000" dirty="0">
                <a:latin typeface="+mn-lt"/>
                <a:cs typeface="Times New Roman"/>
              </a:rPr>
              <a:t> </a:t>
            </a:r>
            <a:r>
              <a:rPr lang="en-US" sz="2000" dirty="0" err="1">
                <a:latin typeface="+mn-lt"/>
                <a:cs typeface="Times New Roman"/>
              </a:rPr>
              <a:t>javlja</a:t>
            </a:r>
            <a:r>
              <a:rPr lang="en-US" sz="2000" dirty="0">
                <a:latin typeface="+mn-lt"/>
                <a:cs typeface="Times New Roman"/>
              </a:rPr>
              <a:t> se 29. </a:t>
            </a:r>
            <a:r>
              <a:rPr lang="en-US" sz="2000" dirty="0" err="1">
                <a:latin typeface="+mn-lt"/>
                <a:cs typeface="Times New Roman"/>
              </a:rPr>
              <a:t>kolovoza</a:t>
            </a:r>
            <a:r>
              <a:rPr lang="en-US" sz="2000" dirty="0">
                <a:latin typeface="+mn-lt"/>
                <a:cs typeface="Times New Roman"/>
              </a:rPr>
              <a:t> 1907.god. </a:t>
            </a:r>
          </a:p>
          <a:p>
            <a:r>
              <a:rPr lang="en-US" sz="2000" dirty="0" err="1">
                <a:latin typeface="+mn-lt"/>
                <a:cs typeface="Times New Roman"/>
              </a:rPr>
              <a:t>Prvi</a:t>
            </a:r>
            <a:r>
              <a:rPr lang="en-US" sz="2000" dirty="0">
                <a:latin typeface="+mn-lt"/>
                <a:cs typeface="Times New Roman"/>
              </a:rPr>
              <a:t> </a:t>
            </a:r>
            <a:r>
              <a:rPr lang="en-US" sz="2000" dirty="0" err="1">
                <a:latin typeface="+mn-lt"/>
                <a:cs typeface="Times New Roman"/>
              </a:rPr>
              <a:t>veslački</a:t>
            </a:r>
            <a:r>
              <a:rPr lang="en-US" sz="2000" dirty="0">
                <a:latin typeface="+mn-lt"/>
                <a:cs typeface="Times New Roman"/>
              </a:rPr>
              <a:t> </a:t>
            </a:r>
            <a:r>
              <a:rPr lang="en-US" sz="2000" dirty="0" err="1">
                <a:latin typeface="+mn-lt"/>
                <a:cs typeface="Times New Roman"/>
              </a:rPr>
              <a:t>dom</a:t>
            </a:r>
            <a:r>
              <a:rPr lang="en-US" sz="2000" dirty="0">
                <a:latin typeface="+mn-lt"/>
                <a:cs typeface="Times New Roman"/>
              </a:rPr>
              <a:t> u </a:t>
            </a:r>
            <a:r>
              <a:rPr lang="en-US" sz="2000" dirty="0" err="1">
                <a:latin typeface="+mn-lt"/>
                <a:cs typeface="Times New Roman"/>
              </a:rPr>
              <a:t>Rovinju</a:t>
            </a:r>
            <a:r>
              <a:rPr lang="en-US" sz="2000" dirty="0">
                <a:latin typeface="+mn-lt"/>
                <a:cs typeface="Times New Roman"/>
              </a:rPr>
              <a:t> </a:t>
            </a:r>
            <a:r>
              <a:rPr lang="en-US" sz="2000" dirty="0" err="1">
                <a:latin typeface="+mn-lt"/>
                <a:cs typeface="Times New Roman"/>
              </a:rPr>
              <a:t>nalazio</a:t>
            </a:r>
            <a:r>
              <a:rPr lang="en-US" sz="2000" dirty="0">
                <a:latin typeface="+mn-lt"/>
                <a:cs typeface="Times New Roman"/>
              </a:rPr>
              <a:t> se u </a:t>
            </a:r>
            <a:r>
              <a:rPr lang="en-US" sz="2000" dirty="0" err="1">
                <a:latin typeface="+mn-lt"/>
                <a:cs typeface="Times New Roman"/>
              </a:rPr>
              <a:t>uvali</a:t>
            </a:r>
            <a:r>
              <a:rPr lang="en-US" sz="2000" dirty="0">
                <a:latin typeface="+mn-lt"/>
                <a:cs typeface="Times New Roman"/>
              </a:rPr>
              <a:t> </a:t>
            </a:r>
            <a:r>
              <a:rPr lang="en-US" sz="2000" dirty="0" err="1">
                <a:latin typeface="+mn-lt"/>
                <a:cs typeface="Times New Roman"/>
              </a:rPr>
              <a:t>Valdibora</a:t>
            </a:r>
            <a:r>
              <a:rPr lang="en-US" sz="2000" dirty="0">
                <a:latin typeface="+mn-lt"/>
                <a:cs typeface="Times New Roman"/>
              </a:rPr>
              <a:t> u </a:t>
            </a:r>
            <a:r>
              <a:rPr lang="en-US" sz="2000" dirty="0" err="1">
                <a:latin typeface="+mn-lt"/>
                <a:cs typeface="Times New Roman"/>
              </a:rPr>
              <a:t>skladištu</a:t>
            </a:r>
            <a:r>
              <a:rPr lang="en-US" sz="2000" dirty="0">
                <a:latin typeface="+mn-lt"/>
                <a:cs typeface="Times New Roman"/>
              </a:rPr>
              <a:t> </a:t>
            </a:r>
            <a:r>
              <a:rPr lang="en-US" sz="2000" dirty="0" err="1">
                <a:latin typeface="+mn-lt"/>
                <a:cs typeface="Times New Roman"/>
              </a:rPr>
              <a:t>koje</a:t>
            </a:r>
            <a:r>
              <a:rPr lang="en-US" sz="2000" dirty="0">
                <a:latin typeface="+mn-lt"/>
                <a:cs typeface="Times New Roman"/>
              </a:rPr>
              <a:t> se </a:t>
            </a:r>
            <a:r>
              <a:rPr lang="en-US" sz="2000" dirty="0" err="1">
                <a:latin typeface="+mn-lt"/>
                <a:cs typeface="Times New Roman"/>
              </a:rPr>
              <a:t>nalazilo</a:t>
            </a:r>
            <a:r>
              <a:rPr lang="en-US" sz="2000" dirty="0">
                <a:latin typeface="+mn-lt"/>
                <a:cs typeface="Times New Roman"/>
              </a:rPr>
              <a:t> pored </a:t>
            </a:r>
            <a:r>
              <a:rPr lang="en-US" sz="2000" dirty="0" err="1">
                <a:latin typeface="+mn-lt"/>
                <a:cs typeface="Times New Roman"/>
              </a:rPr>
              <a:t>zgrade</a:t>
            </a:r>
            <a:r>
              <a:rPr lang="en-US" sz="2000" dirty="0">
                <a:latin typeface="+mn-lt"/>
                <a:cs typeface="Times New Roman"/>
              </a:rPr>
              <a:t> </a:t>
            </a:r>
            <a:r>
              <a:rPr lang="en-US" sz="2000" dirty="0" err="1">
                <a:latin typeface="+mn-lt"/>
                <a:cs typeface="Times New Roman"/>
              </a:rPr>
              <a:t>akvarija</a:t>
            </a:r>
            <a:r>
              <a:rPr lang="en-US" sz="2000" dirty="0">
                <a:latin typeface="+mn-lt"/>
                <a:cs typeface="Times New Roman"/>
              </a:rPr>
              <a:t>.</a:t>
            </a:r>
          </a:p>
          <a:p>
            <a:r>
              <a:rPr lang="en-US" sz="2000" dirty="0" err="1">
                <a:latin typeface="+mn-lt"/>
                <a:cs typeface="Times New Roman"/>
              </a:rPr>
              <a:t>Prvi</a:t>
            </a:r>
            <a:r>
              <a:rPr lang="en-US" sz="2000" dirty="0">
                <a:latin typeface="+mn-lt"/>
                <a:cs typeface="Times New Roman"/>
              </a:rPr>
              <a:t> </a:t>
            </a:r>
            <a:r>
              <a:rPr lang="en-US" sz="2000" dirty="0" err="1">
                <a:latin typeface="+mn-lt"/>
                <a:cs typeface="Times New Roman"/>
              </a:rPr>
              <a:t>veći</a:t>
            </a:r>
            <a:r>
              <a:rPr lang="en-US" sz="2000" dirty="0">
                <a:latin typeface="+mn-lt"/>
                <a:cs typeface="Times New Roman"/>
              </a:rPr>
              <a:t> </a:t>
            </a:r>
            <a:r>
              <a:rPr lang="en-US" sz="2000" dirty="0" err="1">
                <a:latin typeface="+mn-lt"/>
                <a:cs typeface="Times New Roman"/>
              </a:rPr>
              <a:t>uspjesi</a:t>
            </a:r>
            <a:r>
              <a:rPr lang="en-US" sz="2000" dirty="0">
                <a:latin typeface="+mn-lt"/>
                <a:cs typeface="Times New Roman"/>
              </a:rPr>
              <a:t> </a:t>
            </a:r>
            <a:r>
              <a:rPr lang="en-US" sz="2000" dirty="0" err="1">
                <a:latin typeface="+mn-lt"/>
                <a:cs typeface="Times New Roman"/>
              </a:rPr>
              <a:t>ostvareni</a:t>
            </a:r>
            <a:r>
              <a:rPr lang="en-US" sz="2000" dirty="0">
                <a:latin typeface="+mn-lt"/>
                <a:cs typeface="Times New Roman"/>
              </a:rPr>
              <a:t> </a:t>
            </a:r>
            <a:r>
              <a:rPr lang="en-US" sz="2000" dirty="0" err="1">
                <a:latin typeface="+mn-lt"/>
                <a:cs typeface="Times New Roman"/>
              </a:rPr>
              <a:t>su</a:t>
            </a:r>
            <a:r>
              <a:rPr lang="en-US" sz="2000" dirty="0">
                <a:latin typeface="+mn-lt"/>
                <a:cs typeface="Times New Roman"/>
              </a:rPr>
              <a:t> 1911.god. </a:t>
            </a:r>
            <a:r>
              <a:rPr lang="en-US" sz="2000" dirty="0" err="1">
                <a:latin typeface="+mn-lt"/>
                <a:cs typeface="Times New Roman"/>
              </a:rPr>
              <a:t>na</a:t>
            </a:r>
            <a:r>
              <a:rPr lang="en-US" sz="2000" dirty="0">
                <a:latin typeface="+mn-lt"/>
                <a:cs typeface="Times New Roman"/>
              </a:rPr>
              <a:t> </a:t>
            </a:r>
            <a:r>
              <a:rPr lang="en-US" sz="2000" dirty="0" err="1">
                <a:latin typeface="+mn-lt"/>
                <a:cs typeface="Times New Roman"/>
              </a:rPr>
              <a:t>regati</a:t>
            </a:r>
            <a:r>
              <a:rPr lang="en-US" sz="2000" dirty="0">
                <a:latin typeface="+mn-lt"/>
                <a:cs typeface="Times New Roman"/>
              </a:rPr>
              <a:t> u </a:t>
            </a:r>
            <a:r>
              <a:rPr lang="en-US" sz="2000" dirty="0" err="1">
                <a:latin typeface="+mn-lt"/>
                <a:cs typeface="Times New Roman"/>
              </a:rPr>
              <a:t>Portorožu</a:t>
            </a:r>
            <a:r>
              <a:rPr lang="en-US" sz="2000" dirty="0">
                <a:latin typeface="+mn-lt"/>
                <a:cs typeface="Times New Roman"/>
              </a:rPr>
              <a:t> </a:t>
            </a:r>
            <a:r>
              <a:rPr lang="en-US" sz="2000" dirty="0" err="1">
                <a:latin typeface="+mn-lt"/>
                <a:cs typeface="Times New Roman"/>
              </a:rPr>
              <a:t>i</a:t>
            </a:r>
            <a:r>
              <a:rPr lang="en-US" sz="2000" dirty="0">
                <a:latin typeface="+mn-lt"/>
                <a:cs typeface="Times New Roman"/>
              </a:rPr>
              <a:t> </a:t>
            </a:r>
            <a:r>
              <a:rPr lang="en-US" sz="2000" dirty="0" err="1">
                <a:latin typeface="+mn-lt"/>
                <a:cs typeface="Times New Roman"/>
              </a:rPr>
              <a:t>međunarodnoj</a:t>
            </a:r>
            <a:r>
              <a:rPr lang="en-US" sz="2000" dirty="0">
                <a:latin typeface="+mn-lt"/>
                <a:cs typeface="Times New Roman"/>
              </a:rPr>
              <a:t> </a:t>
            </a:r>
            <a:r>
              <a:rPr lang="en-US" sz="2000" dirty="0" err="1">
                <a:latin typeface="+mn-lt"/>
                <a:cs typeface="Times New Roman"/>
              </a:rPr>
              <a:t>regati</a:t>
            </a:r>
            <a:r>
              <a:rPr lang="en-US" sz="2000" dirty="0">
                <a:latin typeface="+mn-lt"/>
                <a:cs typeface="Times New Roman"/>
              </a:rPr>
              <a:t> u </a:t>
            </a:r>
            <a:r>
              <a:rPr lang="en-US" sz="2000" dirty="0" err="1">
                <a:latin typeface="+mn-lt"/>
                <a:cs typeface="Times New Roman"/>
              </a:rPr>
              <a:t>Trstu</a:t>
            </a:r>
            <a:r>
              <a:rPr lang="en-US" sz="2000" dirty="0">
                <a:latin typeface="+mn-lt"/>
                <a:cs typeface="Times New Roman"/>
              </a:rPr>
              <a:t> </a:t>
            </a:r>
            <a:r>
              <a:rPr lang="en-US" sz="2000" dirty="0" err="1">
                <a:latin typeface="+mn-lt"/>
                <a:cs typeface="Times New Roman"/>
              </a:rPr>
              <a:t>na</a:t>
            </a:r>
            <a:r>
              <a:rPr lang="en-US" sz="2000" dirty="0">
                <a:latin typeface="+mn-lt"/>
                <a:cs typeface="Times New Roman"/>
              </a:rPr>
              <a:t> </a:t>
            </a:r>
            <a:r>
              <a:rPr lang="en-US" sz="2000" dirty="0" err="1">
                <a:latin typeface="+mn-lt"/>
                <a:cs typeface="Times New Roman"/>
              </a:rPr>
              <a:t>kojima</a:t>
            </a:r>
            <a:r>
              <a:rPr lang="en-US" sz="2000" dirty="0">
                <a:latin typeface="+mn-lt"/>
                <a:cs typeface="Times New Roman"/>
              </a:rPr>
              <a:t> </a:t>
            </a:r>
            <a:r>
              <a:rPr lang="en-US" sz="2000" dirty="0" err="1">
                <a:latin typeface="+mn-lt"/>
                <a:cs typeface="Times New Roman"/>
              </a:rPr>
              <a:t>su</a:t>
            </a:r>
            <a:r>
              <a:rPr lang="en-US" sz="2000" dirty="0">
                <a:latin typeface="+mn-lt"/>
                <a:cs typeface="Times New Roman"/>
              </a:rPr>
              <a:t> </a:t>
            </a:r>
            <a:r>
              <a:rPr lang="en-US" sz="2000" dirty="0" err="1">
                <a:latin typeface="+mn-lt"/>
                <a:cs typeface="Times New Roman"/>
              </a:rPr>
              <a:t>Batrol</a:t>
            </a:r>
            <a:r>
              <a:rPr lang="en-US" sz="2000" dirty="0">
                <a:latin typeface="+mn-lt"/>
                <a:cs typeface="Times New Roman"/>
              </a:rPr>
              <a:t> </a:t>
            </a:r>
            <a:r>
              <a:rPr lang="en-US" sz="2000" dirty="0" err="1">
                <a:latin typeface="+mn-lt"/>
                <a:cs typeface="Times New Roman"/>
              </a:rPr>
              <a:t>Fagarazzi</a:t>
            </a:r>
            <a:r>
              <a:rPr lang="en-US" sz="2000" dirty="0">
                <a:latin typeface="+mn-lt"/>
                <a:cs typeface="Times New Roman"/>
              </a:rPr>
              <a:t>, </a:t>
            </a:r>
            <a:r>
              <a:rPr lang="en-US" sz="2000" dirty="0" err="1">
                <a:latin typeface="+mn-lt"/>
                <a:cs typeface="Times New Roman"/>
              </a:rPr>
              <a:t>Cristofor</a:t>
            </a:r>
            <a:r>
              <a:rPr lang="en-US" sz="2000" dirty="0">
                <a:latin typeface="+mn-lt"/>
                <a:cs typeface="Times New Roman"/>
              </a:rPr>
              <a:t> </a:t>
            </a:r>
            <a:r>
              <a:rPr lang="en-US" sz="2000" dirty="0" err="1">
                <a:latin typeface="+mn-lt"/>
                <a:cs typeface="Times New Roman"/>
              </a:rPr>
              <a:t>Bassich</a:t>
            </a:r>
            <a:r>
              <a:rPr lang="en-US" sz="2000" dirty="0">
                <a:latin typeface="+mn-lt"/>
                <a:cs typeface="Times New Roman"/>
              </a:rPr>
              <a:t> </a:t>
            </a:r>
            <a:r>
              <a:rPr lang="en-US" sz="2000" dirty="0" err="1">
                <a:latin typeface="+mn-lt"/>
                <a:cs typeface="Times New Roman"/>
              </a:rPr>
              <a:t>i</a:t>
            </a:r>
            <a:r>
              <a:rPr lang="en-US" sz="2000" dirty="0">
                <a:latin typeface="+mn-lt"/>
                <a:cs typeface="Times New Roman"/>
              </a:rPr>
              <a:t> </a:t>
            </a:r>
            <a:r>
              <a:rPr lang="en-US" sz="2000" dirty="0" err="1">
                <a:latin typeface="+mn-lt"/>
                <a:cs typeface="Times New Roman"/>
              </a:rPr>
              <a:t>kormilar</a:t>
            </a:r>
            <a:r>
              <a:rPr lang="en-US" sz="2000" dirty="0">
                <a:latin typeface="+mn-lt"/>
                <a:cs typeface="Times New Roman"/>
              </a:rPr>
              <a:t> Giovanni </a:t>
            </a:r>
            <a:r>
              <a:rPr lang="en-US" sz="2000" dirty="0" err="1">
                <a:latin typeface="+mn-lt"/>
                <a:cs typeface="Times New Roman"/>
              </a:rPr>
              <a:t>Vianelii</a:t>
            </a:r>
            <a:r>
              <a:rPr lang="en-US" sz="2000" dirty="0">
                <a:latin typeface="+mn-lt"/>
                <a:cs typeface="Times New Roman"/>
              </a:rPr>
              <a:t> </a:t>
            </a:r>
            <a:r>
              <a:rPr lang="en-US" sz="2000" dirty="0" err="1">
                <a:latin typeface="+mn-lt"/>
                <a:cs typeface="Times New Roman"/>
              </a:rPr>
              <a:t>osvojili</a:t>
            </a:r>
            <a:r>
              <a:rPr lang="en-US" sz="2000" dirty="0">
                <a:latin typeface="+mn-lt"/>
                <a:cs typeface="Times New Roman"/>
              </a:rPr>
              <a:t> </a:t>
            </a:r>
            <a:r>
              <a:rPr lang="en-US" sz="2000" dirty="0" err="1">
                <a:latin typeface="+mn-lt"/>
                <a:cs typeface="Times New Roman"/>
              </a:rPr>
              <a:t>prvo</a:t>
            </a:r>
            <a:r>
              <a:rPr lang="en-US" sz="2000" dirty="0">
                <a:latin typeface="+mn-lt"/>
                <a:cs typeface="Times New Roman"/>
              </a:rPr>
              <a:t> </a:t>
            </a:r>
            <a:r>
              <a:rPr lang="en-US" sz="2000" dirty="0" err="1">
                <a:latin typeface="+mn-lt"/>
                <a:cs typeface="Times New Roman"/>
              </a:rPr>
              <a:t>mjesto</a:t>
            </a:r>
            <a:r>
              <a:rPr lang="en-US" sz="2000" dirty="0">
                <a:latin typeface="+mn-lt"/>
                <a:cs typeface="Times New Roman"/>
              </a:rPr>
              <a:t> u </a:t>
            </a:r>
            <a:r>
              <a:rPr lang="en-US" sz="2000" dirty="0" err="1">
                <a:latin typeface="+mn-lt"/>
                <a:cs typeface="Times New Roman"/>
              </a:rPr>
              <a:t>legendaroj</a:t>
            </a:r>
            <a:r>
              <a:rPr lang="en-US" sz="2000" dirty="0">
                <a:latin typeface="+mn-lt"/>
                <a:cs typeface="Times New Roman"/>
              </a:rPr>
              <a:t> </a:t>
            </a:r>
            <a:r>
              <a:rPr lang="en-US" sz="2000" dirty="0" err="1">
                <a:latin typeface="+mn-lt"/>
                <a:cs typeface="Times New Roman"/>
              </a:rPr>
              <a:t>joli</a:t>
            </a:r>
            <a:r>
              <a:rPr lang="en-US" sz="2000" dirty="0">
                <a:latin typeface="+mn-lt"/>
                <a:cs typeface="Times New Roman"/>
              </a:rPr>
              <a:t> </a:t>
            </a:r>
            <a:r>
              <a:rPr lang="en-US" sz="2000" dirty="0" err="1">
                <a:latin typeface="+mn-lt"/>
                <a:cs typeface="Times New Roman"/>
              </a:rPr>
              <a:t>dvojci</a:t>
            </a:r>
            <a:r>
              <a:rPr lang="en-US" sz="2000" dirty="0">
                <a:latin typeface="+mn-lt"/>
                <a:cs typeface="Times New Roman"/>
              </a:rPr>
              <a:t> „</a:t>
            </a:r>
            <a:r>
              <a:rPr lang="en-US" sz="2000" dirty="0" err="1">
                <a:latin typeface="+mn-lt"/>
                <a:cs typeface="Times New Roman"/>
              </a:rPr>
              <a:t>Paron</a:t>
            </a:r>
            <a:r>
              <a:rPr lang="en-US" sz="2000" dirty="0">
                <a:latin typeface="+mn-lt"/>
                <a:cs typeface="Times New Roman"/>
              </a:rPr>
              <a:t> Bello“</a:t>
            </a:r>
          </a:p>
          <a:p>
            <a:endParaRPr lang="en-US" sz="2000" dirty="0">
              <a:latin typeface="Bahnschrift SemiCondensed" panose="020B0502040204020203" pitchFamily="34" charset="0"/>
            </a:endParaRPr>
          </a:p>
          <a:p>
            <a:r>
              <a:rPr lang="vi-VN" sz="2000" dirty="0">
                <a:latin typeface="Palatino Linotype" panose="02040502050505030304" pitchFamily="18" charset="0"/>
              </a:rPr>
              <a:t>Veslački klub Arupinum bilježi velike uspjehe, osobito u 1920-ima. Klub je tada osvojio mnoge prestižne nagrade, poput Međunarodne tršćanske regate i Prvenstva Julijske krajine. </a:t>
            </a:r>
          </a:p>
          <a:p>
            <a:r>
              <a:rPr lang="vi-VN" sz="2000" dirty="0">
                <a:latin typeface="Palatino Linotype" panose="02040502050505030304" pitchFamily="18" charset="0"/>
              </a:rPr>
              <a:t>Andrea Fagarazzi, Matteo Aquilante i Mario Vianelli osvojili su prva mjesta u kategoriji juniora, a kasnije su braća Pietro i Domenico Rismondo, uz kormilara Giacoma Dessantia, postali prvaci Italije 1924. godine</a:t>
            </a:r>
            <a:endParaRPr lang="en-US" sz="28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7600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18B26C-15A1-9387-FD43-CA06AD8528D5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202292" y="547007"/>
            <a:ext cx="7161893" cy="452596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hr-HR" sz="2000" dirty="0">
                <a:latin typeface="+mn-lt"/>
                <a:ea typeface="+mn-lt"/>
                <a:cs typeface="+mn-lt"/>
              </a:rPr>
              <a:t>Nakon rata Arupinum ima svoje najuspješnije razdoblje u povijesti, a to su 1920-te godine kada osvaja brojne nagrade kao npr. titulu prvaka Italije 1921. i 1922. Godine</a:t>
            </a:r>
          </a:p>
          <a:p>
            <a:r>
              <a:rPr lang="en-US" sz="2000" dirty="0">
                <a:latin typeface="+mn-lt"/>
                <a:ea typeface="+mn-lt"/>
                <a:cs typeface="+mn-lt"/>
              </a:rPr>
              <a:t>1927. </a:t>
            </a:r>
            <a:r>
              <a:rPr lang="en-US" sz="2000" dirty="0" err="1">
                <a:latin typeface="+mn-lt"/>
                <a:ea typeface="+mn-lt"/>
                <a:cs typeface="+mn-lt"/>
              </a:rPr>
              <a:t>i</a:t>
            </a:r>
            <a:r>
              <a:rPr lang="en-US" sz="2000" dirty="0">
                <a:latin typeface="+mn-lt"/>
                <a:ea typeface="+mn-lt"/>
                <a:cs typeface="+mn-lt"/>
              </a:rPr>
              <a:t> 1928. </a:t>
            </a:r>
            <a:r>
              <a:rPr lang="hr-HR" sz="2000" dirty="0">
                <a:latin typeface="+mn-lt"/>
                <a:ea typeface="+mn-lt"/>
                <a:cs typeface="+mn-lt"/>
              </a:rPr>
              <a:t>-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braća</a:t>
            </a:r>
            <a:r>
              <a:rPr lang="en-US" sz="2000" dirty="0">
                <a:latin typeface="+mn-lt"/>
                <a:ea typeface="+mn-lt"/>
                <a:cs typeface="+mn-lt"/>
              </a:rPr>
              <a:t> Domenico </a:t>
            </a:r>
            <a:r>
              <a:rPr lang="en-US" sz="2000" dirty="0" err="1">
                <a:latin typeface="+mn-lt"/>
                <a:ea typeface="+mn-lt"/>
                <a:cs typeface="+mn-lt"/>
              </a:rPr>
              <a:t>i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Vincezno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Buranello</a:t>
            </a:r>
            <a:r>
              <a:rPr lang="en-US" sz="2000" dirty="0">
                <a:latin typeface="+mn-lt"/>
                <a:ea typeface="+mn-lt"/>
                <a:cs typeface="+mn-lt"/>
              </a:rPr>
              <a:t> s </a:t>
            </a:r>
            <a:r>
              <a:rPr lang="en-US" sz="2000" dirty="0" err="1">
                <a:latin typeface="+mn-lt"/>
                <a:ea typeface="+mn-lt"/>
                <a:cs typeface="+mn-lt"/>
              </a:rPr>
              <a:t>kormilarom</a:t>
            </a:r>
            <a:r>
              <a:rPr lang="en-US" sz="2000" dirty="0">
                <a:latin typeface="+mn-lt"/>
                <a:ea typeface="+mn-lt"/>
                <a:cs typeface="+mn-lt"/>
              </a:rPr>
              <a:t> Mario </a:t>
            </a:r>
            <a:r>
              <a:rPr lang="en-US" sz="2000" dirty="0" err="1">
                <a:latin typeface="+mn-lt"/>
                <a:ea typeface="+mn-lt"/>
                <a:cs typeface="+mn-lt"/>
              </a:rPr>
              <a:t>Battistellom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osvajaju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prvo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mjesto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na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Međunarodnoj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regati</a:t>
            </a:r>
            <a:r>
              <a:rPr lang="en-US" sz="2000" dirty="0">
                <a:latin typeface="+mn-lt"/>
                <a:ea typeface="+mn-lt"/>
                <a:cs typeface="+mn-lt"/>
              </a:rPr>
              <a:t> u </a:t>
            </a:r>
            <a:r>
              <a:rPr lang="en-US" sz="2000" dirty="0" err="1">
                <a:latin typeface="+mn-lt"/>
                <a:ea typeface="+mn-lt"/>
                <a:cs typeface="+mn-lt"/>
              </a:rPr>
              <a:t>Trstu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i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drugo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na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talijanskom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prvenstvu</a:t>
            </a:r>
            <a:r>
              <a:rPr lang="en-US" sz="2000" dirty="0">
                <a:latin typeface="+mn-lt"/>
                <a:ea typeface="+mn-lt"/>
                <a:cs typeface="+mn-lt"/>
              </a:rPr>
              <a:t> u </a:t>
            </a:r>
            <a:r>
              <a:rPr lang="en-US" sz="2000" dirty="0" err="1">
                <a:latin typeface="+mn-lt"/>
                <a:ea typeface="+mn-lt"/>
                <a:cs typeface="+mn-lt"/>
              </a:rPr>
              <a:t>Pallanzi</a:t>
            </a:r>
            <a:r>
              <a:rPr lang="en-US" sz="2000" dirty="0">
                <a:latin typeface="+mn-lt"/>
                <a:ea typeface="+mn-lt"/>
                <a:cs typeface="+mn-lt"/>
              </a:rPr>
              <a:t>.</a:t>
            </a:r>
          </a:p>
          <a:p>
            <a:r>
              <a:rPr lang="en-US" sz="2000" dirty="0">
                <a:latin typeface="+mn-lt"/>
                <a:ea typeface="+mn-lt"/>
                <a:cs typeface="+mn-lt"/>
              </a:rPr>
              <a:t>1930-ih </a:t>
            </a:r>
            <a:r>
              <a:rPr lang="en-US" sz="2000" dirty="0" err="1">
                <a:latin typeface="+mn-lt"/>
                <a:ea typeface="+mn-lt"/>
                <a:cs typeface="+mn-lt"/>
              </a:rPr>
              <a:t>godina</a:t>
            </a:r>
            <a:r>
              <a:rPr lang="hr-HR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ženska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sekcija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broji</a:t>
            </a:r>
            <a:r>
              <a:rPr lang="en-US" sz="2000" dirty="0">
                <a:latin typeface="+mn-lt"/>
                <a:ea typeface="+mn-lt"/>
                <a:cs typeface="+mn-lt"/>
              </a:rPr>
              <a:t> 20 </a:t>
            </a:r>
            <a:r>
              <a:rPr lang="en-US" sz="2000" dirty="0" err="1">
                <a:latin typeface="+mn-lt"/>
                <a:ea typeface="+mn-lt"/>
                <a:cs typeface="+mn-lt"/>
              </a:rPr>
              <a:t>članica</a:t>
            </a:r>
            <a:r>
              <a:rPr lang="hr-HR" sz="2000" dirty="0">
                <a:latin typeface="+mn-lt"/>
                <a:ea typeface="+mn-lt"/>
                <a:cs typeface="+mn-lt"/>
              </a:rPr>
              <a:t> a,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hr-HR" sz="2000" dirty="0">
                <a:latin typeface="+mn-lt"/>
                <a:ea typeface="+mn-lt"/>
                <a:cs typeface="+mn-lt"/>
              </a:rPr>
              <a:t>n</a:t>
            </a:r>
            <a:r>
              <a:rPr lang="en-US" sz="2000" dirty="0">
                <a:latin typeface="+mn-lt"/>
                <a:ea typeface="+mn-lt"/>
                <a:cs typeface="+mn-lt"/>
              </a:rPr>
              <a:t>a </a:t>
            </a:r>
            <a:r>
              <a:rPr lang="en-US" sz="2000" dirty="0" err="1">
                <a:latin typeface="+mn-lt"/>
                <a:ea typeface="+mn-lt"/>
                <a:cs typeface="+mn-lt"/>
              </a:rPr>
              <a:t>Olimpijadi</a:t>
            </a:r>
            <a:r>
              <a:rPr lang="en-US" sz="2000" dirty="0">
                <a:latin typeface="+mn-lt"/>
                <a:ea typeface="+mn-lt"/>
                <a:cs typeface="+mn-lt"/>
              </a:rPr>
              <a:t> u </a:t>
            </a:r>
            <a:r>
              <a:rPr lang="en-US" sz="2000" dirty="0" err="1">
                <a:latin typeface="+mn-lt"/>
                <a:ea typeface="+mn-lt"/>
                <a:cs typeface="+mn-lt"/>
              </a:rPr>
              <a:t>Berlinu</a:t>
            </a:r>
            <a:r>
              <a:rPr lang="en-US" sz="2000" dirty="0">
                <a:latin typeface="+mn-lt"/>
                <a:ea typeface="+mn-lt"/>
                <a:cs typeface="+mn-lt"/>
              </a:rPr>
              <a:t> 1936., </a:t>
            </a:r>
            <a:r>
              <a:rPr lang="en-US" sz="2000" dirty="0" err="1">
                <a:latin typeface="+mn-lt"/>
                <a:ea typeface="+mn-lt"/>
                <a:cs typeface="+mn-lt"/>
              </a:rPr>
              <a:t>bivši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veslač</a:t>
            </a:r>
            <a:r>
              <a:rPr lang="en-US" sz="2000" dirty="0">
                <a:latin typeface="+mn-lt"/>
                <a:ea typeface="+mn-lt"/>
                <a:cs typeface="+mn-lt"/>
              </a:rPr>
              <a:t> Silvano Abba </a:t>
            </a:r>
            <a:r>
              <a:rPr lang="en-US" sz="2000" dirty="0" err="1">
                <a:latin typeface="+mn-lt"/>
                <a:ea typeface="+mn-lt"/>
                <a:cs typeface="+mn-lt"/>
              </a:rPr>
              <a:t>osv</a:t>
            </a:r>
            <a:r>
              <a:rPr lang="hr-HR" sz="2000" dirty="0">
                <a:latin typeface="+mn-lt"/>
                <a:ea typeface="+mn-lt"/>
                <a:cs typeface="+mn-lt"/>
              </a:rPr>
              <a:t>aja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broncu</a:t>
            </a:r>
            <a:r>
              <a:rPr lang="en-US" sz="2000" dirty="0">
                <a:latin typeface="+mn-lt"/>
                <a:ea typeface="+mn-lt"/>
                <a:cs typeface="+mn-lt"/>
              </a:rPr>
              <a:t> u </a:t>
            </a:r>
            <a:r>
              <a:rPr lang="en-US" sz="2000" dirty="0" err="1">
                <a:latin typeface="+mn-lt"/>
                <a:ea typeface="+mn-lt"/>
                <a:cs typeface="+mn-lt"/>
              </a:rPr>
              <a:t>modernom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petoboju</a:t>
            </a:r>
            <a:r>
              <a:rPr lang="en-US" sz="2000" dirty="0">
                <a:latin typeface="+mn-lt"/>
                <a:ea typeface="+mn-lt"/>
                <a:cs typeface="+mn-lt"/>
              </a:rPr>
              <a:t>. </a:t>
            </a:r>
          </a:p>
          <a:p>
            <a:r>
              <a:rPr lang="en-US" sz="2000" dirty="0" err="1">
                <a:latin typeface="+mn-lt"/>
                <a:ea typeface="+mn-lt"/>
                <a:cs typeface="+mn-lt"/>
              </a:rPr>
              <a:t>Tijekom</a:t>
            </a:r>
            <a:r>
              <a:rPr lang="en-US" sz="2000" dirty="0">
                <a:latin typeface="+mn-lt"/>
                <a:ea typeface="+mn-lt"/>
                <a:cs typeface="+mn-lt"/>
              </a:rPr>
              <a:t> II. </a:t>
            </a:r>
            <a:r>
              <a:rPr lang="en-US" sz="2000" dirty="0" err="1">
                <a:latin typeface="+mn-lt"/>
                <a:ea typeface="+mn-lt"/>
                <a:cs typeface="+mn-lt"/>
              </a:rPr>
              <a:t>svjetskog</a:t>
            </a:r>
            <a:r>
              <a:rPr lang="en-US" sz="2000" dirty="0">
                <a:latin typeface="+mn-lt"/>
                <a:ea typeface="+mn-lt"/>
                <a:cs typeface="+mn-lt"/>
              </a:rPr>
              <a:t> rata, </a:t>
            </a:r>
            <a:r>
              <a:rPr lang="en-US" sz="2000" dirty="0" err="1">
                <a:latin typeface="+mn-lt"/>
                <a:ea typeface="+mn-lt"/>
                <a:cs typeface="+mn-lt"/>
              </a:rPr>
              <a:t>klub</a:t>
            </a:r>
            <a:r>
              <a:rPr lang="en-US" sz="2000" dirty="0">
                <a:latin typeface="+mn-lt"/>
                <a:ea typeface="+mn-lt"/>
                <a:cs typeface="+mn-lt"/>
              </a:rPr>
              <a:t> je </a:t>
            </a:r>
            <a:r>
              <a:rPr lang="en-US" sz="2000" dirty="0" err="1">
                <a:latin typeface="+mn-lt"/>
                <a:ea typeface="+mn-lt"/>
                <a:cs typeface="+mn-lt"/>
              </a:rPr>
              <a:t>ukinut</a:t>
            </a:r>
            <a:r>
              <a:rPr lang="en-US" sz="2000" dirty="0">
                <a:latin typeface="+mn-lt"/>
                <a:ea typeface="+mn-lt"/>
                <a:cs typeface="+mn-lt"/>
              </a:rPr>
              <a:t>. </a:t>
            </a:r>
            <a:r>
              <a:rPr lang="en-US" sz="2000" dirty="0" err="1">
                <a:latin typeface="+mn-lt"/>
                <a:ea typeface="+mn-lt"/>
                <a:cs typeface="+mn-lt"/>
              </a:rPr>
              <a:t>Unatoč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svim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izazovima</a:t>
            </a:r>
            <a:r>
              <a:rPr lang="en-US" sz="2000" dirty="0">
                <a:latin typeface="+mn-lt"/>
                <a:ea typeface="+mn-lt"/>
                <a:cs typeface="+mn-lt"/>
              </a:rPr>
              <a:t>, </a:t>
            </a:r>
            <a:r>
              <a:rPr lang="en-US" sz="2000" dirty="0" err="1">
                <a:latin typeface="+mn-lt"/>
                <a:ea typeface="+mn-lt"/>
                <a:cs typeface="+mn-lt"/>
              </a:rPr>
              <a:t>Arupinum</a:t>
            </a:r>
            <a:r>
              <a:rPr lang="en-US" sz="2000" dirty="0">
                <a:latin typeface="+mn-lt"/>
                <a:ea typeface="+mn-lt"/>
                <a:cs typeface="+mn-lt"/>
              </a:rPr>
              <a:t> je </a:t>
            </a:r>
            <a:r>
              <a:rPr lang="en-US" sz="2000" dirty="0" err="1">
                <a:latin typeface="+mn-lt"/>
                <a:ea typeface="+mn-lt"/>
                <a:cs typeface="+mn-lt"/>
              </a:rPr>
              <a:t>kroz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godine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zadržao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svoju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važnu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ulogu</a:t>
            </a:r>
            <a:r>
              <a:rPr lang="en-US" sz="2000" dirty="0">
                <a:latin typeface="+mn-lt"/>
                <a:ea typeface="+mn-lt"/>
                <a:cs typeface="+mn-lt"/>
              </a:rPr>
              <a:t> u </a:t>
            </a:r>
            <a:r>
              <a:rPr lang="en-US" sz="2000" dirty="0" err="1">
                <a:latin typeface="+mn-lt"/>
                <a:ea typeface="+mn-lt"/>
                <a:cs typeface="+mn-lt"/>
              </a:rPr>
              <a:t>veslačkom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sportu</a:t>
            </a:r>
            <a:r>
              <a:rPr lang="en-US" sz="2000" dirty="0">
                <a:latin typeface="+mn-lt"/>
                <a:ea typeface="+mn-lt"/>
                <a:cs typeface="+mn-lt"/>
              </a:rPr>
              <a:t> Rovinja </a:t>
            </a:r>
            <a:r>
              <a:rPr lang="en-US" sz="2000" dirty="0" err="1">
                <a:latin typeface="+mn-lt"/>
                <a:ea typeface="+mn-lt"/>
                <a:cs typeface="+mn-lt"/>
              </a:rPr>
              <a:t>i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Italije</a:t>
            </a:r>
            <a:r>
              <a:rPr lang="en-US" sz="2000" dirty="0">
                <a:latin typeface="+mn-lt"/>
                <a:ea typeface="+mn-lt"/>
                <a:cs typeface="+mn-lt"/>
              </a:rPr>
              <a:t>.</a:t>
            </a:r>
            <a:endParaRPr lang="en-US" sz="2000" dirty="0">
              <a:latin typeface="+mn-lt"/>
            </a:endParaRPr>
          </a:p>
          <a:p>
            <a:endParaRPr lang="en-US" sz="1600" dirty="0">
              <a:latin typeface="+mn-lt"/>
            </a:endParaRPr>
          </a:p>
        </p:txBody>
      </p:sp>
      <p:pic>
        <p:nvPicPr>
          <p:cNvPr id="4" name="Picture 3" descr="Profile for Veslački klub Arupinum">
            <a:extLst>
              <a:ext uri="{FF2B5EF4-FFF2-40B4-BE49-F238E27FC236}">
                <a16:creationId xmlns:a16="http://schemas.microsoft.com/office/drawing/2014/main" id="{FAC581A0-04F8-D217-A5D7-7E3FEAD1D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4795" y="464231"/>
            <a:ext cx="2679019" cy="2679019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24"/>
          <a:stretch/>
        </p:blipFill>
        <p:spPr bwMode="auto">
          <a:xfrm rot="16200000">
            <a:off x="8407264" y="3150771"/>
            <a:ext cx="2758269" cy="3314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210" y="4808133"/>
            <a:ext cx="2653825" cy="1838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109" y="4798785"/>
            <a:ext cx="2468562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02838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5AC1CA-7548-29B6-8DBB-6994BC3F24A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78935" y="527504"/>
            <a:ext cx="11882437" cy="502920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 b="1" dirty="0">
                <a:latin typeface="+mn-lt"/>
                <a:ea typeface="+mn-lt"/>
                <a:cs typeface="+mn-lt"/>
              </a:rPr>
              <a:t>1954. – 1960.</a:t>
            </a:r>
            <a:endParaRPr lang="en-US" sz="2000" dirty="0">
              <a:latin typeface="+mn-lt"/>
            </a:endParaRPr>
          </a:p>
          <a:p>
            <a:r>
              <a:rPr lang="en-US" sz="2000" dirty="0">
                <a:latin typeface="+mn-lt"/>
                <a:ea typeface="+mn-lt"/>
                <a:cs typeface="+mn-lt"/>
              </a:rPr>
              <a:t>Na </a:t>
            </a:r>
            <a:r>
              <a:rPr lang="en-US" sz="2000" dirty="0" err="1">
                <a:latin typeface="+mn-lt"/>
                <a:ea typeface="+mn-lt"/>
                <a:cs typeface="+mn-lt"/>
              </a:rPr>
              <a:t>prvim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poslijeratnim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regatama</a:t>
            </a:r>
            <a:r>
              <a:rPr lang="en-US" sz="2000" dirty="0">
                <a:latin typeface="+mn-lt"/>
                <a:ea typeface="+mn-lt"/>
                <a:cs typeface="+mn-lt"/>
              </a:rPr>
              <a:t>, </a:t>
            </a:r>
            <a:r>
              <a:rPr lang="en-US" sz="2000" dirty="0" err="1">
                <a:latin typeface="+mn-lt"/>
                <a:ea typeface="+mn-lt"/>
                <a:cs typeface="+mn-lt"/>
              </a:rPr>
              <a:t>veslači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su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ostvarili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izvanredne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uspjehe</a:t>
            </a:r>
            <a:r>
              <a:rPr lang="hr-HR" sz="2000" dirty="0">
                <a:latin typeface="+mn-lt"/>
                <a:ea typeface="+mn-lt"/>
                <a:cs typeface="+mn-lt"/>
              </a:rPr>
              <a:t> </a:t>
            </a:r>
          </a:p>
          <a:p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Četverac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sa</a:t>
            </a:r>
            <a:r>
              <a:rPr lang="en-US" sz="2000" dirty="0">
                <a:latin typeface="+mn-lt"/>
                <a:ea typeface="+mn-lt"/>
                <a:cs typeface="+mn-lt"/>
              </a:rPr>
              <a:t> u </a:t>
            </a:r>
            <a:r>
              <a:rPr lang="en-US" sz="2000" dirty="0" err="1">
                <a:latin typeface="+mn-lt"/>
                <a:ea typeface="+mn-lt"/>
                <a:cs typeface="+mn-lt"/>
              </a:rPr>
              <a:t>sastavu</a:t>
            </a:r>
            <a:r>
              <a:rPr lang="en-US" sz="2000" dirty="0">
                <a:latin typeface="+mn-lt"/>
                <a:ea typeface="+mn-lt"/>
                <a:cs typeface="+mn-lt"/>
              </a:rPr>
              <a:t> Viktor </a:t>
            </a:r>
            <a:r>
              <a:rPr lang="en-US" sz="2000" dirty="0" err="1">
                <a:latin typeface="+mn-lt"/>
                <a:ea typeface="+mn-lt"/>
                <a:cs typeface="+mn-lt"/>
              </a:rPr>
              <a:t>Okmaca</a:t>
            </a:r>
            <a:r>
              <a:rPr lang="en-US" sz="2000" dirty="0">
                <a:latin typeface="+mn-lt"/>
                <a:ea typeface="+mn-lt"/>
                <a:cs typeface="+mn-lt"/>
              </a:rPr>
              <a:t>, Ivan </a:t>
            </a:r>
            <a:r>
              <a:rPr lang="en-US" sz="2000" dirty="0" err="1">
                <a:latin typeface="+mn-lt"/>
                <a:ea typeface="+mn-lt"/>
                <a:cs typeface="+mn-lt"/>
              </a:rPr>
              <a:t>Kresina</a:t>
            </a:r>
            <a:r>
              <a:rPr lang="en-US" sz="2000" dirty="0">
                <a:latin typeface="+mn-lt"/>
                <a:ea typeface="+mn-lt"/>
                <a:cs typeface="+mn-lt"/>
              </a:rPr>
              <a:t>, Giovanni Martinčić, Antonio </a:t>
            </a:r>
            <a:r>
              <a:rPr lang="en-US" sz="2000" dirty="0" err="1">
                <a:latin typeface="+mn-lt"/>
                <a:ea typeface="+mn-lt"/>
                <a:cs typeface="+mn-lt"/>
              </a:rPr>
              <a:t>Borme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i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kormilar</a:t>
            </a:r>
            <a:r>
              <a:rPr lang="en-US" sz="2000" dirty="0">
                <a:latin typeface="+mn-lt"/>
                <a:ea typeface="+mn-lt"/>
                <a:cs typeface="+mn-lt"/>
              </a:rPr>
              <a:t> Antonio Marich pod </a:t>
            </a:r>
            <a:r>
              <a:rPr lang="en-US" sz="2000" dirty="0" err="1">
                <a:latin typeface="+mn-lt"/>
                <a:ea typeface="+mn-lt"/>
                <a:cs typeface="+mn-lt"/>
              </a:rPr>
              <a:t>trenerom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Slavkom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Bronićem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osvojio</a:t>
            </a:r>
            <a:r>
              <a:rPr lang="en-US" sz="2000" dirty="0">
                <a:latin typeface="+mn-lt"/>
                <a:ea typeface="+mn-lt"/>
                <a:cs typeface="+mn-lt"/>
              </a:rPr>
              <a:t> je </a:t>
            </a:r>
            <a:r>
              <a:rPr lang="en-US" sz="2000" dirty="0" err="1">
                <a:latin typeface="+mn-lt"/>
                <a:ea typeface="+mn-lt"/>
                <a:cs typeface="+mn-lt"/>
              </a:rPr>
              <a:t>sve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regate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na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kojima</a:t>
            </a:r>
            <a:r>
              <a:rPr lang="en-US" sz="2000" dirty="0">
                <a:latin typeface="+mn-lt"/>
                <a:ea typeface="+mn-lt"/>
                <a:cs typeface="+mn-lt"/>
              </a:rPr>
              <a:t> je </a:t>
            </a:r>
            <a:r>
              <a:rPr lang="en-US" sz="2000" dirty="0" err="1">
                <a:latin typeface="+mn-lt"/>
                <a:ea typeface="+mn-lt"/>
                <a:cs typeface="+mn-lt"/>
              </a:rPr>
              <a:t>nastupao</a:t>
            </a:r>
            <a:r>
              <a:rPr lang="en-US" sz="2000" dirty="0">
                <a:latin typeface="+mn-lt"/>
                <a:ea typeface="+mn-lt"/>
                <a:cs typeface="+mn-lt"/>
              </a:rPr>
              <a:t>, </a:t>
            </a:r>
            <a:r>
              <a:rPr lang="en-US" sz="2000" dirty="0" err="1">
                <a:latin typeface="+mn-lt"/>
                <a:ea typeface="+mn-lt"/>
                <a:cs typeface="+mn-lt"/>
              </a:rPr>
              <a:t>uključujući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i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pobjedu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protiv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prvaka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Jugoslavije</a:t>
            </a:r>
            <a:r>
              <a:rPr lang="en-US" sz="2000" dirty="0">
                <a:latin typeface="+mn-lt"/>
                <a:ea typeface="+mn-lt"/>
                <a:cs typeface="+mn-lt"/>
              </a:rPr>
              <a:t>, </a:t>
            </a:r>
            <a:r>
              <a:rPr lang="en-US" sz="2000" dirty="0" err="1">
                <a:latin typeface="+mn-lt"/>
                <a:ea typeface="+mn-lt"/>
                <a:cs typeface="+mn-lt"/>
              </a:rPr>
              <a:t>veslačkog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kluba</a:t>
            </a:r>
            <a:r>
              <a:rPr lang="en-US" sz="2000" dirty="0">
                <a:latin typeface="+mn-lt"/>
                <a:ea typeface="+mn-lt"/>
                <a:cs typeface="+mn-lt"/>
              </a:rPr>
              <a:t> „</a:t>
            </a:r>
            <a:r>
              <a:rPr lang="en-US" sz="2000" dirty="0" err="1">
                <a:latin typeface="+mn-lt"/>
                <a:ea typeface="+mn-lt"/>
                <a:cs typeface="+mn-lt"/>
              </a:rPr>
              <a:t>Istra</a:t>
            </a:r>
            <a:r>
              <a:rPr lang="en-US" sz="2000" dirty="0">
                <a:latin typeface="+mn-lt"/>
                <a:ea typeface="+mn-lt"/>
                <a:cs typeface="+mn-lt"/>
              </a:rPr>
              <a:t>“ Pula, 1955. </a:t>
            </a:r>
            <a:r>
              <a:rPr lang="en-US" sz="2000" dirty="0" err="1">
                <a:latin typeface="+mn-lt"/>
                <a:ea typeface="+mn-lt"/>
                <a:cs typeface="+mn-lt"/>
              </a:rPr>
              <a:t>godine</a:t>
            </a:r>
            <a:r>
              <a:rPr lang="en-US" sz="2000" dirty="0">
                <a:latin typeface="+mn-lt"/>
                <a:ea typeface="+mn-lt"/>
                <a:cs typeface="+mn-lt"/>
              </a:rPr>
              <a:t>.</a:t>
            </a:r>
            <a:endParaRPr lang="en-US" sz="2000" dirty="0">
              <a:latin typeface="+mn-lt"/>
            </a:endParaRPr>
          </a:p>
          <a:p>
            <a:r>
              <a:rPr lang="en-US" sz="2000" dirty="0">
                <a:latin typeface="+mn-lt"/>
                <a:ea typeface="+mn-lt"/>
                <a:cs typeface="+mn-lt"/>
              </a:rPr>
              <a:t>1957. </a:t>
            </a:r>
            <a:r>
              <a:rPr lang="en-US" sz="2000" dirty="0" err="1">
                <a:latin typeface="+mn-lt"/>
                <a:ea typeface="+mn-lt"/>
                <a:cs typeface="+mn-lt"/>
              </a:rPr>
              <a:t>godine</a:t>
            </a:r>
            <a:r>
              <a:rPr lang="en-US" sz="2000" dirty="0">
                <a:latin typeface="+mn-lt"/>
                <a:ea typeface="+mn-lt"/>
                <a:cs typeface="+mn-lt"/>
              </a:rPr>
              <a:t>, </a:t>
            </a:r>
            <a:r>
              <a:rPr lang="en-US" sz="2000" dirty="0" err="1">
                <a:latin typeface="+mn-lt"/>
                <a:ea typeface="+mn-lt"/>
                <a:cs typeface="+mn-lt"/>
              </a:rPr>
              <a:t>veslači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su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postigli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velike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uspjehe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na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republičkim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i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državnim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natjecanjima</a:t>
            </a:r>
            <a:r>
              <a:rPr lang="en-US" sz="2000" dirty="0">
                <a:latin typeface="+mn-lt"/>
                <a:ea typeface="+mn-lt"/>
                <a:cs typeface="+mn-lt"/>
              </a:rPr>
              <a:t>. Antonio Marich je </a:t>
            </a:r>
            <a:r>
              <a:rPr lang="en-US" sz="2000" dirty="0" err="1">
                <a:latin typeface="+mn-lt"/>
                <a:ea typeface="+mn-lt"/>
                <a:cs typeface="+mn-lt"/>
              </a:rPr>
              <a:t>osvojio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prvo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mjesto</a:t>
            </a:r>
            <a:r>
              <a:rPr lang="en-US" sz="2000" dirty="0">
                <a:latin typeface="+mn-lt"/>
                <a:ea typeface="+mn-lt"/>
                <a:cs typeface="+mn-lt"/>
              </a:rPr>
              <a:t> u </a:t>
            </a:r>
            <a:r>
              <a:rPr lang="en-US" sz="2000" dirty="0" err="1">
                <a:latin typeface="+mn-lt"/>
                <a:ea typeface="+mn-lt"/>
                <a:cs typeface="+mn-lt"/>
              </a:rPr>
              <a:t>kategoriji</a:t>
            </a:r>
            <a:r>
              <a:rPr lang="en-US" sz="2000" dirty="0">
                <a:latin typeface="+mn-lt"/>
                <a:ea typeface="+mn-lt"/>
                <a:cs typeface="+mn-lt"/>
              </a:rPr>
              <a:t> „</a:t>
            </a:r>
            <a:r>
              <a:rPr lang="en-US" sz="2000" dirty="0" err="1">
                <a:latin typeface="+mn-lt"/>
                <a:ea typeface="+mn-lt"/>
                <a:cs typeface="+mn-lt"/>
              </a:rPr>
              <a:t>skif</a:t>
            </a:r>
            <a:r>
              <a:rPr lang="en-US" sz="2000" dirty="0">
                <a:latin typeface="+mn-lt"/>
                <a:ea typeface="+mn-lt"/>
                <a:cs typeface="+mn-lt"/>
              </a:rPr>
              <a:t>“, a </a:t>
            </a:r>
            <a:r>
              <a:rPr lang="en-US" sz="2000" dirty="0" err="1">
                <a:latin typeface="+mn-lt"/>
                <a:ea typeface="+mn-lt"/>
                <a:cs typeface="+mn-lt"/>
              </a:rPr>
              <a:t>četverac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sa</a:t>
            </a:r>
            <a:r>
              <a:rPr lang="en-US" sz="2000" dirty="0">
                <a:latin typeface="+mn-lt"/>
                <a:ea typeface="+mn-lt"/>
                <a:cs typeface="+mn-lt"/>
              </a:rPr>
              <a:t> (</a:t>
            </a:r>
            <a:r>
              <a:rPr lang="en-US" sz="2000" dirty="0" err="1">
                <a:latin typeface="+mn-lt"/>
                <a:ea typeface="+mn-lt"/>
                <a:cs typeface="+mn-lt"/>
              </a:rPr>
              <a:t>Okmaca</a:t>
            </a:r>
            <a:r>
              <a:rPr lang="en-US" sz="2000" dirty="0">
                <a:latin typeface="+mn-lt"/>
                <a:ea typeface="+mn-lt"/>
                <a:cs typeface="+mn-lt"/>
              </a:rPr>
              <a:t>, </a:t>
            </a:r>
            <a:r>
              <a:rPr lang="en-US" sz="2000" dirty="0" err="1">
                <a:latin typeface="+mn-lt"/>
                <a:ea typeface="+mn-lt"/>
                <a:cs typeface="+mn-lt"/>
              </a:rPr>
              <a:t>Kresina</a:t>
            </a:r>
            <a:r>
              <a:rPr lang="en-US" sz="2000" dirty="0">
                <a:latin typeface="+mn-lt"/>
                <a:ea typeface="+mn-lt"/>
                <a:cs typeface="+mn-lt"/>
              </a:rPr>
              <a:t>, Martinčić, Rocco </a:t>
            </a:r>
            <a:r>
              <a:rPr lang="en-US" sz="2000" dirty="0" err="1">
                <a:latin typeface="+mn-lt"/>
                <a:ea typeface="+mn-lt"/>
                <a:cs typeface="+mn-lt"/>
              </a:rPr>
              <a:t>i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kormilar</a:t>
            </a:r>
            <a:r>
              <a:rPr lang="en-US" sz="2000" dirty="0">
                <a:latin typeface="+mn-lt"/>
                <a:ea typeface="+mn-lt"/>
                <a:cs typeface="+mn-lt"/>
              </a:rPr>
              <a:t> Marich) </a:t>
            </a:r>
            <a:r>
              <a:rPr lang="en-US" sz="2000" dirty="0" err="1">
                <a:latin typeface="+mn-lt"/>
                <a:ea typeface="+mn-lt"/>
                <a:cs typeface="+mn-lt"/>
              </a:rPr>
              <a:t>pobijedio</a:t>
            </a:r>
            <a:r>
              <a:rPr lang="en-US" sz="2000" dirty="0">
                <a:latin typeface="+mn-lt"/>
                <a:ea typeface="+mn-lt"/>
                <a:cs typeface="+mn-lt"/>
              </a:rPr>
              <a:t> je </a:t>
            </a:r>
            <a:r>
              <a:rPr lang="en-US" sz="2000" dirty="0" err="1">
                <a:latin typeface="+mn-lt"/>
                <a:ea typeface="+mn-lt"/>
                <a:cs typeface="+mn-lt"/>
              </a:rPr>
              <a:t>posade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iz</a:t>
            </a:r>
            <a:r>
              <a:rPr lang="en-US" sz="2000" dirty="0">
                <a:latin typeface="+mn-lt"/>
                <a:ea typeface="+mn-lt"/>
                <a:cs typeface="+mn-lt"/>
              </a:rPr>
              <a:t> „</a:t>
            </a:r>
            <a:r>
              <a:rPr lang="en-US" sz="2000" dirty="0" err="1">
                <a:latin typeface="+mn-lt"/>
                <a:ea typeface="+mn-lt"/>
                <a:cs typeface="+mn-lt"/>
              </a:rPr>
              <a:t>Gusara</a:t>
            </a:r>
            <a:r>
              <a:rPr lang="en-US" sz="2000" dirty="0">
                <a:latin typeface="+mn-lt"/>
                <a:ea typeface="+mn-lt"/>
                <a:cs typeface="+mn-lt"/>
              </a:rPr>
              <a:t>“ </a:t>
            </a:r>
            <a:r>
              <a:rPr lang="en-US" sz="2000" dirty="0" err="1">
                <a:latin typeface="+mn-lt"/>
                <a:ea typeface="+mn-lt"/>
                <a:cs typeface="+mn-lt"/>
              </a:rPr>
              <a:t>i</a:t>
            </a:r>
            <a:r>
              <a:rPr lang="en-US" sz="2000" dirty="0">
                <a:latin typeface="+mn-lt"/>
                <a:ea typeface="+mn-lt"/>
                <a:cs typeface="+mn-lt"/>
              </a:rPr>
              <a:t> „</a:t>
            </a:r>
            <a:r>
              <a:rPr lang="en-US" sz="2000" dirty="0" err="1">
                <a:latin typeface="+mn-lt"/>
                <a:ea typeface="+mn-lt"/>
                <a:cs typeface="+mn-lt"/>
              </a:rPr>
              <a:t>Mladosti</a:t>
            </a:r>
            <a:r>
              <a:rPr lang="en-US" sz="2000" dirty="0">
                <a:latin typeface="+mn-lt"/>
                <a:ea typeface="+mn-lt"/>
                <a:cs typeface="+mn-lt"/>
              </a:rPr>
              <a:t>“. Na </a:t>
            </a:r>
            <a:r>
              <a:rPr lang="en-US" sz="2000" dirty="0" err="1">
                <a:latin typeface="+mn-lt"/>
                <a:ea typeface="+mn-lt"/>
                <a:cs typeface="+mn-lt"/>
              </a:rPr>
              <a:t>državnom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prvenstvu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su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postali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prvaci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Jugoslavije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na</a:t>
            </a:r>
            <a:r>
              <a:rPr lang="en-US" sz="2000" dirty="0">
                <a:latin typeface="+mn-lt"/>
                <a:ea typeface="+mn-lt"/>
                <a:cs typeface="+mn-lt"/>
              </a:rPr>
              <a:t> Adi </a:t>
            </a:r>
            <a:r>
              <a:rPr lang="en-US" sz="2000" dirty="0" err="1">
                <a:latin typeface="+mn-lt"/>
                <a:ea typeface="+mn-lt"/>
                <a:cs typeface="+mn-lt"/>
              </a:rPr>
              <a:t>Ciganliji</a:t>
            </a:r>
            <a:r>
              <a:rPr lang="en-US" sz="2000" dirty="0">
                <a:latin typeface="+mn-lt"/>
                <a:ea typeface="+mn-lt"/>
                <a:cs typeface="+mn-lt"/>
              </a:rPr>
              <a:t> u </a:t>
            </a:r>
            <a:r>
              <a:rPr lang="en-US" sz="2000" dirty="0" err="1">
                <a:latin typeface="+mn-lt"/>
                <a:ea typeface="+mn-lt"/>
                <a:cs typeface="+mn-lt"/>
              </a:rPr>
              <a:t>Beogradu</a:t>
            </a:r>
            <a:r>
              <a:rPr lang="en-US" sz="2000" dirty="0">
                <a:latin typeface="+mn-lt"/>
                <a:ea typeface="+mn-lt"/>
                <a:cs typeface="+mn-lt"/>
              </a:rPr>
              <a:t>. </a:t>
            </a:r>
          </a:p>
          <a:p>
            <a:r>
              <a:rPr lang="en-US" sz="2000" dirty="0">
                <a:latin typeface="+mn-lt"/>
                <a:ea typeface="+mn-lt"/>
                <a:cs typeface="+mn-lt"/>
              </a:rPr>
              <a:t>Klub je 1955. </a:t>
            </a:r>
            <a:r>
              <a:rPr lang="en-US" sz="2000" dirty="0" err="1">
                <a:latin typeface="+mn-lt"/>
                <a:ea typeface="+mn-lt"/>
                <a:cs typeface="+mn-lt"/>
              </a:rPr>
              <a:t>godine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promijenio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ime</a:t>
            </a:r>
            <a:r>
              <a:rPr lang="en-US" sz="2000" dirty="0">
                <a:latin typeface="+mn-lt"/>
                <a:ea typeface="+mn-lt"/>
                <a:cs typeface="+mn-lt"/>
              </a:rPr>
              <a:t> u „Lim“, </a:t>
            </a:r>
            <a:r>
              <a:rPr lang="en-US" sz="2000" dirty="0" err="1">
                <a:latin typeface="+mn-lt"/>
                <a:ea typeface="+mn-lt"/>
                <a:cs typeface="+mn-lt"/>
              </a:rPr>
              <a:t>zbog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političkih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konotacija</a:t>
            </a:r>
            <a:r>
              <a:rPr lang="en-US" sz="2000" dirty="0">
                <a:latin typeface="+mn-lt"/>
                <a:ea typeface="+mn-lt"/>
                <a:cs typeface="+mn-lt"/>
              </a:rPr>
              <a:t> s </a:t>
            </a:r>
            <a:r>
              <a:rPr lang="en-US" sz="2000" dirty="0" err="1">
                <a:latin typeface="+mn-lt"/>
                <a:ea typeface="+mn-lt"/>
                <a:cs typeface="+mn-lt"/>
              </a:rPr>
              <a:t>fašističkom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prošlošću</a:t>
            </a:r>
            <a:r>
              <a:rPr lang="en-US" sz="2000" dirty="0">
                <a:latin typeface="+mn-lt"/>
                <a:ea typeface="+mn-lt"/>
                <a:cs typeface="+mn-lt"/>
              </a:rPr>
              <a:t>.</a:t>
            </a:r>
            <a:endParaRPr lang="en-US" sz="2000" dirty="0">
              <a:latin typeface="+mn-lt"/>
            </a:endParaRPr>
          </a:p>
          <a:p>
            <a:endParaRPr lang="en-US" sz="2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806" y="4095599"/>
            <a:ext cx="3735387" cy="2490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935" y="3912701"/>
            <a:ext cx="3808072" cy="2856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34586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AB4A1-1494-8097-74E0-16D829A0D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Zaključak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8EE68E-E591-92EB-C758-41ADD139FE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 err="1">
                <a:latin typeface="+mn-lt"/>
                <a:ea typeface="+mn-lt"/>
                <a:cs typeface="+mn-lt"/>
              </a:rPr>
              <a:t>Klub</a:t>
            </a:r>
            <a:r>
              <a:rPr lang="en-US" sz="2000" dirty="0">
                <a:latin typeface="+mn-lt"/>
                <a:ea typeface="+mn-lt"/>
                <a:cs typeface="+mn-lt"/>
              </a:rPr>
              <a:t> je, </a:t>
            </a:r>
            <a:r>
              <a:rPr lang="en-US" sz="2000" dirty="0" err="1">
                <a:latin typeface="+mn-lt"/>
                <a:ea typeface="+mn-lt"/>
                <a:cs typeface="+mn-lt"/>
              </a:rPr>
              <a:t>unatoč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ratovima</a:t>
            </a:r>
            <a:r>
              <a:rPr lang="en-US" sz="2000" dirty="0">
                <a:latin typeface="+mn-lt"/>
                <a:ea typeface="+mn-lt"/>
                <a:cs typeface="+mn-lt"/>
              </a:rPr>
              <a:t>, </a:t>
            </a:r>
            <a:r>
              <a:rPr lang="en-US" sz="2000" dirty="0" err="1">
                <a:latin typeface="+mn-lt"/>
                <a:ea typeface="+mn-lt"/>
                <a:cs typeface="+mn-lt"/>
              </a:rPr>
              <a:t>egzodusima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i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promjenama</a:t>
            </a:r>
            <a:r>
              <a:rPr lang="en-US" sz="2000" dirty="0">
                <a:latin typeface="+mn-lt"/>
                <a:ea typeface="+mn-lt"/>
                <a:cs typeface="+mn-lt"/>
              </a:rPr>
              <a:t> vlasti, </a:t>
            </a:r>
            <a:r>
              <a:rPr lang="en-US" sz="2000" dirty="0" err="1">
                <a:latin typeface="+mn-lt"/>
                <a:ea typeface="+mn-lt"/>
                <a:cs typeface="+mn-lt"/>
              </a:rPr>
              <a:t>opstao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već</a:t>
            </a:r>
            <a:r>
              <a:rPr lang="en-US" sz="2000" dirty="0">
                <a:latin typeface="+mn-lt"/>
                <a:ea typeface="+mn-lt"/>
                <a:cs typeface="+mn-lt"/>
              </a:rPr>
              <a:t> 110 </a:t>
            </a:r>
            <a:r>
              <a:rPr lang="en-US" sz="2000" dirty="0" err="1">
                <a:latin typeface="+mn-lt"/>
                <a:ea typeface="+mn-lt"/>
                <a:cs typeface="+mn-lt"/>
              </a:rPr>
              <a:t>godina</a:t>
            </a:r>
            <a:r>
              <a:rPr lang="en-US" sz="2000" dirty="0">
                <a:latin typeface="+mn-lt"/>
                <a:ea typeface="+mn-lt"/>
                <a:cs typeface="+mn-lt"/>
              </a:rPr>
              <a:t>, </a:t>
            </a:r>
            <a:r>
              <a:rPr lang="en-US" sz="2000" dirty="0" err="1">
                <a:latin typeface="+mn-lt"/>
                <a:ea typeface="+mn-lt"/>
                <a:cs typeface="+mn-lt"/>
              </a:rPr>
              <a:t>što</a:t>
            </a:r>
            <a:r>
              <a:rPr lang="en-US" sz="2000" dirty="0">
                <a:latin typeface="+mn-lt"/>
                <a:ea typeface="+mn-lt"/>
                <a:cs typeface="+mn-lt"/>
              </a:rPr>
              <a:t> je </a:t>
            </a:r>
            <a:r>
              <a:rPr lang="en-US" sz="2000" dirty="0" err="1">
                <a:latin typeface="+mn-lt"/>
                <a:ea typeface="+mn-lt"/>
                <a:cs typeface="+mn-lt"/>
              </a:rPr>
              <a:t>ogroman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uspjeh</a:t>
            </a:r>
            <a:r>
              <a:rPr lang="en-US" sz="2000" dirty="0">
                <a:latin typeface="+mn-lt"/>
                <a:ea typeface="+mn-lt"/>
                <a:cs typeface="+mn-lt"/>
              </a:rPr>
              <a:t>.</a:t>
            </a:r>
            <a:endParaRPr lang="en-US" sz="2000" dirty="0">
              <a:latin typeface="+mn-lt"/>
            </a:endParaRPr>
          </a:p>
          <a:p>
            <a:r>
              <a:rPr lang="en-US" sz="2000" dirty="0" err="1">
                <a:latin typeface="+mn-lt"/>
                <a:ea typeface="+mn-lt"/>
                <a:cs typeface="+mn-lt"/>
              </a:rPr>
              <a:t>Iako</a:t>
            </a:r>
            <a:r>
              <a:rPr lang="en-US" sz="2000" dirty="0">
                <a:latin typeface="+mn-lt"/>
                <a:ea typeface="+mn-lt"/>
                <a:cs typeface="+mn-lt"/>
              </a:rPr>
              <a:t> je </a:t>
            </a:r>
            <a:r>
              <a:rPr lang="en-US" sz="2000" dirty="0" err="1">
                <a:latin typeface="+mn-lt"/>
                <a:ea typeface="+mn-lt"/>
                <a:cs typeface="+mn-lt"/>
              </a:rPr>
              <a:t>zlatno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doba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kluba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prošlo</a:t>
            </a:r>
            <a:r>
              <a:rPr lang="en-US" sz="2000" dirty="0">
                <a:latin typeface="+mn-lt"/>
                <a:ea typeface="+mn-lt"/>
                <a:cs typeface="+mn-lt"/>
              </a:rPr>
              <a:t>, to ne </a:t>
            </a:r>
            <a:r>
              <a:rPr lang="en-US" sz="2000" dirty="0" err="1">
                <a:latin typeface="+mn-lt"/>
                <a:ea typeface="+mn-lt"/>
                <a:cs typeface="+mn-lt"/>
              </a:rPr>
              <a:t>znači</a:t>
            </a:r>
            <a:r>
              <a:rPr lang="en-US" sz="2000" dirty="0">
                <a:latin typeface="+mn-lt"/>
                <a:ea typeface="+mn-lt"/>
                <a:cs typeface="+mn-lt"/>
              </a:rPr>
              <a:t> da se ono ne </a:t>
            </a:r>
            <a:r>
              <a:rPr lang="en-US" sz="2000" dirty="0" err="1">
                <a:latin typeface="+mn-lt"/>
                <a:ea typeface="+mn-lt"/>
                <a:cs typeface="+mn-lt"/>
              </a:rPr>
              <a:t>može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ponovo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vratiti</a:t>
            </a:r>
            <a:r>
              <a:rPr lang="en-US" sz="2000" dirty="0">
                <a:latin typeface="+mn-lt"/>
                <a:ea typeface="+mn-lt"/>
                <a:cs typeface="+mn-lt"/>
              </a:rPr>
              <a:t>, </a:t>
            </a:r>
            <a:r>
              <a:rPr lang="en-US" sz="2000" dirty="0" err="1">
                <a:latin typeface="+mn-lt"/>
                <a:ea typeface="+mn-lt"/>
                <a:cs typeface="+mn-lt"/>
              </a:rPr>
              <a:t>kao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što</a:t>
            </a:r>
            <a:r>
              <a:rPr lang="en-US" sz="2000" dirty="0">
                <a:latin typeface="+mn-lt"/>
                <a:ea typeface="+mn-lt"/>
                <a:cs typeface="+mn-lt"/>
              </a:rPr>
              <a:t> se </a:t>
            </a:r>
            <a:r>
              <a:rPr lang="en-US" sz="2000" dirty="0" err="1">
                <a:latin typeface="+mn-lt"/>
                <a:ea typeface="+mn-lt"/>
                <a:cs typeface="+mn-lt"/>
              </a:rPr>
              <a:t>već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dogodilo</a:t>
            </a:r>
            <a:r>
              <a:rPr lang="en-US" sz="2000" dirty="0">
                <a:latin typeface="+mn-lt"/>
                <a:ea typeface="+mn-lt"/>
                <a:cs typeface="+mn-lt"/>
              </a:rPr>
              <a:t> 1950-ih </a:t>
            </a:r>
            <a:r>
              <a:rPr lang="en-US" sz="2000" dirty="0" err="1">
                <a:latin typeface="+mn-lt"/>
                <a:ea typeface="+mn-lt"/>
                <a:cs typeface="+mn-lt"/>
              </a:rPr>
              <a:t>godina</a:t>
            </a:r>
            <a:r>
              <a:rPr lang="en-US" sz="2000" dirty="0">
                <a:latin typeface="+mn-lt"/>
                <a:ea typeface="+mn-lt"/>
                <a:cs typeface="+mn-lt"/>
              </a:rPr>
              <a:t>. </a:t>
            </a:r>
            <a:r>
              <a:rPr lang="en-US" sz="2000" dirty="0" err="1">
                <a:latin typeface="+mn-lt"/>
                <a:ea typeface="+mn-lt"/>
                <a:cs typeface="+mn-lt"/>
              </a:rPr>
              <a:t>Mladim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generacijama</a:t>
            </a:r>
            <a:r>
              <a:rPr lang="en-US" sz="2000" dirty="0">
                <a:latin typeface="+mn-lt"/>
                <a:ea typeface="+mn-lt"/>
                <a:cs typeface="+mn-lt"/>
              </a:rPr>
              <a:t>, </a:t>
            </a:r>
            <a:r>
              <a:rPr lang="en-US" sz="2000" dirty="0" err="1">
                <a:latin typeface="+mn-lt"/>
                <a:ea typeface="+mn-lt"/>
                <a:cs typeface="+mn-lt"/>
              </a:rPr>
              <a:t>živi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svjedoci</a:t>
            </a:r>
            <a:r>
              <a:rPr lang="en-US" sz="2000" dirty="0">
                <a:latin typeface="+mn-lt"/>
                <a:ea typeface="+mn-lt"/>
                <a:cs typeface="+mn-lt"/>
              </a:rPr>
              <a:t> tog </a:t>
            </a:r>
            <a:r>
              <a:rPr lang="en-US" sz="2000" dirty="0" err="1">
                <a:latin typeface="+mn-lt"/>
                <a:ea typeface="+mn-lt"/>
                <a:cs typeface="+mn-lt"/>
              </a:rPr>
              <a:t>razdoblja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mogu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biti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uzor</a:t>
            </a:r>
            <a:r>
              <a:rPr lang="en-US" sz="2000" dirty="0">
                <a:latin typeface="+mn-lt"/>
                <a:ea typeface="+mn-lt"/>
                <a:cs typeface="+mn-lt"/>
              </a:rPr>
              <a:t>, a </a:t>
            </a:r>
            <a:r>
              <a:rPr lang="en-US" sz="2000" dirty="0" err="1">
                <a:latin typeface="+mn-lt"/>
                <a:ea typeface="+mn-lt"/>
                <a:cs typeface="+mn-lt"/>
              </a:rPr>
              <a:t>njihov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uspjeh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motivacija</a:t>
            </a:r>
            <a:r>
              <a:rPr lang="en-US" sz="2000" dirty="0">
                <a:latin typeface="+mn-lt"/>
                <a:ea typeface="+mn-lt"/>
                <a:cs typeface="+mn-lt"/>
              </a:rPr>
              <a:t> za </a:t>
            </a:r>
            <a:r>
              <a:rPr lang="en-US" sz="2000" dirty="0" err="1">
                <a:latin typeface="+mn-lt"/>
                <a:ea typeface="+mn-lt"/>
                <a:cs typeface="+mn-lt"/>
              </a:rPr>
              <a:t>postizanje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još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većih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titula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na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europskoj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i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svjetskoj</a:t>
            </a:r>
            <a:r>
              <a:rPr lang="en-US" sz="2000" dirty="0">
                <a:latin typeface="+mn-lt"/>
                <a:ea typeface="+mn-lt"/>
                <a:cs typeface="+mn-lt"/>
              </a:rPr>
              <a:t> </a:t>
            </a:r>
            <a:r>
              <a:rPr lang="en-US" sz="2000" dirty="0" err="1">
                <a:latin typeface="+mn-lt"/>
                <a:ea typeface="+mn-lt"/>
                <a:cs typeface="+mn-lt"/>
              </a:rPr>
              <a:t>razini</a:t>
            </a:r>
            <a:r>
              <a:rPr lang="en-US" sz="2000" dirty="0">
                <a:latin typeface="+mn-lt"/>
                <a:ea typeface="+mn-lt"/>
                <a:cs typeface="+mn-lt"/>
              </a:rPr>
              <a:t>.</a:t>
            </a:r>
            <a:endParaRPr lang="en-US" sz="2000" dirty="0">
              <a:latin typeface="+mn-lt"/>
            </a:endParaRPr>
          </a:p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253" y="3830409"/>
            <a:ext cx="3589111" cy="2688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52"/>
          <a:stretch/>
        </p:blipFill>
        <p:spPr bwMode="auto">
          <a:xfrm>
            <a:off x="5713413" y="4005675"/>
            <a:ext cx="4802188" cy="2513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06217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9BDE7-A43F-0401-49A1-0D5B62292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\\KORISNIK-PC\Arupinum\Veslanje\Izlozba\04.tif">
            <a:extLst>
              <a:ext uri="{FF2B5EF4-FFF2-40B4-BE49-F238E27FC236}">
                <a16:creationId xmlns:a16="http://schemas.microsoft.com/office/drawing/2014/main" id="{C5F38B36-05CB-B4FC-62DF-009E0297B1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3105" y="160111"/>
            <a:ext cx="10065788" cy="6702652"/>
          </a:xfrm>
        </p:spPr>
      </p:pic>
    </p:spTree>
    <p:extLst>
      <p:ext uri="{BB962C8B-B14F-4D97-AF65-F5344CB8AC3E}">
        <p14:creationId xmlns:p14="http://schemas.microsoft.com/office/powerpoint/2010/main" val="36246931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\\KORISNIK-PC\Arupinum\Veslanje\Izlozba\03.tif">
            <a:extLst>
              <a:ext uri="{FF2B5EF4-FFF2-40B4-BE49-F238E27FC236}">
                <a16:creationId xmlns:a16="http://schemas.microsoft.com/office/drawing/2014/main" id="{C21E2966-6C71-A400-E9BC-6BF65D690B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21027" r="-2" b="1959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00253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58</TotalTime>
  <Words>509</Words>
  <Application>Microsoft Office PowerPoint</Application>
  <PresentationFormat>Widescreen</PresentationFormat>
  <Paragraphs>29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Executive</vt:lpstr>
      <vt:lpstr>Institucionalizacija zavičajne nastave</vt:lpstr>
      <vt:lpstr>VK Arupinum</vt:lpstr>
      <vt:lpstr>Uvod</vt:lpstr>
      <vt:lpstr>Arupinum</vt:lpstr>
      <vt:lpstr>PowerPoint Presentation</vt:lpstr>
      <vt:lpstr>PowerPoint Presentation</vt:lpstr>
      <vt:lpstr>Zaključak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Hvala na pažnji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Veslački klub Arupinum</dc:title>
  <dc:creator>Gregor</dc:creator>
  <cp:lastModifiedBy>Gregor</cp:lastModifiedBy>
  <cp:revision>349</cp:revision>
  <dcterms:created xsi:type="dcterms:W3CDTF">2025-03-09T18:48:17Z</dcterms:created>
  <dcterms:modified xsi:type="dcterms:W3CDTF">2025-05-02T10:59:54Z</dcterms:modified>
</cp:coreProperties>
</file>