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7559675" cy="10691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hr-HR" sz="6000" b="0" strike="noStrike" spc="-1">
                <a:solidFill>
                  <a:srgbClr val="000000"/>
                </a:solidFill>
                <a:latin typeface="Calibri Light"/>
              </a:rPr>
              <a:t>Kliknite da biste uredili stil naslova matrice</a:t>
            </a:r>
            <a:endParaRPr lang="sr-Latn-R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D910B04-C7BB-408C-A67B-ACEEA27EE559}" type="datetime">
              <a:rPr lang="hr-HR" sz="1200" b="0" strike="noStrike" spc="-1">
                <a:solidFill>
                  <a:srgbClr val="8B8B8B"/>
                </a:solidFill>
                <a:latin typeface="Calibri"/>
              </a:rPr>
              <a:t>9.5.2023.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844125C-04BD-4825-9B6E-08F6E96BAE30}" type="slidenum">
              <a:rPr lang="hr-HR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1800" b="0" strike="noStrike" spc="-1">
                <a:solidFill>
                  <a:srgbClr val="000000"/>
                </a:solidFill>
                <a:latin typeface="Calibri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1800" b="0" strike="noStrike" spc="-1">
                <a:solidFill>
                  <a:srgbClr val="000000"/>
                </a:solidFill>
                <a:latin typeface="Calibri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4400" b="0" strike="noStrike" spc="-1">
                <a:solidFill>
                  <a:srgbClr val="000000"/>
                </a:solidFill>
                <a:latin typeface="Calibri Light"/>
              </a:rPr>
              <a:t>Kliknite da biste uredili stil naslova matrice</a:t>
            </a:r>
            <a:endParaRPr lang="sr-Latn-R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r-HR" sz="2800" b="0" strike="noStrike" spc="-1">
                <a:solidFill>
                  <a:srgbClr val="000000"/>
                </a:solidFill>
                <a:latin typeface="Calibri"/>
              </a:rPr>
              <a:t>Kliknite da biste uredili matrice</a:t>
            </a:r>
            <a:endParaRPr lang="sr-Latn-RS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hr-HR" sz="2400" b="0" strike="noStrike" spc="-1">
                <a:solidFill>
                  <a:srgbClr val="000000"/>
                </a:solidFill>
                <a:latin typeface="Calibri"/>
              </a:rPr>
              <a:t>Druga razina</a:t>
            </a:r>
            <a:endParaRPr lang="sr-Latn-RS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hr-HR" sz="2000" b="0" strike="noStrike" spc="-1">
                <a:solidFill>
                  <a:srgbClr val="000000"/>
                </a:solidFill>
                <a:latin typeface="Calibri"/>
              </a:rPr>
              <a:t>Treća razina</a:t>
            </a:r>
            <a:endParaRPr lang="sr-Latn-RS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hr-HR" sz="1800" b="0" strike="noStrike" spc="-1">
                <a:solidFill>
                  <a:srgbClr val="000000"/>
                </a:solidFill>
                <a:latin typeface="Calibri"/>
              </a:rPr>
              <a:t>Četvrta razina</a:t>
            </a:r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hr-HR" sz="1800" b="0" strike="noStrike" spc="-1">
                <a:solidFill>
                  <a:srgbClr val="000000"/>
                </a:solidFill>
                <a:latin typeface="Calibri"/>
              </a:rPr>
              <a:t>Peta razina stilove teksta</a:t>
            </a:r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707DC716-D871-4267-A3F4-F34BCE3A58F9}" type="datetime">
              <a:rPr lang="hr-HR" sz="1200" b="0" strike="noStrike" spc="-1">
                <a:solidFill>
                  <a:srgbClr val="8B8B8B"/>
                </a:solidFill>
                <a:latin typeface="Calibri"/>
              </a:rPr>
              <a:t>9.5.2023.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C282248-C799-41EE-89AE-2AF36B67904F}" type="slidenum">
              <a:rPr lang="hr-HR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hr-H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3" name="Picture 4" descr="Perahu Nelayan Perikanan · Foto gratis di Pixabay"/>
          <p:cNvPicPr/>
          <p:nvPr/>
        </p:nvPicPr>
        <p:blipFill>
          <a:blip r:embed="rId2">
            <a:alphaModFix amt="50000"/>
          </a:blip>
          <a:srcRect t="15730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84" name="TextShape 2"/>
          <p:cNvSpPr txBox="1"/>
          <p:nvPr/>
        </p:nvSpPr>
        <p:spPr>
          <a:xfrm>
            <a:off x="1646280" y="30960"/>
            <a:ext cx="9143640" cy="2900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hr-HR" sz="6000" b="0" strike="noStrike" spc="-1">
                <a:solidFill>
                  <a:srgbClr val="FFFFFF"/>
                </a:solidFill>
                <a:latin typeface="Calibri Light"/>
              </a:rPr>
              <a:t>Povijest ribarstva u Istri</a:t>
            </a:r>
            <a:endParaRPr lang="sr-Latn-R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TextShape 3"/>
          <p:cNvSpPr txBox="1"/>
          <p:nvPr/>
        </p:nvSpPr>
        <p:spPr>
          <a:xfrm>
            <a:off x="-239057" y="5358039"/>
            <a:ext cx="9143640" cy="1098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-HR" sz="2400" spc="-1" dirty="0">
                <a:solidFill>
                  <a:srgbClr val="FFFFFF"/>
                </a:solidFill>
                <a:latin typeface="Calibri"/>
              </a:rPr>
              <a:t>i</a:t>
            </a:r>
            <a:r>
              <a:rPr lang="hr-HR" sz="2400" b="0" strike="noStrike" spc="-1" dirty="0">
                <a:solidFill>
                  <a:srgbClr val="FFFFFF"/>
                </a:solidFill>
                <a:latin typeface="Calibri"/>
              </a:rPr>
              <a:t>zradili učenici 7. razreda OŠ Divšići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4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9" name="Picture 4" descr="A picture containing text, night sky&#10;&#10;Description automatically generated"/>
          <p:cNvPicPr/>
          <p:nvPr/>
        </p:nvPicPr>
        <p:blipFill>
          <a:blip r:embed="rId2"/>
          <a:srcRect l="5883"/>
          <a:stretch/>
        </p:blipFill>
        <p:spPr>
          <a:xfrm>
            <a:off x="0" y="0"/>
            <a:ext cx="9669240" cy="6857640"/>
          </a:xfrm>
          <a:prstGeom prst="rect">
            <a:avLst/>
          </a:prstGeom>
          <a:ln w="0">
            <a:noFill/>
          </a:ln>
        </p:spPr>
      </p:pic>
      <p:sp>
        <p:nvSpPr>
          <p:cNvPr id="120" name="CustomShape 2"/>
          <p:cNvSpPr/>
          <p:nvPr/>
        </p:nvSpPr>
        <p:spPr>
          <a:xfrm flipH="1">
            <a:off x="5124240" y="0"/>
            <a:ext cx="7066440" cy="6857640"/>
          </a:xfrm>
          <a:prstGeom prst="rect">
            <a:avLst/>
          </a:prstGeom>
          <a:gradFill rotWithShape="0">
            <a:gsLst>
              <a:gs pos="52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TextShape 3"/>
          <p:cNvSpPr txBox="1"/>
          <p:nvPr/>
        </p:nvSpPr>
        <p:spPr>
          <a:xfrm>
            <a:off x="7531560" y="2434320"/>
            <a:ext cx="3821760" cy="3742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Tehnologija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uzgoja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školjaka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(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dagnji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i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kamenica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)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počela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se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razvijati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potkraj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XIX. </a:t>
            </a:r>
            <a:r>
              <a:rPr lang="hr-HR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s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t.</a:t>
            </a:r>
            <a:endParaRPr lang="sr-Latn-R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r-HR" sz="2000" spc="-1" dirty="0">
                <a:solidFill>
                  <a:srgbClr val="000000"/>
                </a:solidFill>
                <a:latin typeface="Calibri"/>
                <a:ea typeface="Calibri"/>
              </a:rPr>
              <a:t>T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ek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između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I. i II.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svj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 rata u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Limskom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zaljevu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otvoreno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je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prvo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uzgajalište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sr-Latn-R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r-Latn-R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4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Riblji specijaliteti našega područja</a:t>
            </a:r>
            <a:endParaRPr lang="sr-Latn-RS" sz="44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-HR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Srdela s krumpirom</a:t>
            </a:r>
            <a:endParaRPr lang="sr-Latn-RS" sz="28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-HR" sz="2000" b="0" strike="noStrike" spc="-1" dirty="0">
                <a:solidFill>
                  <a:srgbClr val="1212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Srdele očistite i posložite ih u posudu za pečenje. </a:t>
            </a:r>
            <a:endParaRPr lang="sr-Latn-RS" sz="20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-HR" sz="2000" b="0" strike="noStrike" spc="-1" dirty="0">
                <a:solidFill>
                  <a:srgbClr val="1212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Pospite ih soli i paprom pa dobro poprskajte maslinovim uljem. Između srdela stavite režnjeve češnjaka i ploške jednog limuna. </a:t>
            </a:r>
            <a:endParaRPr lang="sr-Latn-RS" sz="20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-HR" sz="2000" b="0" strike="noStrike" spc="-1" dirty="0">
                <a:solidFill>
                  <a:srgbClr val="1212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Pecite ih na 180 stupnjeva oko 20 minuta ili dok ne budu pečene. Za to vrijeme skuhajte krumpir, narežite ga na ploške i dodajte mu tanko sjeckane kolutiće luka. </a:t>
            </a:r>
            <a:endParaRPr lang="sr-Latn-RS" sz="20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-HR" sz="2000" b="0" strike="noStrike" spc="-1" dirty="0">
                <a:solidFill>
                  <a:srgbClr val="1212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Začinite ga limunovim sokom, maslinovim uljem, soli i paprom, a možete dodati i druge začine po želji. </a:t>
            </a:r>
            <a:endParaRPr lang="sr-Latn-RS" sz="20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-HR" sz="2000" b="0" strike="noStrike" spc="-1" dirty="0">
                <a:solidFill>
                  <a:srgbClr val="1212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kraju pospite peršinom i poslužite uz srdele.</a:t>
            </a:r>
            <a:endParaRPr lang="sr-Latn-RS" sz="20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4" name="Slika 3"/>
          <p:cNvPicPr/>
          <p:nvPr/>
        </p:nvPicPr>
        <p:blipFill>
          <a:blip r:embed="rId2"/>
          <a:stretch/>
        </p:blipFill>
        <p:spPr>
          <a:xfrm>
            <a:off x="7063560" y="4509000"/>
            <a:ext cx="4081320" cy="2136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1523880" y="1122480"/>
            <a:ext cx="4571640" cy="8254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2500" lnSpcReduction="10000"/>
          </a:bodyPr>
          <a:lstStyle/>
          <a:p>
            <a:pPr algn="ctr">
              <a:lnSpc>
                <a:spcPct val="90000"/>
              </a:lnSpc>
            </a:pPr>
            <a:r>
              <a:rPr lang="hr-HR" sz="60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Istarski brudet</a:t>
            </a:r>
            <a:endParaRPr lang="sr-Latn-RS" sz="60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1523880" y="2610720"/>
            <a:ext cx="9329040" cy="31244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715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-HR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Ribu, lignje i sipe očistite, operite i osušite. </a:t>
            </a:r>
            <a:endParaRPr lang="hr-HR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-HR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Zatim ih narežite, uvaljajte u brašno i kratko popržite na ulju. </a:t>
            </a:r>
            <a:endParaRPr lang="hr-HR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-HR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Izvadite ih iz ulja i držite na toplom, a na istom ulju popržite nasjeckani luk, dodajte nasjeckani i izgnječeni češnjak i vino, posolite, </a:t>
            </a:r>
            <a:r>
              <a:rPr lang="hr-HR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popaprite</a:t>
            </a:r>
            <a:r>
              <a:rPr lang="hr-HR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 kad </a:t>
            </a:r>
            <a:r>
              <a:rPr lang="hr-HR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zavrije</a:t>
            </a:r>
            <a:r>
              <a:rPr lang="hr-HR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dodajte ribu i malo </a:t>
            </a:r>
            <a:r>
              <a:rPr lang="hr-HR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popirjajte</a:t>
            </a:r>
            <a:r>
              <a:rPr lang="hr-HR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hr-HR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-HR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Tada dodajte razvodnjeni pire od rajčice s vodom da riba bude pokrivena i na laganoj vatri kuhajte oko 30 minuta. </a:t>
            </a:r>
            <a:endParaRPr lang="hr-HR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-HR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Brudet pospite nasjeckanim peršinovim listom i poslužite s kuhanim slanim krumpirima.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hr-HR" sz="24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-HR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Dobar tek </a:t>
            </a:r>
            <a:r>
              <a:rPr lang="hr-HR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žele vam učenici OŠ Divšići! 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hr-HR" sz="24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-HR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Divšići, svibnja 2023.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hr-HR" sz="2400" b="0" strike="noStrike" spc="-1" dirty="0">
              <a:latin typeface="Arial"/>
            </a:endParaRPr>
          </a:p>
        </p:txBody>
      </p:sp>
      <p:pic>
        <p:nvPicPr>
          <p:cNvPr id="127" name="Slika 3"/>
          <p:cNvPicPr/>
          <p:nvPr/>
        </p:nvPicPr>
        <p:blipFill>
          <a:blip r:embed="rId2"/>
          <a:stretch/>
        </p:blipFill>
        <p:spPr>
          <a:xfrm>
            <a:off x="8735400" y="747720"/>
            <a:ext cx="2381040" cy="1904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7" name="Slika 10"/>
          <p:cNvPicPr/>
          <p:nvPr/>
        </p:nvPicPr>
        <p:blipFill>
          <a:blip r:embed="rId2"/>
          <a:srcRect t="22088" b="34472"/>
          <a:stretch/>
        </p:blipFill>
        <p:spPr>
          <a:xfrm>
            <a:off x="0" y="-9053"/>
            <a:ext cx="9669240" cy="6857640"/>
          </a:xfrm>
          <a:prstGeom prst="rect">
            <a:avLst/>
          </a:prstGeom>
          <a:ln w="0">
            <a:noFill/>
          </a:ln>
        </p:spPr>
      </p:pic>
      <p:sp>
        <p:nvSpPr>
          <p:cNvPr id="88" name="CustomShape 2"/>
          <p:cNvSpPr/>
          <p:nvPr/>
        </p:nvSpPr>
        <p:spPr>
          <a:xfrm flipH="1">
            <a:off x="5115187" y="0"/>
            <a:ext cx="7066440" cy="6857640"/>
          </a:xfrm>
          <a:prstGeom prst="rect">
            <a:avLst/>
          </a:prstGeom>
          <a:gradFill rotWithShape="0">
            <a:gsLst>
              <a:gs pos="52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TextShape 3"/>
          <p:cNvSpPr txBox="1"/>
          <p:nvPr/>
        </p:nvSpPr>
        <p:spPr>
          <a:xfrm>
            <a:off x="7531560" y="2434320"/>
            <a:ext cx="3821760" cy="3742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r-HR" sz="2000" b="0" strike="noStrike" spc="-1" dirty="0">
                <a:solidFill>
                  <a:srgbClr val="000000"/>
                </a:solidFill>
                <a:latin typeface="Barlow"/>
              </a:rPr>
              <a:t> U Istri je riba oduvijek bila važan izvor prehrane tamošnjega stanovništva</a:t>
            </a:r>
            <a:r>
              <a:rPr lang="hr-HR" sz="2000" b="0" strike="noStrike" spc="-1">
                <a:solidFill>
                  <a:srgbClr val="000000"/>
                </a:solidFill>
                <a:latin typeface="Barlow"/>
              </a:rPr>
              <a:t>.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r-HR" sz="2000" b="0" strike="noStrike" spc="-1">
                <a:solidFill>
                  <a:srgbClr val="000000"/>
                </a:solidFill>
                <a:latin typeface="Barlow"/>
              </a:rPr>
              <a:t>Ribe </a:t>
            </a:r>
            <a:r>
              <a:rPr lang="hr-HR" sz="2000" b="0" strike="noStrike" spc="-1" dirty="0">
                <a:solidFill>
                  <a:srgbClr val="000000"/>
                </a:solidFill>
                <a:latin typeface="Barlow"/>
              </a:rPr>
              <a:t>i školjke koristile su se u ljudskoj prehrani već u prapovijesti.</a:t>
            </a:r>
            <a:endParaRPr lang="sr-Latn-R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r-Latn-R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p15="http://schemas.microsoft.com/office/powerpoint/2012/main" xmlns="">
      <p:transition spd="slow">
        <p:split dir="out"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1" name="Slika 4"/>
          <p:cNvPicPr/>
          <p:nvPr/>
        </p:nvPicPr>
        <p:blipFill>
          <a:blip r:embed="rId2"/>
          <a:srcRect r="5882"/>
          <a:stretch/>
        </p:blipFill>
        <p:spPr>
          <a:xfrm>
            <a:off x="0" y="0"/>
            <a:ext cx="9669240" cy="6857640"/>
          </a:xfrm>
          <a:prstGeom prst="rect">
            <a:avLst/>
          </a:prstGeom>
          <a:ln w="0">
            <a:noFill/>
          </a:ln>
        </p:spPr>
      </p:pic>
      <p:sp>
        <p:nvSpPr>
          <p:cNvPr id="92" name="CustomShape 2"/>
          <p:cNvSpPr/>
          <p:nvPr/>
        </p:nvSpPr>
        <p:spPr>
          <a:xfrm flipH="1">
            <a:off x="5124240" y="0"/>
            <a:ext cx="7066440" cy="6857640"/>
          </a:xfrm>
          <a:prstGeom prst="rect">
            <a:avLst/>
          </a:prstGeom>
          <a:gradFill rotWithShape="0">
            <a:gsLst>
              <a:gs pos="52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TextShape 3"/>
          <p:cNvSpPr txBox="1"/>
          <p:nvPr/>
        </p:nvSpPr>
        <p:spPr>
          <a:xfrm>
            <a:off x="7531560" y="2434320"/>
            <a:ext cx="3821760" cy="3742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r-HR" sz="2000" b="0" strike="noStrike" spc="-1">
                <a:solidFill>
                  <a:srgbClr val="000000"/>
                </a:solidFill>
                <a:latin typeface="Barlow"/>
              </a:rPr>
              <a:t>Prvi podatci o povlaštenom ribolovu potječu iz VI. st., kada je u Limskom zaljevu postojalo ribolovište porečkoga biskupa.</a:t>
            </a:r>
            <a:endParaRPr lang="sr-Latn-R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r-Latn-RS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TextShape 2"/>
          <p:cNvSpPr txBox="1"/>
          <p:nvPr/>
        </p:nvSpPr>
        <p:spPr>
          <a:xfrm>
            <a:off x="838080" y="2333160"/>
            <a:ext cx="4619160" cy="38433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r-HR" sz="2000" b="0" strike="noStrike" spc="-1" dirty="0">
                <a:solidFill>
                  <a:srgbClr val="000000"/>
                </a:solidFill>
                <a:latin typeface="Barlow"/>
              </a:rPr>
              <a:t>Cijela je zap</a:t>
            </a:r>
            <a:r>
              <a:rPr lang="hr-HR" sz="2000" spc="-1" dirty="0">
                <a:solidFill>
                  <a:srgbClr val="000000"/>
                </a:solidFill>
                <a:latin typeface="Barlow"/>
              </a:rPr>
              <a:t>adna</a:t>
            </a:r>
            <a:r>
              <a:rPr lang="hr-HR" sz="2000" b="0" strike="noStrike" spc="-1" dirty="0">
                <a:solidFill>
                  <a:srgbClr val="000000"/>
                </a:solidFill>
                <a:latin typeface="Barlow"/>
              </a:rPr>
              <a:t> obala Istre bila podijeljena na </a:t>
            </a:r>
            <a:r>
              <a:rPr lang="hr-HR" sz="2000" b="0" strike="noStrike" spc="-1" dirty="0" err="1">
                <a:solidFill>
                  <a:srgbClr val="000000"/>
                </a:solidFill>
                <a:latin typeface="Barlow"/>
              </a:rPr>
              <a:t>ribolovišta</a:t>
            </a:r>
            <a:r>
              <a:rPr lang="hr-HR" sz="2000" b="0" strike="noStrike" spc="-1" dirty="0">
                <a:solidFill>
                  <a:srgbClr val="000000"/>
                </a:solidFill>
                <a:latin typeface="Barlow"/>
              </a:rPr>
              <a:t> koja su odgovarala kopnenim posjedima.</a:t>
            </a:r>
            <a:endParaRPr lang="sr-Latn-R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 dirty="0" err="1">
                <a:solidFill>
                  <a:srgbClr val="000000"/>
                </a:solidFill>
                <a:latin typeface="Barlow"/>
              </a:rPr>
              <a:t>God</a:t>
            </a:r>
            <a:r>
              <a:rPr lang="it-IT" sz="2000" b="0" strike="noStrike" spc="-1" dirty="0">
                <a:solidFill>
                  <a:srgbClr val="000000"/>
                </a:solidFill>
                <a:latin typeface="Barlow"/>
              </a:rPr>
              <a:t>. 1889.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Barlow"/>
              </a:rPr>
              <a:t>bilo</a:t>
            </a:r>
            <a:r>
              <a:rPr lang="it-IT" sz="2000" b="0" strike="noStrike" spc="-1" dirty="0">
                <a:solidFill>
                  <a:srgbClr val="000000"/>
                </a:solidFill>
                <a:latin typeface="Barlow"/>
              </a:rPr>
              <a:t> je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Barlow"/>
              </a:rPr>
              <a:t>registrirano</a:t>
            </a:r>
            <a:r>
              <a:rPr lang="it-IT" sz="2000" b="0" strike="noStrike" spc="-1" dirty="0">
                <a:solidFill>
                  <a:srgbClr val="000000"/>
                </a:solidFill>
                <a:latin typeface="Barlow"/>
              </a:rPr>
              <a:t> 258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Barlow"/>
              </a:rPr>
              <a:t>ribarskih</a:t>
            </a:r>
            <a:r>
              <a:rPr lang="it-IT" sz="2000" b="0" strike="noStrike" spc="-1" dirty="0">
                <a:solidFill>
                  <a:srgbClr val="000000"/>
                </a:solidFill>
                <a:latin typeface="Barlow"/>
              </a:rPr>
              <a:t> </a:t>
            </a:r>
            <a:r>
              <a:rPr lang="it-IT" sz="2000" b="0" strike="noStrike" spc="-1" dirty="0" err="1">
                <a:solidFill>
                  <a:srgbClr val="000000"/>
                </a:solidFill>
                <a:latin typeface="Barlow"/>
              </a:rPr>
              <a:t>brodica</a:t>
            </a:r>
            <a:r>
              <a:rPr lang="hr-HR" sz="2000" b="0" strike="noStrike" spc="-1" dirty="0">
                <a:solidFill>
                  <a:srgbClr val="000000"/>
                </a:solidFill>
                <a:latin typeface="Barlow"/>
              </a:rPr>
              <a:t>.</a:t>
            </a:r>
            <a:endParaRPr lang="sr-Latn-R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r-Latn-R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6" name="Slika 5"/>
          <p:cNvPicPr/>
          <p:nvPr/>
        </p:nvPicPr>
        <p:blipFill>
          <a:blip r:embed="rId2"/>
          <a:srcRect l="14622" r="20174"/>
          <a:stretch/>
        </p:blipFill>
        <p:spPr>
          <a:xfrm>
            <a:off x="6229080" y="0"/>
            <a:ext cx="596232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360" y="0"/>
            <a:ext cx="1219140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8" name="Slika 4"/>
          <p:cNvPicPr/>
          <p:nvPr/>
        </p:nvPicPr>
        <p:blipFill>
          <a:blip r:embed="rId2"/>
          <a:srcRect r="4271"/>
          <a:stretch/>
        </p:blipFill>
        <p:spPr>
          <a:xfrm>
            <a:off x="1" y="0"/>
            <a:ext cx="8781860" cy="6857640"/>
          </a:xfrm>
          <a:prstGeom prst="rect">
            <a:avLst/>
          </a:prstGeom>
          <a:ln w="0">
            <a:noFill/>
          </a:ln>
        </p:spPr>
      </p:pic>
      <p:sp>
        <p:nvSpPr>
          <p:cNvPr id="99" name="CustomShape 2"/>
          <p:cNvSpPr/>
          <p:nvPr/>
        </p:nvSpPr>
        <p:spPr>
          <a:xfrm flipH="1">
            <a:off x="6986160" y="0"/>
            <a:ext cx="5205600" cy="6857640"/>
          </a:xfrm>
          <a:custGeom>
            <a:avLst/>
            <a:gdLst/>
            <a:ahLst/>
            <a:cxnLst/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3"/>
          <p:cNvSpPr/>
          <p:nvPr/>
        </p:nvSpPr>
        <p:spPr>
          <a:xfrm>
            <a:off x="7148160" y="0"/>
            <a:ext cx="5043240" cy="6857640"/>
          </a:xfrm>
          <a:custGeom>
            <a:avLst/>
            <a:gdLst/>
            <a:ahLst/>
            <a:cxnLst/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CustomShape 4"/>
          <p:cNvSpPr/>
          <p:nvPr/>
        </p:nvSpPr>
        <p:spPr>
          <a:xfrm flipH="1">
            <a:off x="6697080" y="0"/>
            <a:ext cx="2529360" cy="685764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TextShape 5"/>
          <p:cNvSpPr txBox="1"/>
          <p:nvPr/>
        </p:nvSpPr>
        <p:spPr>
          <a:xfrm>
            <a:off x="8046720" y="2722680"/>
            <a:ext cx="3633480" cy="2699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r-HR" sz="2000" b="0" strike="noStrike" spc="-1" dirty="0">
                <a:solidFill>
                  <a:srgbClr val="000000"/>
                </a:solidFill>
                <a:latin typeface="Barlow"/>
              </a:rPr>
              <a:t>Od 1960-ih počinje razdoblje tehničkog i tehnol</a:t>
            </a:r>
            <a:r>
              <a:rPr lang="hr-HR" sz="2000" spc="-1" dirty="0">
                <a:solidFill>
                  <a:srgbClr val="000000"/>
                </a:solidFill>
                <a:latin typeface="Barlow"/>
              </a:rPr>
              <a:t>oškog</a:t>
            </a:r>
            <a:r>
              <a:rPr lang="hr-HR" sz="2000" b="0" strike="noStrike" spc="-1" dirty="0">
                <a:solidFill>
                  <a:srgbClr val="000000"/>
                </a:solidFill>
                <a:latin typeface="Barlow"/>
              </a:rPr>
              <a:t> unaprjeđenja, poglavito ribolovnoga pribora i tehnologija ribolova, ali i ribarskih brodova.</a:t>
            </a:r>
            <a:endParaRPr lang="sr-Latn-R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646920" y="640080"/>
            <a:ext cx="4808880" cy="55774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5" name="Slika 7"/>
          <p:cNvPicPr/>
          <p:nvPr/>
        </p:nvPicPr>
        <p:blipFill>
          <a:blip r:embed="rId2"/>
          <a:srcRect l="17145" r="26044"/>
          <a:stretch/>
        </p:blipFill>
        <p:spPr>
          <a:xfrm>
            <a:off x="811080" y="804600"/>
            <a:ext cx="4480200" cy="5248440"/>
          </a:xfrm>
          <a:prstGeom prst="rect">
            <a:avLst/>
          </a:prstGeom>
          <a:ln w="0">
            <a:noFill/>
          </a:ln>
        </p:spPr>
      </p:pic>
      <p:sp>
        <p:nvSpPr>
          <p:cNvPr id="106" name="TextShape 3"/>
          <p:cNvSpPr txBox="1"/>
          <p:nvPr/>
        </p:nvSpPr>
        <p:spPr>
          <a:xfrm>
            <a:off x="5952600" y="2630160"/>
            <a:ext cx="5528520" cy="35463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r-HR" sz="2000" b="0" strike="noStrike" spc="-1">
                <a:solidFill>
                  <a:srgbClr val="000000"/>
                </a:solidFill>
                <a:latin typeface="Barlow"/>
              </a:rPr>
              <a:t>Posljednjih desetljeća XX. st. počela se razvijati i tehnologija umjetnoga mrijesta i uzgoja morske ribe, u prvom redu lubina i komarče (Budava, Limski zaljev).</a:t>
            </a:r>
            <a:endParaRPr lang="sr-Latn-RS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/>
    </mc:Choice>
    <mc:Fallback xmlns:p15="http://schemas.microsoft.com/office/powerpoint/2012/main" xmlns="">
      <p:transition spd="med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8" name="Picture 4" descr="A picture containing sky, water, outdoor, boat&#10;&#10;Description automatically generated"/>
          <p:cNvPicPr/>
          <p:nvPr/>
        </p:nvPicPr>
        <p:blipFill>
          <a:blip r:embed="rId2">
            <a:alphaModFix amt="35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0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hr-HR" sz="28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U XVI. st. počeo se razvijati lov male plave ribe mrežama potegačama pod svjetlom pa se u XVII. i XVIII. st., osobito u nekim gradovima (Piran, </a:t>
            </a:r>
            <a:r>
              <a:rPr lang="hr-HR" sz="2800" b="0" strike="noStrike" spc="-1" dirty="0" err="1">
                <a:solidFill>
                  <a:srgbClr val="FFFFFF"/>
                </a:solidFill>
                <a:latin typeface="Calibri"/>
                <a:ea typeface="Calibri"/>
              </a:rPr>
              <a:t>Izola</a:t>
            </a:r>
            <a:r>
              <a:rPr lang="hr-HR" sz="28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 i Rovinj), začela industrijska preradba ribe. </a:t>
            </a:r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hr-HR" sz="2800" b="0" strike="noStrike" spc="-1" dirty="0">
                <a:solidFill>
                  <a:srgbClr val="FFFFFF"/>
                </a:solidFill>
                <a:latin typeface="Calibri"/>
                <a:ea typeface="Calibri"/>
              </a:rPr>
              <a:t> ribari iz gradova na zapadnoj obali počeli su loviti na Kvarneru</a:t>
            </a:r>
            <a:endParaRPr lang="sr-Latn-R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288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1" name="Picture 4" descr="A picture containing text, boat, water, outdoor&#10;&#10;Description automatically generated"/>
          <p:cNvPicPr/>
          <p:nvPr/>
        </p:nvPicPr>
        <p:blipFill>
          <a:blip r:embed="rId2"/>
          <a:srcRect r="8351"/>
          <a:stretch/>
        </p:blipFill>
        <p:spPr>
          <a:xfrm>
            <a:off x="2522520" y="0"/>
            <a:ext cx="9669240" cy="6857640"/>
          </a:xfrm>
          <a:prstGeom prst="rect">
            <a:avLst/>
          </a:prstGeom>
          <a:ln w="0">
            <a:noFill/>
          </a:ln>
        </p:spPr>
      </p:pic>
      <p:sp>
        <p:nvSpPr>
          <p:cNvPr id="112" name="CustomShape 2"/>
          <p:cNvSpPr/>
          <p:nvPr/>
        </p:nvSpPr>
        <p:spPr>
          <a:xfrm>
            <a:off x="0" y="0"/>
            <a:ext cx="7390080" cy="6857640"/>
          </a:xfrm>
          <a:prstGeom prst="rect">
            <a:avLst/>
          </a:prstGeom>
          <a:gradFill rotWithShape="0">
            <a:gsLst>
              <a:gs pos="52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TextShape 3"/>
          <p:cNvSpPr txBox="1"/>
          <p:nvPr/>
        </p:nvSpPr>
        <p:spPr>
          <a:xfrm>
            <a:off x="838080" y="2434320"/>
            <a:ext cx="3821760" cy="3742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U XIX.</a:t>
            </a:r>
            <a:r>
              <a:rPr lang="hr-HR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st.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Rovinj i Izola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razvili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su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se u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dva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najvažnija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središta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ribarstva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i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riboprerađivačke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industrije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sr-Latn-R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Potkraj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XIX. i </a:t>
            </a:r>
            <a:r>
              <a:rPr lang="hr-HR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početkom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XX.</a:t>
            </a:r>
            <a:r>
              <a:rPr lang="hr-HR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st.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naglo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je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porastao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broj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ribarskih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brodica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s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odgovarajućim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ribolovnim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alatima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–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mrežama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 </a:t>
            </a:r>
            <a:endParaRPr lang="sr-Latn-R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CustomShape 2"/>
          <p:cNvSpPr/>
          <p:nvPr/>
        </p:nvSpPr>
        <p:spPr>
          <a:xfrm>
            <a:off x="4770720" y="0"/>
            <a:ext cx="7420680" cy="6857640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6" name="Picture 3" descr="A picture containing boat, outdoor, water, sky&#10;&#10;Description automatically generated"/>
          <p:cNvPicPr/>
          <p:nvPr/>
        </p:nvPicPr>
        <p:blipFill>
          <a:blip r:embed="rId2"/>
          <a:srcRect l="11190"/>
          <a:stretch/>
        </p:blipFill>
        <p:spPr>
          <a:xfrm>
            <a:off x="-63375" y="360"/>
            <a:ext cx="6901200" cy="6857640"/>
          </a:xfrm>
          <a:prstGeom prst="rect">
            <a:avLst/>
          </a:prstGeom>
          <a:ln w="0">
            <a:noFill/>
          </a:ln>
        </p:spPr>
      </p:pic>
      <p:sp>
        <p:nvSpPr>
          <p:cNvPr id="117" name="TextShape 3"/>
          <p:cNvSpPr txBox="1"/>
          <p:nvPr/>
        </p:nvSpPr>
        <p:spPr>
          <a:xfrm>
            <a:off x="7320600" y="2194200"/>
            <a:ext cx="4139640" cy="39081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U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drugoj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pol. XIX.</a:t>
            </a:r>
            <a:r>
              <a:rPr lang="hr-HR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st.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u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Rovinju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je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bilo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oko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90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ribarskih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brodica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s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oko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400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članova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posade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a to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znači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da je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više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tisuća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ljudi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u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gradu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živjelo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od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ribarstva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sr-Latn-R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Ribarske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brodice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bile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su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građene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od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drva</a:t>
            </a:r>
            <a:r>
              <a:rPr lang="hr-HR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sr-Latn-R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U 1980-ima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moderniziran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je</a:t>
            </a:r>
            <a:r>
              <a:rPr lang="hr-HR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dnevni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ulov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sitne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plave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ribe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uporabom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pelagijske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koče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a ta se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tehnologija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primjenjuje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i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danas</a:t>
            </a:r>
            <a:r>
              <a:rPr lang="hr-HR" sz="20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sr-Latn-RS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sr-Latn-R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547</Words>
  <Application>Microsoft Office PowerPoint</Application>
  <PresentationFormat>Široki zaslon</PresentationFormat>
  <Paragraphs>35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12</vt:i4>
      </vt:variant>
    </vt:vector>
  </HeadingPairs>
  <TitlesOfParts>
    <vt:vector size="21" baseType="lpstr">
      <vt:lpstr>Arial</vt:lpstr>
      <vt:lpstr>Barlow</vt:lpstr>
      <vt:lpstr>Calibri</vt:lpstr>
      <vt:lpstr>Calibri Light</vt:lpstr>
      <vt:lpstr>Symbol</vt:lpstr>
      <vt:lpstr>Times New Roman</vt:lpstr>
      <vt:lpstr>Wingdings</vt:lpstr>
      <vt:lpstr>Office Theme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Ribarstvo</dc:title>
  <dc:subject/>
  <dc:creator>Učenik</dc:creator>
  <dc:description/>
  <cp:lastModifiedBy>Emilijana Fabijančić</cp:lastModifiedBy>
  <cp:revision>103</cp:revision>
  <dcterms:created xsi:type="dcterms:W3CDTF">2023-04-17T06:20:14Z</dcterms:created>
  <dcterms:modified xsi:type="dcterms:W3CDTF">2023-05-09T11:40:46Z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Široki zaslon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