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69"/>
  </p:notesMasterIdLst>
  <p:sldIdLst>
    <p:sldId id="256" r:id="rId2"/>
    <p:sldId id="330" r:id="rId3"/>
    <p:sldId id="310" r:id="rId4"/>
    <p:sldId id="307" r:id="rId5"/>
    <p:sldId id="308" r:id="rId6"/>
    <p:sldId id="289" r:id="rId7"/>
    <p:sldId id="332" r:id="rId8"/>
    <p:sldId id="277" r:id="rId9"/>
    <p:sldId id="270" r:id="rId10"/>
    <p:sldId id="303" r:id="rId11"/>
    <p:sldId id="304" r:id="rId12"/>
    <p:sldId id="280" r:id="rId13"/>
    <p:sldId id="272" r:id="rId14"/>
    <p:sldId id="338" r:id="rId15"/>
    <p:sldId id="274" r:id="rId16"/>
    <p:sldId id="311" r:id="rId17"/>
    <p:sldId id="283" r:id="rId18"/>
    <p:sldId id="305" r:id="rId19"/>
    <p:sldId id="340" r:id="rId20"/>
    <p:sldId id="342" r:id="rId21"/>
    <p:sldId id="267" r:id="rId22"/>
    <p:sldId id="257" r:id="rId23"/>
    <p:sldId id="343" r:id="rId24"/>
    <p:sldId id="269" r:id="rId25"/>
    <p:sldId id="312" r:id="rId26"/>
    <p:sldId id="344" r:id="rId27"/>
    <p:sldId id="345" r:id="rId28"/>
    <p:sldId id="281" r:id="rId29"/>
    <p:sldId id="282" r:id="rId30"/>
    <p:sldId id="293" r:id="rId31"/>
    <p:sldId id="294" r:id="rId32"/>
    <p:sldId id="273" r:id="rId33"/>
    <p:sldId id="315" r:id="rId34"/>
    <p:sldId id="322" r:id="rId35"/>
    <p:sldId id="298" r:id="rId36"/>
    <p:sldId id="299" r:id="rId37"/>
    <p:sldId id="296" r:id="rId38"/>
    <p:sldId id="317" r:id="rId39"/>
    <p:sldId id="357" r:id="rId40"/>
    <p:sldId id="361" r:id="rId41"/>
    <p:sldId id="355" r:id="rId42"/>
    <p:sldId id="358" r:id="rId43"/>
    <p:sldId id="363" r:id="rId44"/>
    <p:sldId id="370" r:id="rId45"/>
    <p:sldId id="324" r:id="rId46"/>
    <p:sldId id="325" r:id="rId47"/>
    <p:sldId id="331" r:id="rId48"/>
    <p:sldId id="364" r:id="rId49"/>
    <p:sldId id="341" r:id="rId50"/>
    <p:sldId id="327" r:id="rId51"/>
    <p:sldId id="365" r:id="rId52"/>
    <p:sldId id="326" r:id="rId53"/>
    <p:sldId id="328" r:id="rId54"/>
    <p:sldId id="366" r:id="rId55"/>
    <p:sldId id="329" r:id="rId56"/>
    <p:sldId id="367" r:id="rId57"/>
    <p:sldId id="347" r:id="rId58"/>
    <p:sldId id="351" r:id="rId59"/>
    <p:sldId id="348" r:id="rId60"/>
    <p:sldId id="333" r:id="rId61"/>
    <p:sldId id="335" r:id="rId62"/>
    <p:sldId id="336" r:id="rId63"/>
    <p:sldId id="334" r:id="rId64"/>
    <p:sldId id="352" r:id="rId65"/>
    <p:sldId id="337" r:id="rId66"/>
    <p:sldId id="368" r:id="rId67"/>
    <p:sldId id="369" r:id="rId6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/>
  <p:cmAuthor id="2" name="Suzana Goldin" initials="SG" lastIdx="2" clrIdx="1">
    <p:extLst>
      <p:ext uri="{19B8F6BF-5375-455C-9EA6-DF929625EA0E}">
        <p15:presenceInfo xmlns:p15="http://schemas.microsoft.com/office/powerpoint/2012/main" userId="S::suzana.goldin@skole.hr::1f7777b3-0703-48ac-858e-982c2b5519c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850" autoAdjust="0"/>
    <p:restoredTop sz="94660"/>
  </p:normalViewPr>
  <p:slideViewPr>
    <p:cSldViewPr snapToGrid="0">
      <p:cViewPr varScale="1">
        <p:scale>
          <a:sx n="125" d="100"/>
          <a:sy n="125" d="100"/>
        </p:scale>
        <p:origin x="184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3-29T11:33:46.620" idx="1">
    <p:pos x="122" y="94"/>
    <p:text/>
  </p:cm>
</p:cmLst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E6E93B-CA4C-40F7-A038-B923807A7889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D2653AC1-328E-4739-A09A-1ED2EB40A412}">
      <dgm:prSet/>
      <dgm:spPr/>
      <dgm:t>
        <a:bodyPr/>
        <a:lstStyle/>
        <a:p>
          <a:pPr algn="ctr"/>
          <a:r>
            <a:rPr lang="hr-HR" b="1" u="sng" dirty="0"/>
            <a:t>Popis skladbi s CD-a:</a:t>
          </a:r>
          <a:endParaRPr lang="en-US" dirty="0"/>
        </a:p>
      </dgm:t>
    </dgm:pt>
    <dgm:pt modelId="{F9CC670B-0C44-475F-9A50-C954AC7A359C}" type="parTrans" cxnId="{A4985EE7-04EF-415F-8191-BD00385F5CBE}">
      <dgm:prSet/>
      <dgm:spPr/>
      <dgm:t>
        <a:bodyPr/>
        <a:lstStyle/>
        <a:p>
          <a:endParaRPr lang="en-US"/>
        </a:p>
      </dgm:t>
    </dgm:pt>
    <dgm:pt modelId="{00395C9D-D6A5-494E-B771-583CA4E8F261}" type="sibTrans" cxnId="{A4985EE7-04EF-415F-8191-BD00385F5CBE}">
      <dgm:prSet/>
      <dgm:spPr/>
      <dgm:t>
        <a:bodyPr/>
        <a:lstStyle/>
        <a:p>
          <a:endParaRPr lang="en-US"/>
        </a:p>
      </dgm:t>
    </dgm:pt>
    <dgm:pt modelId="{9D10854E-4271-49AE-8A8A-97B4606F863B}">
      <dgm:prSet/>
      <dgm:spPr/>
      <dgm:t>
        <a:bodyPr/>
        <a:lstStyle/>
        <a:p>
          <a:r>
            <a:rPr lang="hr-HR"/>
            <a:t>1. DORMI MIA PICIA, DORMI (4:49) – Marušići (Buje)</a:t>
          </a:r>
          <a:endParaRPr lang="en-US"/>
        </a:p>
      </dgm:t>
    </dgm:pt>
    <dgm:pt modelId="{17AAE443-E43A-4EE7-B744-8F06C51280D1}" type="parTrans" cxnId="{F512592F-F601-4C76-AA45-DBD3489E408B}">
      <dgm:prSet/>
      <dgm:spPr/>
      <dgm:t>
        <a:bodyPr/>
        <a:lstStyle/>
        <a:p>
          <a:endParaRPr lang="en-US"/>
        </a:p>
      </dgm:t>
    </dgm:pt>
    <dgm:pt modelId="{37C5AC6A-2006-48B0-908D-0DC2228598D4}" type="sibTrans" cxnId="{F512592F-F601-4C76-AA45-DBD3489E408B}">
      <dgm:prSet/>
      <dgm:spPr/>
      <dgm:t>
        <a:bodyPr/>
        <a:lstStyle/>
        <a:p>
          <a:endParaRPr lang="en-US"/>
        </a:p>
      </dgm:t>
    </dgm:pt>
    <dgm:pt modelId="{DF2F4924-0543-43DF-B2C9-02D872CA9A19}">
      <dgm:prSet/>
      <dgm:spPr/>
      <dgm:t>
        <a:bodyPr/>
        <a:lstStyle/>
        <a:p>
          <a:r>
            <a:rPr lang="hr-HR"/>
            <a:t>2. ČA TO ŠUŠKA (1:21) – Pregara (Kopar)</a:t>
          </a:r>
          <a:endParaRPr lang="en-US"/>
        </a:p>
      </dgm:t>
    </dgm:pt>
    <dgm:pt modelId="{50CF7ABE-015A-43D6-A603-548A832A5C26}" type="parTrans" cxnId="{5320AAD6-A77E-4C46-8F3C-62DE84BB9DA1}">
      <dgm:prSet/>
      <dgm:spPr/>
      <dgm:t>
        <a:bodyPr/>
        <a:lstStyle/>
        <a:p>
          <a:endParaRPr lang="en-US"/>
        </a:p>
      </dgm:t>
    </dgm:pt>
    <dgm:pt modelId="{A2E63288-AEB0-4EF0-BA7C-3CE69CD63011}" type="sibTrans" cxnId="{5320AAD6-A77E-4C46-8F3C-62DE84BB9DA1}">
      <dgm:prSet/>
      <dgm:spPr/>
      <dgm:t>
        <a:bodyPr/>
        <a:lstStyle/>
        <a:p>
          <a:endParaRPr lang="en-US"/>
        </a:p>
      </dgm:t>
    </dgm:pt>
    <dgm:pt modelId="{62753EA5-D121-4226-885A-BEFB450D6EF8}">
      <dgm:prSet/>
      <dgm:spPr/>
      <dgm:t>
        <a:bodyPr/>
        <a:lstStyle/>
        <a:p>
          <a:r>
            <a:rPr lang="hr-HR"/>
            <a:t>3. FAME LE NINE (1:47) – Zapadna Istra</a:t>
          </a:r>
          <a:endParaRPr lang="en-US"/>
        </a:p>
      </dgm:t>
    </dgm:pt>
    <dgm:pt modelId="{D0EB04E6-57E4-4C30-8C30-78781EF2668A}" type="parTrans" cxnId="{88FA8C0F-6296-4F80-A020-3C0A805549C2}">
      <dgm:prSet/>
      <dgm:spPr/>
      <dgm:t>
        <a:bodyPr/>
        <a:lstStyle/>
        <a:p>
          <a:endParaRPr lang="en-US"/>
        </a:p>
      </dgm:t>
    </dgm:pt>
    <dgm:pt modelId="{A69C77DF-00DB-4C21-B458-1858C16DC266}" type="sibTrans" cxnId="{88FA8C0F-6296-4F80-A020-3C0A805549C2}">
      <dgm:prSet/>
      <dgm:spPr/>
      <dgm:t>
        <a:bodyPr/>
        <a:lstStyle/>
        <a:p>
          <a:endParaRPr lang="en-US"/>
        </a:p>
      </dgm:t>
    </dgm:pt>
    <dgm:pt modelId="{0A5B220B-7EA4-463B-9EE5-8EE7B35FDD5A}">
      <dgm:prSet/>
      <dgm:spPr/>
      <dgm:t>
        <a:bodyPr/>
        <a:lstStyle/>
        <a:p>
          <a:r>
            <a:rPr lang="hr-HR"/>
            <a:t>4. LJUBA IVANOVA (3:38) – Boljunska vala (Lupoglav)</a:t>
          </a:r>
          <a:endParaRPr lang="en-US"/>
        </a:p>
      </dgm:t>
    </dgm:pt>
    <dgm:pt modelId="{3C6C06E8-1694-4F03-93C4-AD33D729A1FF}" type="parTrans" cxnId="{8AC9802D-E616-4B27-AB76-F9206FEB3C80}">
      <dgm:prSet/>
      <dgm:spPr/>
      <dgm:t>
        <a:bodyPr/>
        <a:lstStyle/>
        <a:p>
          <a:endParaRPr lang="en-US"/>
        </a:p>
      </dgm:t>
    </dgm:pt>
    <dgm:pt modelId="{3112DB7F-6E96-4A0E-9F5F-87D9F1719754}" type="sibTrans" cxnId="{8AC9802D-E616-4B27-AB76-F9206FEB3C80}">
      <dgm:prSet/>
      <dgm:spPr/>
      <dgm:t>
        <a:bodyPr/>
        <a:lstStyle/>
        <a:p>
          <a:endParaRPr lang="en-US"/>
        </a:p>
      </dgm:t>
    </dgm:pt>
    <dgm:pt modelId="{B14B5029-43CD-4CA0-8FA0-CDE8F7778241}">
      <dgm:prSet/>
      <dgm:spPr/>
      <dgm:t>
        <a:bodyPr/>
        <a:lstStyle/>
        <a:p>
          <a:r>
            <a:rPr lang="hr-HR"/>
            <a:t>5. NINA OH, NINA OH (2:11) – Gradinje (Oprtalj)</a:t>
          </a:r>
          <a:endParaRPr lang="en-US"/>
        </a:p>
      </dgm:t>
    </dgm:pt>
    <dgm:pt modelId="{CA05E931-15A4-4DA9-98A6-857CD8FAD1B3}" type="parTrans" cxnId="{7A3C88DC-DC8B-4281-A8B3-CE3B5817EF9F}">
      <dgm:prSet/>
      <dgm:spPr/>
      <dgm:t>
        <a:bodyPr/>
        <a:lstStyle/>
        <a:p>
          <a:endParaRPr lang="en-US"/>
        </a:p>
      </dgm:t>
    </dgm:pt>
    <dgm:pt modelId="{B2AF30F8-4B7B-4C8B-979A-7DBD6ED60BF7}" type="sibTrans" cxnId="{7A3C88DC-DC8B-4281-A8B3-CE3B5817EF9F}">
      <dgm:prSet/>
      <dgm:spPr/>
      <dgm:t>
        <a:bodyPr/>
        <a:lstStyle/>
        <a:p>
          <a:endParaRPr lang="en-US"/>
        </a:p>
      </dgm:t>
    </dgm:pt>
    <dgm:pt modelId="{6FEFCA71-F554-45AF-A09A-F3E90B2204D0}">
      <dgm:prSet/>
      <dgm:spPr/>
      <dgm:t>
        <a:bodyPr/>
        <a:lstStyle/>
        <a:p>
          <a:r>
            <a:rPr lang="hr-HR"/>
            <a:t>6. PRVO LITO KI SAN SLUŽU (3:41) – Martinčići (Grožnjan)</a:t>
          </a:r>
          <a:endParaRPr lang="en-US"/>
        </a:p>
      </dgm:t>
    </dgm:pt>
    <dgm:pt modelId="{DA1D2BCC-4779-450D-A24E-2F06F3320052}" type="parTrans" cxnId="{21A2D274-77D7-4A31-8844-95C59AB600C1}">
      <dgm:prSet/>
      <dgm:spPr/>
      <dgm:t>
        <a:bodyPr/>
        <a:lstStyle/>
        <a:p>
          <a:endParaRPr lang="en-US"/>
        </a:p>
      </dgm:t>
    </dgm:pt>
    <dgm:pt modelId="{32A016B6-5194-46BC-9735-3D96E9DEEC33}" type="sibTrans" cxnId="{21A2D274-77D7-4A31-8844-95C59AB600C1}">
      <dgm:prSet/>
      <dgm:spPr/>
      <dgm:t>
        <a:bodyPr/>
        <a:lstStyle/>
        <a:p>
          <a:endParaRPr lang="en-US"/>
        </a:p>
      </dgm:t>
    </dgm:pt>
    <dgm:pt modelId="{98D8D32D-D39A-44D6-BD17-302A6C5C841C}">
      <dgm:prSet/>
      <dgm:spPr/>
      <dgm:t>
        <a:bodyPr/>
        <a:lstStyle/>
        <a:p>
          <a:r>
            <a:rPr lang="hr-HR"/>
            <a:t>7. ŠU JE OĆA (2:21) – Černehov breg (Buzet)</a:t>
          </a:r>
          <a:endParaRPr lang="en-US"/>
        </a:p>
      </dgm:t>
    </dgm:pt>
    <dgm:pt modelId="{3DF09CF5-45B3-4DB6-BBFF-6A8C6E716BEA}" type="parTrans" cxnId="{384C74DA-D200-4546-8DFD-4638907A2773}">
      <dgm:prSet/>
      <dgm:spPr/>
      <dgm:t>
        <a:bodyPr/>
        <a:lstStyle/>
        <a:p>
          <a:endParaRPr lang="en-US"/>
        </a:p>
      </dgm:t>
    </dgm:pt>
    <dgm:pt modelId="{1CCDA13A-837E-47D9-9A76-3C540E4A81D2}" type="sibTrans" cxnId="{384C74DA-D200-4546-8DFD-4638907A2773}">
      <dgm:prSet/>
      <dgm:spPr/>
      <dgm:t>
        <a:bodyPr/>
        <a:lstStyle/>
        <a:p>
          <a:endParaRPr lang="en-US"/>
        </a:p>
      </dgm:t>
    </dgm:pt>
    <dgm:pt modelId="{5ECCA579-D454-4269-BEB2-C96592D3E067}">
      <dgm:prSet/>
      <dgm:spPr/>
      <dgm:t>
        <a:bodyPr/>
        <a:lstStyle/>
        <a:p>
          <a:r>
            <a:rPr lang="hr-HR"/>
            <a:t>8. ORCO (3:39) – Oprtalj</a:t>
          </a:r>
          <a:endParaRPr lang="en-US"/>
        </a:p>
      </dgm:t>
    </dgm:pt>
    <dgm:pt modelId="{51B27C55-41BC-43C4-BF3A-53FF6EE7D1B0}" type="parTrans" cxnId="{CDEFE8AB-0353-446B-91BB-65F7042613ED}">
      <dgm:prSet/>
      <dgm:spPr/>
      <dgm:t>
        <a:bodyPr/>
        <a:lstStyle/>
        <a:p>
          <a:endParaRPr lang="en-US"/>
        </a:p>
      </dgm:t>
    </dgm:pt>
    <dgm:pt modelId="{3B893391-0EC1-4447-AA3B-B8FCD46A16C0}" type="sibTrans" cxnId="{CDEFE8AB-0353-446B-91BB-65F7042613ED}">
      <dgm:prSet/>
      <dgm:spPr/>
      <dgm:t>
        <a:bodyPr/>
        <a:lstStyle/>
        <a:p>
          <a:endParaRPr lang="en-US"/>
        </a:p>
      </dgm:t>
    </dgm:pt>
    <dgm:pt modelId="{EC5DDA59-2376-4E27-A2F4-5133D3E33275}">
      <dgm:prSet/>
      <dgm:spPr/>
      <dgm:t>
        <a:bodyPr/>
        <a:lstStyle/>
        <a:p>
          <a:r>
            <a:rPr lang="hr-HR"/>
            <a:t>9. FÀ LE NANE (1:41) – Brtonigla</a:t>
          </a:r>
          <a:endParaRPr lang="en-US"/>
        </a:p>
      </dgm:t>
    </dgm:pt>
    <dgm:pt modelId="{DFE5FC00-A26B-4CA1-B022-F2D6C5014701}" type="parTrans" cxnId="{09DBD18A-F264-4731-9B98-53143377DC10}">
      <dgm:prSet/>
      <dgm:spPr/>
      <dgm:t>
        <a:bodyPr/>
        <a:lstStyle/>
        <a:p>
          <a:endParaRPr lang="en-US"/>
        </a:p>
      </dgm:t>
    </dgm:pt>
    <dgm:pt modelId="{146FAF99-BA66-4F40-8170-20EC96827520}" type="sibTrans" cxnId="{09DBD18A-F264-4731-9B98-53143377DC10}">
      <dgm:prSet/>
      <dgm:spPr/>
      <dgm:t>
        <a:bodyPr/>
        <a:lstStyle/>
        <a:p>
          <a:endParaRPr lang="en-US"/>
        </a:p>
      </dgm:t>
    </dgm:pt>
    <dgm:pt modelId="{11E9A11F-316D-4338-BAD8-F434375509A4}">
      <dgm:prSet/>
      <dgm:spPr/>
      <dgm:t>
        <a:bodyPr/>
        <a:lstStyle/>
        <a:p>
          <a:r>
            <a:rPr lang="hr-HR"/>
            <a:t>10. ZIBALA ANE (4:47) – Pićan</a:t>
          </a:r>
          <a:endParaRPr lang="en-US"/>
        </a:p>
      </dgm:t>
    </dgm:pt>
    <dgm:pt modelId="{3C0DA575-33C0-4DA2-A7A8-1382E4B1C31B}" type="parTrans" cxnId="{15D30276-C845-48C0-B531-DC7C6E6CB641}">
      <dgm:prSet/>
      <dgm:spPr/>
      <dgm:t>
        <a:bodyPr/>
        <a:lstStyle/>
        <a:p>
          <a:endParaRPr lang="en-US"/>
        </a:p>
      </dgm:t>
    </dgm:pt>
    <dgm:pt modelId="{51FAFF1A-EE8B-4680-8F38-3F498997BDB9}" type="sibTrans" cxnId="{15D30276-C845-48C0-B531-DC7C6E6CB641}">
      <dgm:prSet/>
      <dgm:spPr/>
      <dgm:t>
        <a:bodyPr/>
        <a:lstStyle/>
        <a:p>
          <a:endParaRPr lang="en-US"/>
        </a:p>
      </dgm:t>
    </dgm:pt>
    <dgm:pt modelId="{7787886B-ABB6-4319-B2AD-D6355B4FD5F1}">
      <dgm:prSet/>
      <dgm:spPr/>
      <dgm:t>
        <a:bodyPr/>
        <a:lstStyle/>
        <a:p>
          <a:r>
            <a:rPr lang="hr-HR"/>
            <a:t>11. ZASPAL PAVE (2:56) – Premantura</a:t>
          </a:r>
          <a:endParaRPr lang="en-US"/>
        </a:p>
      </dgm:t>
    </dgm:pt>
    <dgm:pt modelId="{52ECED96-EFD3-49B8-9050-1512D61E1829}" type="parTrans" cxnId="{3098A92B-B83F-4083-BF45-18DCC7021937}">
      <dgm:prSet/>
      <dgm:spPr/>
      <dgm:t>
        <a:bodyPr/>
        <a:lstStyle/>
        <a:p>
          <a:endParaRPr lang="en-US"/>
        </a:p>
      </dgm:t>
    </dgm:pt>
    <dgm:pt modelId="{9EF1D9BD-347D-4BFF-8953-0173E2751F63}" type="sibTrans" cxnId="{3098A92B-B83F-4083-BF45-18DCC7021937}">
      <dgm:prSet/>
      <dgm:spPr/>
      <dgm:t>
        <a:bodyPr/>
        <a:lstStyle/>
        <a:p>
          <a:endParaRPr lang="en-US"/>
        </a:p>
      </dgm:t>
    </dgm:pt>
    <dgm:pt modelId="{D005FF4D-5C02-4082-A652-189956CA9FF5}">
      <dgm:prSet/>
      <dgm:spPr/>
      <dgm:t>
        <a:bodyPr/>
        <a:lstStyle/>
        <a:p>
          <a:r>
            <a:rPr lang="hr-HR"/>
            <a:t>12. HOMO SPAT (1:18) – Strohi (Oprtalj)</a:t>
          </a:r>
          <a:endParaRPr lang="en-US"/>
        </a:p>
      </dgm:t>
    </dgm:pt>
    <dgm:pt modelId="{5E646D48-7888-448F-B666-BD255A839FC6}" type="parTrans" cxnId="{E083D3C8-B0BC-4FA7-A723-2EEB0FD4113D}">
      <dgm:prSet/>
      <dgm:spPr/>
      <dgm:t>
        <a:bodyPr/>
        <a:lstStyle/>
        <a:p>
          <a:endParaRPr lang="en-US"/>
        </a:p>
      </dgm:t>
    </dgm:pt>
    <dgm:pt modelId="{F15EE01D-E62D-4C89-8570-E9E5B4838A80}" type="sibTrans" cxnId="{E083D3C8-B0BC-4FA7-A723-2EEB0FD4113D}">
      <dgm:prSet/>
      <dgm:spPr/>
      <dgm:t>
        <a:bodyPr/>
        <a:lstStyle/>
        <a:p>
          <a:endParaRPr lang="en-US"/>
        </a:p>
      </dgm:t>
    </dgm:pt>
    <dgm:pt modelId="{986E35C3-A6B2-4D71-9CBD-D3B7DB4B3753}">
      <dgm:prSet/>
      <dgm:spPr/>
      <dgm:t>
        <a:bodyPr/>
        <a:lstStyle/>
        <a:p>
          <a:pPr algn="r"/>
          <a:r>
            <a:rPr lang="hr-HR" dirty="0"/>
            <a:t>Ukupno trajanje 31:29</a:t>
          </a:r>
          <a:endParaRPr lang="en-US" dirty="0"/>
        </a:p>
      </dgm:t>
    </dgm:pt>
    <dgm:pt modelId="{AF25B0E2-FAC6-45B0-A66A-FD102EA7F6B9}" type="parTrans" cxnId="{D71CC589-42AF-4860-A398-DA99373AE5B6}">
      <dgm:prSet/>
      <dgm:spPr/>
      <dgm:t>
        <a:bodyPr/>
        <a:lstStyle/>
        <a:p>
          <a:endParaRPr lang="en-US"/>
        </a:p>
      </dgm:t>
    </dgm:pt>
    <dgm:pt modelId="{D7B35831-5164-47F7-B4E7-415067276772}" type="sibTrans" cxnId="{D71CC589-42AF-4860-A398-DA99373AE5B6}">
      <dgm:prSet/>
      <dgm:spPr/>
      <dgm:t>
        <a:bodyPr/>
        <a:lstStyle/>
        <a:p>
          <a:endParaRPr lang="en-US"/>
        </a:p>
      </dgm:t>
    </dgm:pt>
    <dgm:pt modelId="{C93B9FA0-3D33-42C8-B765-3E9C9C2F4B4B}" type="pres">
      <dgm:prSet presAssocID="{D5E6E93B-CA4C-40F7-A038-B923807A7889}" presName="linear" presStyleCnt="0">
        <dgm:presLayoutVars>
          <dgm:animLvl val="lvl"/>
          <dgm:resizeHandles val="exact"/>
        </dgm:presLayoutVars>
      </dgm:prSet>
      <dgm:spPr/>
    </dgm:pt>
    <dgm:pt modelId="{C18A6C5C-3E92-4E63-BFF7-AFA9FA900AB4}" type="pres">
      <dgm:prSet presAssocID="{D2653AC1-328E-4739-A09A-1ED2EB40A412}" presName="parentText" presStyleLbl="node1" presStyleIdx="0" presStyleCnt="14">
        <dgm:presLayoutVars>
          <dgm:chMax val="0"/>
          <dgm:bulletEnabled val="1"/>
        </dgm:presLayoutVars>
      </dgm:prSet>
      <dgm:spPr/>
    </dgm:pt>
    <dgm:pt modelId="{A3C07506-6A19-481B-8BA5-19EF5B3AE231}" type="pres">
      <dgm:prSet presAssocID="{00395C9D-D6A5-494E-B771-583CA4E8F261}" presName="spacer" presStyleCnt="0"/>
      <dgm:spPr/>
    </dgm:pt>
    <dgm:pt modelId="{C8F5293F-C56B-4AEB-AA52-E4697CB814E1}" type="pres">
      <dgm:prSet presAssocID="{9D10854E-4271-49AE-8A8A-97B4606F863B}" presName="parentText" presStyleLbl="node1" presStyleIdx="1" presStyleCnt="14">
        <dgm:presLayoutVars>
          <dgm:chMax val="0"/>
          <dgm:bulletEnabled val="1"/>
        </dgm:presLayoutVars>
      </dgm:prSet>
      <dgm:spPr/>
    </dgm:pt>
    <dgm:pt modelId="{A18F2725-C57A-4537-BC2D-16B302B63D8F}" type="pres">
      <dgm:prSet presAssocID="{37C5AC6A-2006-48B0-908D-0DC2228598D4}" presName="spacer" presStyleCnt="0"/>
      <dgm:spPr/>
    </dgm:pt>
    <dgm:pt modelId="{006404A1-85E4-4BED-AA81-683259AE8759}" type="pres">
      <dgm:prSet presAssocID="{DF2F4924-0543-43DF-B2C9-02D872CA9A19}" presName="parentText" presStyleLbl="node1" presStyleIdx="2" presStyleCnt="14">
        <dgm:presLayoutVars>
          <dgm:chMax val="0"/>
          <dgm:bulletEnabled val="1"/>
        </dgm:presLayoutVars>
      </dgm:prSet>
      <dgm:spPr/>
    </dgm:pt>
    <dgm:pt modelId="{D339B919-2FA6-4677-9920-EBC0A6F4A1C6}" type="pres">
      <dgm:prSet presAssocID="{A2E63288-AEB0-4EF0-BA7C-3CE69CD63011}" presName="spacer" presStyleCnt="0"/>
      <dgm:spPr/>
    </dgm:pt>
    <dgm:pt modelId="{DD5B874A-C65C-4B3D-8621-8D6025E8A349}" type="pres">
      <dgm:prSet presAssocID="{62753EA5-D121-4226-885A-BEFB450D6EF8}" presName="parentText" presStyleLbl="node1" presStyleIdx="3" presStyleCnt="14">
        <dgm:presLayoutVars>
          <dgm:chMax val="0"/>
          <dgm:bulletEnabled val="1"/>
        </dgm:presLayoutVars>
      </dgm:prSet>
      <dgm:spPr/>
    </dgm:pt>
    <dgm:pt modelId="{999972C0-9768-4C1A-8C88-994B36748357}" type="pres">
      <dgm:prSet presAssocID="{A69C77DF-00DB-4C21-B458-1858C16DC266}" presName="spacer" presStyleCnt="0"/>
      <dgm:spPr/>
    </dgm:pt>
    <dgm:pt modelId="{6E45DA37-10A7-40BB-8359-E214174E4AED}" type="pres">
      <dgm:prSet presAssocID="{0A5B220B-7EA4-463B-9EE5-8EE7B35FDD5A}" presName="parentText" presStyleLbl="node1" presStyleIdx="4" presStyleCnt="14">
        <dgm:presLayoutVars>
          <dgm:chMax val="0"/>
          <dgm:bulletEnabled val="1"/>
        </dgm:presLayoutVars>
      </dgm:prSet>
      <dgm:spPr/>
    </dgm:pt>
    <dgm:pt modelId="{223E15C9-B996-4142-BABC-C3406D7FB877}" type="pres">
      <dgm:prSet presAssocID="{3112DB7F-6E96-4A0E-9F5F-87D9F1719754}" presName="spacer" presStyleCnt="0"/>
      <dgm:spPr/>
    </dgm:pt>
    <dgm:pt modelId="{7B61E7A9-04E8-4034-AC95-5097AE80D6F1}" type="pres">
      <dgm:prSet presAssocID="{B14B5029-43CD-4CA0-8FA0-CDE8F7778241}" presName="parentText" presStyleLbl="node1" presStyleIdx="5" presStyleCnt="14">
        <dgm:presLayoutVars>
          <dgm:chMax val="0"/>
          <dgm:bulletEnabled val="1"/>
        </dgm:presLayoutVars>
      </dgm:prSet>
      <dgm:spPr/>
    </dgm:pt>
    <dgm:pt modelId="{7E1F5A41-2513-48D2-BDE4-F37D4FBDD45A}" type="pres">
      <dgm:prSet presAssocID="{B2AF30F8-4B7B-4C8B-979A-7DBD6ED60BF7}" presName="spacer" presStyleCnt="0"/>
      <dgm:spPr/>
    </dgm:pt>
    <dgm:pt modelId="{4CB9E276-EFA7-41BB-B817-4C07BC390DFB}" type="pres">
      <dgm:prSet presAssocID="{6FEFCA71-F554-45AF-A09A-F3E90B2204D0}" presName="parentText" presStyleLbl="node1" presStyleIdx="6" presStyleCnt="14">
        <dgm:presLayoutVars>
          <dgm:chMax val="0"/>
          <dgm:bulletEnabled val="1"/>
        </dgm:presLayoutVars>
      </dgm:prSet>
      <dgm:spPr/>
    </dgm:pt>
    <dgm:pt modelId="{AC055297-0FE7-47A3-A7AC-BB71D9839092}" type="pres">
      <dgm:prSet presAssocID="{32A016B6-5194-46BC-9735-3D96E9DEEC33}" presName="spacer" presStyleCnt="0"/>
      <dgm:spPr/>
    </dgm:pt>
    <dgm:pt modelId="{1C81C4B7-C556-443F-9CDC-1B6DE3B663C9}" type="pres">
      <dgm:prSet presAssocID="{98D8D32D-D39A-44D6-BD17-302A6C5C841C}" presName="parentText" presStyleLbl="node1" presStyleIdx="7" presStyleCnt="14">
        <dgm:presLayoutVars>
          <dgm:chMax val="0"/>
          <dgm:bulletEnabled val="1"/>
        </dgm:presLayoutVars>
      </dgm:prSet>
      <dgm:spPr/>
    </dgm:pt>
    <dgm:pt modelId="{488AAC67-AC0C-4733-B89F-A02D91B936CB}" type="pres">
      <dgm:prSet presAssocID="{1CCDA13A-837E-47D9-9A76-3C540E4A81D2}" presName="spacer" presStyleCnt="0"/>
      <dgm:spPr/>
    </dgm:pt>
    <dgm:pt modelId="{09EAC2D9-0998-4EF6-9646-23EE3D0554E3}" type="pres">
      <dgm:prSet presAssocID="{5ECCA579-D454-4269-BEB2-C96592D3E067}" presName="parentText" presStyleLbl="node1" presStyleIdx="8" presStyleCnt="14">
        <dgm:presLayoutVars>
          <dgm:chMax val="0"/>
          <dgm:bulletEnabled val="1"/>
        </dgm:presLayoutVars>
      </dgm:prSet>
      <dgm:spPr/>
    </dgm:pt>
    <dgm:pt modelId="{693AEB28-E052-4220-A7EF-19B6CAF14BCC}" type="pres">
      <dgm:prSet presAssocID="{3B893391-0EC1-4447-AA3B-B8FCD46A16C0}" presName="spacer" presStyleCnt="0"/>
      <dgm:spPr/>
    </dgm:pt>
    <dgm:pt modelId="{828F80AA-7224-453E-8DBD-947DC20C2012}" type="pres">
      <dgm:prSet presAssocID="{EC5DDA59-2376-4E27-A2F4-5133D3E33275}" presName="parentText" presStyleLbl="node1" presStyleIdx="9" presStyleCnt="14">
        <dgm:presLayoutVars>
          <dgm:chMax val="0"/>
          <dgm:bulletEnabled val="1"/>
        </dgm:presLayoutVars>
      </dgm:prSet>
      <dgm:spPr/>
    </dgm:pt>
    <dgm:pt modelId="{D2231BCC-982F-4E55-919C-8875676D202D}" type="pres">
      <dgm:prSet presAssocID="{146FAF99-BA66-4F40-8170-20EC96827520}" presName="spacer" presStyleCnt="0"/>
      <dgm:spPr/>
    </dgm:pt>
    <dgm:pt modelId="{719FBBC0-9F94-4B66-984C-D90F52CFC835}" type="pres">
      <dgm:prSet presAssocID="{11E9A11F-316D-4338-BAD8-F434375509A4}" presName="parentText" presStyleLbl="node1" presStyleIdx="10" presStyleCnt="14">
        <dgm:presLayoutVars>
          <dgm:chMax val="0"/>
          <dgm:bulletEnabled val="1"/>
        </dgm:presLayoutVars>
      </dgm:prSet>
      <dgm:spPr/>
    </dgm:pt>
    <dgm:pt modelId="{4698F156-21A0-4FD8-8B6B-36373FF10CF7}" type="pres">
      <dgm:prSet presAssocID="{51FAFF1A-EE8B-4680-8F38-3F498997BDB9}" presName="spacer" presStyleCnt="0"/>
      <dgm:spPr/>
    </dgm:pt>
    <dgm:pt modelId="{6490E66C-AE35-485F-9939-A7F789AC8D0D}" type="pres">
      <dgm:prSet presAssocID="{7787886B-ABB6-4319-B2AD-D6355B4FD5F1}" presName="parentText" presStyleLbl="node1" presStyleIdx="11" presStyleCnt="14">
        <dgm:presLayoutVars>
          <dgm:chMax val="0"/>
          <dgm:bulletEnabled val="1"/>
        </dgm:presLayoutVars>
      </dgm:prSet>
      <dgm:spPr/>
    </dgm:pt>
    <dgm:pt modelId="{06D749EA-26F9-4EF6-B1E0-B56CC71CDAD9}" type="pres">
      <dgm:prSet presAssocID="{9EF1D9BD-347D-4BFF-8953-0173E2751F63}" presName="spacer" presStyleCnt="0"/>
      <dgm:spPr/>
    </dgm:pt>
    <dgm:pt modelId="{49E5E6F5-1611-43DA-B575-9123444305AC}" type="pres">
      <dgm:prSet presAssocID="{D005FF4D-5C02-4082-A652-189956CA9FF5}" presName="parentText" presStyleLbl="node1" presStyleIdx="12" presStyleCnt="14">
        <dgm:presLayoutVars>
          <dgm:chMax val="0"/>
          <dgm:bulletEnabled val="1"/>
        </dgm:presLayoutVars>
      </dgm:prSet>
      <dgm:spPr/>
    </dgm:pt>
    <dgm:pt modelId="{8F323A20-A99E-4B96-B338-3DC581E97308}" type="pres">
      <dgm:prSet presAssocID="{F15EE01D-E62D-4C89-8570-E9E5B4838A80}" presName="spacer" presStyleCnt="0"/>
      <dgm:spPr/>
    </dgm:pt>
    <dgm:pt modelId="{413C8F19-C4AC-4CEA-8626-F5ACE16A4B99}" type="pres">
      <dgm:prSet presAssocID="{986E35C3-A6B2-4D71-9CBD-D3B7DB4B3753}" presName="parentText" presStyleLbl="node1" presStyleIdx="13" presStyleCnt="14">
        <dgm:presLayoutVars>
          <dgm:chMax val="0"/>
          <dgm:bulletEnabled val="1"/>
        </dgm:presLayoutVars>
      </dgm:prSet>
      <dgm:spPr/>
    </dgm:pt>
  </dgm:ptLst>
  <dgm:cxnLst>
    <dgm:cxn modelId="{21F3C408-4EF4-4CC0-8075-FFA2F0C2F5B1}" type="presOf" srcId="{62753EA5-D121-4226-885A-BEFB450D6EF8}" destId="{DD5B874A-C65C-4B3D-8621-8D6025E8A349}" srcOrd="0" destOrd="0" presId="urn:microsoft.com/office/officeart/2005/8/layout/vList2"/>
    <dgm:cxn modelId="{88FA8C0F-6296-4F80-A020-3C0A805549C2}" srcId="{D5E6E93B-CA4C-40F7-A038-B923807A7889}" destId="{62753EA5-D121-4226-885A-BEFB450D6EF8}" srcOrd="3" destOrd="0" parTransId="{D0EB04E6-57E4-4C30-8C30-78781EF2668A}" sibTransId="{A69C77DF-00DB-4C21-B458-1858C16DC266}"/>
    <dgm:cxn modelId="{3098A92B-B83F-4083-BF45-18DCC7021937}" srcId="{D5E6E93B-CA4C-40F7-A038-B923807A7889}" destId="{7787886B-ABB6-4319-B2AD-D6355B4FD5F1}" srcOrd="11" destOrd="0" parTransId="{52ECED96-EFD3-49B8-9050-1512D61E1829}" sibTransId="{9EF1D9BD-347D-4BFF-8953-0173E2751F63}"/>
    <dgm:cxn modelId="{8AC9802D-E616-4B27-AB76-F9206FEB3C80}" srcId="{D5E6E93B-CA4C-40F7-A038-B923807A7889}" destId="{0A5B220B-7EA4-463B-9EE5-8EE7B35FDD5A}" srcOrd="4" destOrd="0" parTransId="{3C6C06E8-1694-4F03-93C4-AD33D729A1FF}" sibTransId="{3112DB7F-6E96-4A0E-9F5F-87D9F1719754}"/>
    <dgm:cxn modelId="{F512592F-F601-4C76-AA45-DBD3489E408B}" srcId="{D5E6E93B-CA4C-40F7-A038-B923807A7889}" destId="{9D10854E-4271-49AE-8A8A-97B4606F863B}" srcOrd="1" destOrd="0" parTransId="{17AAE443-E43A-4EE7-B744-8F06C51280D1}" sibTransId="{37C5AC6A-2006-48B0-908D-0DC2228598D4}"/>
    <dgm:cxn modelId="{5E2DD134-A95A-454E-AD43-EECA10BDEE31}" type="presOf" srcId="{5ECCA579-D454-4269-BEB2-C96592D3E067}" destId="{09EAC2D9-0998-4EF6-9646-23EE3D0554E3}" srcOrd="0" destOrd="0" presId="urn:microsoft.com/office/officeart/2005/8/layout/vList2"/>
    <dgm:cxn modelId="{0311353B-1C41-4B5A-82C3-8C508AEBF836}" type="presOf" srcId="{D005FF4D-5C02-4082-A652-189956CA9FF5}" destId="{49E5E6F5-1611-43DA-B575-9123444305AC}" srcOrd="0" destOrd="0" presId="urn:microsoft.com/office/officeart/2005/8/layout/vList2"/>
    <dgm:cxn modelId="{C4312E4C-5329-49B8-A8AC-702E4983D89B}" type="presOf" srcId="{7787886B-ABB6-4319-B2AD-D6355B4FD5F1}" destId="{6490E66C-AE35-485F-9939-A7F789AC8D0D}" srcOrd="0" destOrd="0" presId="urn:microsoft.com/office/officeart/2005/8/layout/vList2"/>
    <dgm:cxn modelId="{23A45B57-BC5C-4663-9413-44885BD6444A}" type="presOf" srcId="{0A5B220B-7EA4-463B-9EE5-8EE7B35FDD5A}" destId="{6E45DA37-10A7-40BB-8359-E214174E4AED}" srcOrd="0" destOrd="0" presId="urn:microsoft.com/office/officeart/2005/8/layout/vList2"/>
    <dgm:cxn modelId="{D88B495E-EE8C-43A1-820A-1CE72408A74C}" type="presOf" srcId="{D5E6E93B-CA4C-40F7-A038-B923807A7889}" destId="{C93B9FA0-3D33-42C8-B765-3E9C9C2F4B4B}" srcOrd="0" destOrd="0" presId="urn:microsoft.com/office/officeart/2005/8/layout/vList2"/>
    <dgm:cxn modelId="{21A2D274-77D7-4A31-8844-95C59AB600C1}" srcId="{D5E6E93B-CA4C-40F7-A038-B923807A7889}" destId="{6FEFCA71-F554-45AF-A09A-F3E90B2204D0}" srcOrd="6" destOrd="0" parTransId="{DA1D2BCC-4779-450D-A24E-2F06F3320052}" sibTransId="{32A016B6-5194-46BC-9735-3D96E9DEEC33}"/>
    <dgm:cxn modelId="{15D30276-C845-48C0-B531-DC7C6E6CB641}" srcId="{D5E6E93B-CA4C-40F7-A038-B923807A7889}" destId="{11E9A11F-316D-4338-BAD8-F434375509A4}" srcOrd="10" destOrd="0" parTransId="{3C0DA575-33C0-4DA2-A7A8-1382E4B1C31B}" sibTransId="{51FAFF1A-EE8B-4680-8F38-3F498997BDB9}"/>
    <dgm:cxn modelId="{AE599A7A-8330-4CA5-9392-A17531E7C113}" type="presOf" srcId="{986E35C3-A6B2-4D71-9CBD-D3B7DB4B3753}" destId="{413C8F19-C4AC-4CEA-8626-F5ACE16A4B99}" srcOrd="0" destOrd="0" presId="urn:microsoft.com/office/officeart/2005/8/layout/vList2"/>
    <dgm:cxn modelId="{31C5AA82-D5BE-4B5F-BC93-382255BEE7EF}" type="presOf" srcId="{98D8D32D-D39A-44D6-BD17-302A6C5C841C}" destId="{1C81C4B7-C556-443F-9CDC-1B6DE3B663C9}" srcOrd="0" destOrd="0" presId="urn:microsoft.com/office/officeart/2005/8/layout/vList2"/>
    <dgm:cxn modelId="{EC11AF87-1D64-481F-B996-B5DA7CE654F9}" type="presOf" srcId="{EC5DDA59-2376-4E27-A2F4-5133D3E33275}" destId="{828F80AA-7224-453E-8DBD-947DC20C2012}" srcOrd="0" destOrd="0" presId="urn:microsoft.com/office/officeart/2005/8/layout/vList2"/>
    <dgm:cxn modelId="{46DA7089-951A-4778-80AC-46BD784565C4}" type="presOf" srcId="{11E9A11F-316D-4338-BAD8-F434375509A4}" destId="{719FBBC0-9F94-4B66-984C-D90F52CFC835}" srcOrd="0" destOrd="0" presId="urn:microsoft.com/office/officeart/2005/8/layout/vList2"/>
    <dgm:cxn modelId="{D71CC589-42AF-4860-A398-DA99373AE5B6}" srcId="{D5E6E93B-CA4C-40F7-A038-B923807A7889}" destId="{986E35C3-A6B2-4D71-9CBD-D3B7DB4B3753}" srcOrd="13" destOrd="0" parTransId="{AF25B0E2-FAC6-45B0-A66A-FD102EA7F6B9}" sibTransId="{D7B35831-5164-47F7-B4E7-415067276772}"/>
    <dgm:cxn modelId="{09DBD18A-F264-4731-9B98-53143377DC10}" srcId="{D5E6E93B-CA4C-40F7-A038-B923807A7889}" destId="{EC5DDA59-2376-4E27-A2F4-5133D3E33275}" srcOrd="9" destOrd="0" parTransId="{DFE5FC00-A26B-4CA1-B022-F2D6C5014701}" sibTransId="{146FAF99-BA66-4F40-8170-20EC96827520}"/>
    <dgm:cxn modelId="{ECD2978C-9F16-4E90-BCCE-6F41E7DDBEA8}" type="presOf" srcId="{B14B5029-43CD-4CA0-8FA0-CDE8F7778241}" destId="{7B61E7A9-04E8-4034-AC95-5097AE80D6F1}" srcOrd="0" destOrd="0" presId="urn:microsoft.com/office/officeart/2005/8/layout/vList2"/>
    <dgm:cxn modelId="{FEA0EE9D-93F5-4FE7-A2CE-CE7108C587E6}" type="presOf" srcId="{D2653AC1-328E-4739-A09A-1ED2EB40A412}" destId="{C18A6C5C-3E92-4E63-BFF7-AFA9FA900AB4}" srcOrd="0" destOrd="0" presId="urn:microsoft.com/office/officeart/2005/8/layout/vList2"/>
    <dgm:cxn modelId="{30A704A2-21F8-4149-A3BC-215223129FFD}" type="presOf" srcId="{6FEFCA71-F554-45AF-A09A-F3E90B2204D0}" destId="{4CB9E276-EFA7-41BB-B817-4C07BC390DFB}" srcOrd="0" destOrd="0" presId="urn:microsoft.com/office/officeart/2005/8/layout/vList2"/>
    <dgm:cxn modelId="{CDEFE8AB-0353-446B-91BB-65F7042613ED}" srcId="{D5E6E93B-CA4C-40F7-A038-B923807A7889}" destId="{5ECCA579-D454-4269-BEB2-C96592D3E067}" srcOrd="8" destOrd="0" parTransId="{51B27C55-41BC-43C4-BF3A-53FF6EE7D1B0}" sibTransId="{3B893391-0EC1-4447-AA3B-B8FCD46A16C0}"/>
    <dgm:cxn modelId="{AF882CBA-DAD1-4291-A8B6-B37A537DA976}" type="presOf" srcId="{9D10854E-4271-49AE-8A8A-97B4606F863B}" destId="{C8F5293F-C56B-4AEB-AA52-E4697CB814E1}" srcOrd="0" destOrd="0" presId="urn:microsoft.com/office/officeart/2005/8/layout/vList2"/>
    <dgm:cxn modelId="{E083D3C8-B0BC-4FA7-A723-2EEB0FD4113D}" srcId="{D5E6E93B-CA4C-40F7-A038-B923807A7889}" destId="{D005FF4D-5C02-4082-A652-189956CA9FF5}" srcOrd="12" destOrd="0" parTransId="{5E646D48-7888-448F-B666-BD255A839FC6}" sibTransId="{F15EE01D-E62D-4C89-8570-E9E5B4838A80}"/>
    <dgm:cxn modelId="{48D7ECC8-5F9E-4B5D-8D0B-D21C704A55E5}" type="presOf" srcId="{DF2F4924-0543-43DF-B2C9-02D872CA9A19}" destId="{006404A1-85E4-4BED-AA81-683259AE8759}" srcOrd="0" destOrd="0" presId="urn:microsoft.com/office/officeart/2005/8/layout/vList2"/>
    <dgm:cxn modelId="{5320AAD6-A77E-4C46-8F3C-62DE84BB9DA1}" srcId="{D5E6E93B-CA4C-40F7-A038-B923807A7889}" destId="{DF2F4924-0543-43DF-B2C9-02D872CA9A19}" srcOrd="2" destOrd="0" parTransId="{50CF7ABE-015A-43D6-A603-548A832A5C26}" sibTransId="{A2E63288-AEB0-4EF0-BA7C-3CE69CD63011}"/>
    <dgm:cxn modelId="{384C74DA-D200-4546-8DFD-4638907A2773}" srcId="{D5E6E93B-CA4C-40F7-A038-B923807A7889}" destId="{98D8D32D-D39A-44D6-BD17-302A6C5C841C}" srcOrd="7" destOrd="0" parTransId="{3DF09CF5-45B3-4DB6-BBFF-6A8C6E716BEA}" sibTransId="{1CCDA13A-837E-47D9-9A76-3C540E4A81D2}"/>
    <dgm:cxn modelId="{7A3C88DC-DC8B-4281-A8B3-CE3B5817EF9F}" srcId="{D5E6E93B-CA4C-40F7-A038-B923807A7889}" destId="{B14B5029-43CD-4CA0-8FA0-CDE8F7778241}" srcOrd="5" destOrd="0" parTransId="{CA05E931-15A4-4DA9-98A6-857CD8FAD1B3}" sibTransId="{B2AF30F8-4B7B-4C8B-979A-7DBD6ED60BF7}"/>
    <dgm:cxn modelId="{A4985EE7-04EF-415F-8191-BD00385F5CBE}" srcId="{D5E6E93B-CA4C-40F7-A038-B923807A7889}" destId="{D2653AC1-328E-4739-A09A-1ED2EB40A412}" srcOrd="0" destOrd="0" parTransId="{F9CC670B-0C44-475F-9A50-C954AC7A359C}" sibTransId="{00395C9D-D6A5-494E-B771-583CA4E8F261}"/>
    <dgm:cxn modelId="{CBD76046-256B-41A7-AC8A-EFEE2112EDCA}" type="presParOf" srcId="{C93B9FA0-3D33-42C8-B765-3E9C9C2F4B4B}" destId="{C18A6C5C-3E92-4E63-BFF7-AFA9FA900AB4}" srcOrd="0" destOrd="0" presId="urn:microsoft.com/office/officeart/2005/8/layout/vList2"/>
    <dgm:cxn modelId="{A1FE53A3-F313-4452-B40B-EF8F9DBB2CF1}" type="presParOf" srcId="{C93B9FA0-3D33-42C8-B765-3E9C9C2F4B4B}" destId="{A3C07506-6A19-481B-8BA5-19EF5B3AE231}" srcOrd="1" destOrd="0" presId="urn:microsoft.com/office/officeart/2005/8/layout/vList2"/>
    <dgm:cxn modelId="{FD9E7688-F889-47D0-B6E9-AA96BC32D42E}" type="presParOf" srcId="{C93B9FA0-3D33-42C8-B765-3E9C9C2F4B4B}" destId="{C8F5293F-C56B-4AEB-AA52-E4697CB814E1}" srcOrd="2" destOrd="0" presId="urn:microsoft.com/office/officeart/2005/8/layout/vList2"/>
    <dgm:cxn modelId="{CD870970-90B9-4689-807A-282E9C576762}" type="presParOf" srcId="{C93B9FA0-3D33-42C8-B765-3E9C9C2F4B4B}" destId="{A18F2725-C57A-4537-BC2D-16B302B63D8F}" srcOrd="3" destOrd="0" presId="urn:microsoft.com/office/officeart/2005/8/layout/vList2"/>
    <dgm:cxn modelId="{3D1966E4-5919-4E18-AD0D-B3DCC25F1A6C}" type="presParOf" srcId="{C93B9FA0-3D33-42C8-B765-3E9C9C2F4B4B}" destId="{006404A1-85E4-4BED-AA81-683259AE8759}" srcOrd="4" destOrd="0" presId="urn:microsoft.com/office/officeart/2005/8/layout/vList2"/>
    <dgm:cxn modelId="{4D0A8071-E04B-4FE5-9BB1-7705B6E8DBEC}" type="presParOf" srcId="{C93B9FA0-3D33-42C8-B765-3E9C9C2F4B4B}" destId="{D339B919-2FA6-4677-9920-EBC0A6F4A1C6}" srcOrd="5" destOrd="0" presId="urn:microsoft.com/office/officeart/2005/8/layout/vList2"/>
    <dgm:cxn modelId="{B118F074-ADDB-4A2C-A4C1-DB57D7470AB4}" type="presParOf" srcId="{C93B9FA0-3D33-42C8-B765-3E9C9C2F4B4B}" destId="{DD5B874A-C65C-4B3D-8621-8D6025E8A349}" srcOrd="6" destOrd="0" presId="urn:microsoft.com/office/officeart/2005/8/layout/vList2"/>
    <dgm:cxn modelId="{1E195FCC-4D7B-4E06-A654-8C842796755A}" type="presParOf" srcId="{C93B9FA0-3D33-42C8-B765-3E9C9C2F4B4B}" destId="{999972C0-9768-4C1A-8C88-994B36748357}" srcOrd="7" destOrd="0" presId="urn:microsoft.com/office/officeart/2005/8/layout/vList2"/>
    <dgm:cxn modelId="{DC9E570F-0D7E-4174-BE5E-68E37EAA199B}" type="presParOf" srcId="{C93B9FA0-3D33-42C8-B765-3E9C9C2F4B4B}" destId="{6E45DA37-10A7-40BB-8359-E214174E4AED}" srcOrd="8" destOrd="0" presId="urn:microsoft.com/office/officeart/2005/8/layout/vList2"/>
    <dgm:cxn modelId="{7C3554E4-C8AA-4F32-A04C-F483FE8A713E}" type="presParOf" srcId="{C93B9FA0-3D33-42C8-B765-3E9C9C2F4B4B}" destId="{223E15C9-B996-4142-BABC-C3406D7FB877}" srcOrd="9" destOrd="0" presId="urn:microsoft.com/office/officeart/2005/8/layout/vList2"/>
    <dgm:cxn modelId="{FA5F5613-8167-4B07-98FE-CAE7976DCD55}" type="presParOf" srcId="{C93B9FA0-3D33-42C8-B765-3E9C9C2F4B4B}" destId="{7B61E7A9-04E8-4034-AC95-5097AE80D6F1}" srcOrd="10" destOrd="0" presId="urn:microsoft.com/office/officeart/2005/8/layout/vList2"/>
    <dgm:cxn modelId="{82D06485-3384-4B2C-8BF9-BFFBE58383BE}" type="presParOf" srcId="{C93B9FA0-3D33-42C8-B765-3E9C9C2F4B4B}" destId="{7E1F5A41-2513-48D2-BDE4-F37D4FBDD45A}" srcOrd="11" destOrd="0" presId="urn:microsoft.com/office/officeart/2005/8/layout/vList2"/>
    <dgm:cxn modelId="{9E002F03-1E87-40CA-AC24-2593DF64C4C9}" type="presParOf" srcId="{C93B9FA0-3D33-42C8-B765-3E9C9C2F4B4B}" destId="{4CB9E276-EFA7-41BB-B817-4C07BC390DFB}" srcOrd="12" destOrd="0" presId="urn:microsoft.com/office/officeart/2005/8/layout/vList2"/>
    <dgm:cxn modelId="{D7B143C7-BE38-4F0B-AF46-17761D6763CB}" type="presParOf" srcId="{C93B9FA0-3D33-42C8-B765-3E9C9C2F4B4B}" destId="{AC055297-0FE7-47A3-A7AC-BB71D9839092}" srcOrd="13" destOrd="0" presId="urn:microsoft.com/office/officeart/2005/8/layout/vList2"/>
    <dgm:cxn modelId="{8964E2E9-6404-4A05-9ED5-58424AB74289}" type="presParOf" srcId="{C93B9FA0-3D33-42C8-B765-3E9C9C2F4B4B}" destId="{1C81C4B7-C556-443F-9CDC-1B6DE3B663C9}" srcOrd="14" destOrd="0" presId="urn:microsoft.com/office/officeart/2005/8/layout/vList2"/>
    <dgm:cxn modelId="{4DE38D6B-B315-40C8-A74C-C9B178ECDDD2}" type="presParOf" srcId="{C93B9FA0-3D33-42C8-B765-3E9C9C2F4B4B}" destId="{488AAC67-AC0C-4733-B89F-A02D91B936CB}" srcOrd="15" destOrd="0" presId="urn:microsoft.com/office/officeart/2005/8/layout/vList2"/>
    <dgm:cxn modelId="{A334C1F4-4DC9-4F25-9C30-36AF0758EE7F}" type="presParOf" srcId="{C93B9FA0-3D33-42C8-B765-3E9C9C2F4B4B}" destId="{09EAC2D9-0998-4EF6-9646-23EE3D0554E3}" srcOrd="16" destOrd="0" presId="urn:microsoft.com/office/officeart/2005/8/layout/vList2"/>
    <dgm:cxn modelId="{98AA82B5-AB41-463F-B6C1-F6699534DD6E}" type="presParOf" srcId="{C93B9FA0-3D33-42C8-B765-3E9C9C2F4B4B}" destId="{693AEB28-E052-4220-A7EF-19B6CAF14BCC}" srcOrd="17" destOrd="0" presId="urn:microsoft.com/office/officeart/2005/8/layout/vList2"/>
    <dgm:cxn modelId="{7DDFCDED-FD99-4401-82D0-5AC278375AD8}" type="presParOf" srcId="{C93B9FA0-3D33-42C8-B765-3E9C9C2F4B4B}" destId="{828F80AA-7224-453E-8DBD-947DC20C2012}" srcOrd="18" destOrd="0" presId="urn:microsoft.com/office/officeart/2005/8/layout/vList2"/>
    <dgm:cxn modelId="{27FEF93C-7427-42D9-8DFF-38031A9A818E}" type="presParOf" srcId="{C93B9FA0-3D33-42C8-B765-3E9C9C2F4B4B}" destId="{D2231BCC-982F-4E55-919C-8875676D202D}" srcOrd="19" destOrd="0" presId="urn:microsoft.com/office/officeart/2005/8/layout/vList2"/>
    <dgm:cxn modelId="{A2C7F319-1DDD-462F-BF00-125B107DF312}" type="presParOf" srcId="{C93B9FA0-3D33-42C8-B765-3E9C9C2F4B4B}" destId="{719FBBC0-9F94-4B66-984C-D90F52CFC835}" srcOrd="20" destOrd="0" presId="urn:microsoft.com/office/officeart/2005/8/layout/vList2"/>
    <dgm:cxn modelId="{23F86346-83A3-446D-8409-199CDFF26505}" type="presParOf" srcId="{C93B9FA0-3D33-42C8-B765-3E9C9C2F4B4B}" destId="{4698F156-21A0-4FD8-8B6B-36373FF10CF7}" srcOrd="21" destOrd="0" presId="urn:microsoft.com/office/officeart/2005/8/layout/vList2"/>
    <dgm:cxn modelId="{6338025C-B684-408A-B5A8-415F00990265}" type="presParOf" srcId="{C93B9FA0-3D33-42C8-B765-3E9C9C2F4B4B}" destId="{6490E66C-AE35-485F-9939-A7F789AC8D0D}" srcOrd="22" destOrd="0" presId="urn:microsoft.com/office/officeart/2005/8/layout/vList2"/>
    <dgm:cxn modelId="{7FCC68F1-D958-4861-85A7-918002FD0DF0}" type="presParOf" srcId="{C93B9FA0-3D33-42C8-B765-3E9C9C2F4B4B}" destId="{06D749EA-26F9-4EF6-B1E0-B56CC71CDAD9}" srcOrd="23" destOrd="0" presId="urn:microsoft.com/office/officeart/2005/8/layout/vList2"/>
    <dgm:cxn modelId="{14BC3F6E-0444-48D2-84F4-C8B4D8C335CE}" type="presParOf" srcId="{C93B9FA0-3D33-42C8-B765-3E9C9C2F4B4B}" destId="{49E5E6F5-1611-43DA-B575-9123444305AC}" srcOrd="24" destOrd="0" presId="urn:microsoft.com/office/officeart/2005/8/layout/vList2"/>
    <dgm:cxn modelId="{B0C5B905-2A7A-40FA-9933-54B38A8A7C0A}" type="presParOf" srcId="{C93B9FA0-3D33-42C8-B765-3E9C9C2F4B4B}" destId="{8F323A20-A99E-4B96-B338-3DC581E97308}" srcOrd="25" destOrd="0" presId="urn:microsoft.com/office/officeart/2005/8/layout/vList2"/>
    <dgm:cxn modelId="{E2A5B9B0-6FAA-4272-924D-5B54A1C768B5}" type="presParOf" srcId="{C93B9FA0-3D33-42C8-B765-3E9C9C2F4B4B}" destId="{413C8F19-C4AC-4CEA-8626-F5ACE16A4B99}" srcOrd="2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8A6C5C-3E92-4E63-BFF7-AFA9FA900AB4}">
      <dsp:nvSpPr>
        <dsp:cNvPr id="0" name=""/>
        <dsp:cNvSpPr/>
      </dsp:nvSpPr>
      <dsp:spPr>
        <a:xfrm>
          <a:off x="0" y="145649"/>
          <a:ext cx="6254462" cy="304200"/>
        </a:xfrm>
        <a:prstGeom prst="roundRect">
          <a:avLst/>
        </a:prstGeom>
        <a:blipFill>
          <a:blip xmlns:r="http://schemas.openxmlformats.org/officeDocument/2006/relationships" r:embed="rId1">
            <a:duotone>
              <a:schemeClr val="accent5">
                <a:hueOff val="0"/>
                <a:satOff val="0"/>
                <a:lumOff val="0"/>
                <a:alphaOff val="0"/>
                <a:shade val="74000"/>
                <a:satMod val="130000"/>
                <a:lumMod val="90000"/>
              </a:schemeClr>
              <a:schemeClr val="accent5">
                <a:hueOff val="0"/>
                <a:satOff val="0"/>
                <a:lumOff val="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300" b="1" u="sng" kern="1200" dirty="0"/>
            <a:t>Popis skladbi s CD-a:</a:t>
          </a:r>
          <a:endParaRPr lang="en-US" sz="1300" kern="1200" dirty="0"/>
        </a:p>
      </dsp:txBody>
      <dsp:txXfrm>
        <a:off x="14850" y="160499"/>
        <a:ext cx="6224762" cy="274500"/>
      </dsp:txXfrm>
    </dsp:sp>
    <dsp:sp modelId="{C8F5293F-C56B-4AEB-AA52-E4697CB814E1}">
      <dsp:nvSpPr>
        <dsp:cNvPr id="0" name=""/>
        <dsp:cNvSpPr/>
      </dsp:nvSpPr>
      <dsp:spPr>
        <a:xfrm>
          <a:off x="0" y="487289"/>
          <a:ext cx="6254462" cy="304200"/>
        </a:xfrm>
        <a:prstGeom prst="roundRect">
          <a:avLst/>
        </a:prstGeom>
        <a:blipFill>
          <a:blip xmlns:r="http://schemas.openxmlformats.org/officeDocument/2006/relationships" r:embed="rId1">
            <a:duotone>
              <a:schemeClr val="accent5">
                <a:hueOff val="76397"/>
                <a:satOff val="44"/>
                <a:lumOff val="437"/>
                <a:alphaOff val="0"/>
                <a:shade val="74000"/>
                <a:satMod val="130000"/>
                <a:lumMod val="90000"/>
              </a:schemeClr>
              <a:schemeClr val="accent5">
                <a:hueOff val="76397"/>
                <a:satOff val="44"/>
                <a:lumOff val="437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300" kern="1200"/>
            <a:t>1. DORMI MIA PICIA, DORMI (4:49) – Marušići (Buje)</a:t>
          </a:r>
          <a:endParaRPr lang="en-US" sz="1300" kern="1200"/>
        </a:p>
      </dsp:txBody>
      <dsp:txXfrm>
        <a:off x="14850" y="502139"/>
        <a:ext cx="6224762" cy="274500"/>
      </dsp:txXfrm>
    </dsp:sp>
    <dsp:sp modelId="{006404A1-85E4-4BED-AA81-683259AE8759}">
      <dsp:nvSpPr>
        <dsp:cNvPr id="0" name=""/>
        <dsp:cNvSpPr/>
      </dsp:nvSpPr>
      <dsp:spPr>
        <a:xfrm>
          <a:off x="0" y="828929"/>
          <a:ext cx="6254462" cy="304200"/>
        </a:xfrm>
        <a:prstGeom prst="roundRect">
          <a:avLst/>
        </a:prstGeom>
        <a:blipFill>
          <a:blip xmlns:r="http://schemas.openxmlformats.org/officeDocument/2006/relationships" r:embed="rId1">
            <a:duotone>
              <a:schemeClr val="accent5">
                <a:hueOff val="152795"/>
                <a:satOff val="89"/>
                <a:lumOff val="875"/>
                <a:alphaOff val="0"/>
                <a:shade val="74000"/>
                <a:satMod val="130000"/>
                <a:lumMod val="90000"/>
              </a:schemeClr>
              <a:schemeClr val="accent5">
                <a:hueOff val="152795"/>
                <a:satOff val="89"/>
                <a:lumOff val="875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300" kern="1200"/>
            <a:t>2. ČA TO ŠUŠKA (1:21) – Pregara (Kopar)</a:t>
          </a:r>
          <a:endParaRPr lang="en-US" sz="1300" kern="1200"/>
        </a:p>
      </dsp:txBody>
      <dsp:txXfrm>
        <a:off x="14850" y="843779"/>
        <a:ext cx="6224762" cy="274500"/>
      </dsp:txXfrm>
    </dsp:sp>
    <dsp:sp modelId="{DD5B874A-C65C-4B3D-8621-8D6025E8A349}">
      <dsp:nvSpPr>
        <dsp:cNvPr id="0" name=""/>
        <dsp:cNvSpPr/>
      </dsp:nvSpPr>
      <dsp:spPr>
        <a:xfrm>
          <a:off x="0" y="1170569"/>
          <a:ext cx="6254462" cy="304200"/>
        </a:xfrm>
        <a:prstGeom prst="roundRect">
          <a:avLst/>
        </a:prstGeom>
        <a:blipFill>
          <a:blip xmlns:r="http://schemas.openxmlformats.org/officeDocument/2006/relationships" r:embed="rId1">
            <a:duotone>
              <a:schemeClr val="accent5">
                <a:hueOff val="229192"/>
                <a:satOff val="133"/>
                <a:lumOff val="1312"/>
                <a:alphaOff val="0"/>
                <a:shade val="74000"/>
                <a:satMod val="130000"/>
                <a:lumMod val="90000"/>
              </a:schemeClr>
              <a:schemeClr val="accent5">
                <a:hueOff val="229192"/>
                <a:satOff val="133"/>
                <a:lumOff val="1312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300" kern="1200"/>
            <a:t>3. FAME LE NINE (1:47) – Zapadna Istra</a:t>
          </a:r>
          <a:endParaRPr lang="en-US" sz="1300" kern="1200"/>
        </a:p>
      </dsp:txBody>
      <dsp:txXfrm>
        <a:off x="14850" y="1185419"/>
        <a:ext cx="6224762" cy="274500"/>
      </dsp:txXfrm>
    </dsp:sp>
    <dsp:sp modelId="{6E45DA37-10A7-40BB-8359-E214174E4AED}">
      <dsp:nvSpPr>
        <dsp:cNvPr id="0" name=""/>
        <dsp:cNvSpPr/>
      </dsp:nvSpPr>
      <dsp:spPr>
        <a:xfrm>
          <a:off x="0" y="1512209"/>
          <a:ext cx="6254462" cy="304200"/>
        </a:xfrm>
        <a:prstGeom prst="roundRect">
          <a:avLst/>
        </a:prstGeom>
        <a:blipFill>
          <a:blip xmlns:r="http://schemas.openxmlformats.org/officeDocument/2006/relationships" r:embed="rId1">
            <a:duotone>
              <a:schemeClr val="accent5">
                <a:hueOff val="305589"/>
                <a:satOff val="177"/>
                <a:lumOff val="1750"/>
                <a:alphaOff val="0"/>
                <a:shade val="74000"/>
                <a:satMod val="130000"/>
                <a:lumMod val="90000"/>
              </a:schemeClr>
              <a:schemeClr val="accent5">
                <a:hueOff val="305589"/>
                <a:satOff val="177"/>
                <a:lumOff val="1750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300" kern="1200"/>
            <a:t>4. LJUBA IVANOVA (3:38) – Boljunska vala (Lupoglav)</a:t>
          </a:r>
          <a:endParaRPr lang="en-US" sz="1300" kern="1200"/>
        </a:p>
      </dsp:txBody>
      <dsp:txXfrm>
        <a:off x="14850" y="1527059"/>
        <a:ext cx="6224762" cy="274500"/>
      </dsp:txXfrm>
    </dsp:sp>
    <dsp:sp modelId="{7B61E7A9-04E8-4034-AC95-5097AE80D6F1}">
      <dsp:nvSpPr>
        <dsp:cNvPr id="0" name=""/>
        <dsp:cNvSpPr/>
      </dsp:nvSpPr>
      <dsp:spPr>
        <a:xfrm>
          <a:off x="0" y="1853849"/>
          <a:ext cx="6254462" cy="304200"/>
        </a:xfrm>
        <a:prstGeom prst="roundRect">
          <a:avLst/>
        </a:prstGeom>
        <a:blipFill>
          <a:blip xmlns:r="http://schemas.openxmlformats.org/officeDocument/2006/relationships" r:embed="rId1">
            <a:duotone>
              <a:schemeClr val="accent5">
                <a:hueOff val="381987"/>
                <a:satOff val="222"/>
                <a:lumOff val="2187"/>
                <a:alphaOff val="0"/>
                <a:shade val="74000"/>
                <a:satMod val="130000"/>
                <a:lumMod val="90000"/>
              </a:schemeClr>
              <a:schemeClr val="accent5">
                <a:hueOff val="381987"/>
                <a:satOff val="222"/>
                <a:lumOff val="2187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300" kern="1200"/>
            <a:t>5. NINA OH, NINA OH (2:11) – Gradinje (Oprtalj)</a:t>
          </a:r>
          <a:endParaRPr lang="en-US" sz="1300" kern="1200"/>
        </a:p>
      </dsp:txBody>
      <dsp:txXfrm>
        <a:off x="14850" y="1868699"/>
        <a:ext cx="6224762" cy="274500"/>
      </dsp:txXfrm>
    </dsp:sp>
    <dsp:sp modelId="{4CB9E276-EFA7-41BB-B817-4C07BC390DFB}">
      <dsp:nvSpPr>
        <dsp:cNvPr id="0" name=""/>
        <dsp:cNvSpPr/>
      </dsp:nvSpPr>
      <dsp:spPr>
        <a:xfrm>
          <a:off x="0" y="2195489"/>
          <a:ext cx="6254462" cy="304200"/>
        </a:xfrm>
        <a:prstGeom prst="roundRect">
          <a:avLst/>
        </a:prstGeom>
        <a:blipFill>
          <a:blip xmlns:r="http://schemas.openxmlformats.org/officeDocument/2006/relationships" r:embed="rId1">
            <a:duotone>
              <a:schemeClr val="accent5">
                <a:hueOff val="458384"/>
                <a:satOff val="266"/>
                <a:lumOff val="2624"/>
                <a:alphaOff val="0"/>
                <a:shade val="74000"/>
                <a:satMod val="130000"/>
                <a:lumMod val="90000"/>
              </a:schemeClr>
              <a:schemeClr val="accent5">
                <a:hueOff val="458384"/>
                <a:satOff val="266"/>
                <a:lumOff val="2624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300" kern="1200"/>
            <a:t>6. PRVO LITO KI SAN SLUŽU (3:41) – Martinčići (Grožnjan)</a:t>
          </a:r>
          <a:endParaRPr lang="en-US" sz="1300" kern="1200"/>
        </a:p>
      </dsp:txBody>
      <dsp:txXfrm>
        <a:off x="14850" y="2210339"/>
        <a:ext cx="6224762" cy="274500"/>
      </dsp:txXfrm>
    </dsp:sp>
    <dsp:sp modelId="{1C81C4B7-C556-443F-9CDC-1B6DE3B663C9}">
      <dsp:nvSpPr>
        <dsp:cNvPr id="0" name=""/>
        <dsp:cNvSpPr/>
      </dsp:nvSpPr>
      <dsp:spPr>
        <a:xfrm>
          <a:off x="0" y="2537129"/>
          <a:ext cx="6254462" cy="304200"/>
        </a:xfrm>
        <a:prstGeom prst="roundRect">
          <a:avLst/>
        </a:prstGeom>
        <a:blipFill>
          <a:blip xmlns:r="http://schemas.openxmlformats.org/officeDocument/2006/relationships" r:embed="rId1">
            <a:duotone>
              <a:schemeClr val="accent5">
                <a:hueOff val="534781"/>
                <a:satOff val="310"/>
                <a:lumOff val="3062"/>
                <a:alphaOff val="0"/>
                <a:shade val="74000"/>
                <a:satMod val="130000"/>
                <a:lumMod val="90000"/>
              </a:schemeClr>
              <a:schemeClr val="accent5">
                <a:hueOff val="534781"/>
                <a:satOff val="310"/>
                <a:lumOff val="3062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300" kern="1200"/>
            <a:t>7. ŠU JE OĆA (2:21) – Černehov breg (Buzet)</a:t>
          </a:r>
          <a:endParaRPr lang="en-US" sz="1300" kern="1200"/>
        </a:p>
      </dsp:txBody>
      <dsp:txXfrm>
        <a:off x="14850" y="2551979"/>
        <a:ext cx="6224762" cy="274500"/>
      </dsp:txXfrm>
    </dsp:sp>
    <dsp:sp modelId="{09EAC2D9-0998-4EF6-9646-23EE3D0554E3}">
      <dsp:nvSpPr>
        <dsp:cNvPr id="0" name=""/>
        <dsp:cNvSpPr/>
      </dsp:nvSpPr>
      <dsp:spPr>
        <a:xfrm>
          <a:off x="0" y="2878769"/>
          <a:ext cx="6254462" cy="304200"/>
        </a:xfrm>
        <a:prstGeom prst="roundRect">
          <a:avLst/>
        </a:prstGeom>
        <a:blipFill>
          <a:blip xmlns:r="http://schemas.openxmlformats.org/officeDocument/2006/relationships" r:embed="rId1">
            <a:duotone>
              <a:schemeClr val="accent5">
                <a:hueOff val="611178"/>
                <a:satOff val="354"/>
                <a:lumOff val="3499"/>
                <a:alphaOff val="0"/>
                <a:shade val="74000"/>
                <a:satMod val="130000"/>
                <a:lumMod val="90000"/>
              </a:schemeClr>
              <a:schemeClr val="accent5">
                <a:hueOff val="611178"/>
                <a:satOff val="354"/>
                <a:lumOff val="3499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300" kern="1200"/>
            <a:t>8. ORCO (3:39) – Oprtalj</a:t>
          </a:r>
          <a:endParaRPr lang="en-US" sz="1300" kern="1200"/>
        </a:p>
      </dsp:txBody>
      <dsp:txXfrm>
        <a:off x="14850" y="2893619"/>
        <a:ext cx="6224762" cy="274500"/>
      </dsp:txXfrm>
    </dsp:sp>
    <dsp:sp modelId="{828F80AA-7224-453E-8DBD-947DC20C2012}">
      <dsp:nvSpPr>
        <dsp:cNvPr id="0" name=""/>
        <dsp:cNvSpPr/>
      </dsp:nvSpPr>
      <dsp:spPr>
        <a:xfrm>
          <a:off x="0" y="3220410"/>
          <a:ext cx="6254462" cy="304200"/>
        </a:xfrm>
        <a:prstGeom prst="roundRect">
          <a:avLst/>
        </a:prstGeom>
        <a:blipFill>
          <a:blip xmlns:r="http://schemas.openxmlformats.org/officeDocument/2006/relationships" r:embed="rId1">
            <a:duotone>
              <a:schemeClr val="accent5">
                <a:hueOff val="687576"/>
                <a:satOff val="399"/>
                <a:lumOff val="3936"/>
                <a:alphaOff val="0"/>
                <a:shade val="74000"/>
                <a:satMod val="130000"/>
                <a:lumMod val="90000"/>
              </a:schemeClr>
              <a:schemeClr val="accent5">
                <a:hueOff val="687576"/>
                <a:satOff val="399"/>
                <a:lumOff val="3936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300" kern="1200"/>
            <a:t>9. FÀ LE NANE (1:41) – Brtonigla</a:t>
          </a:r>
          <a:endParaRPr lang="en-US" sz="1300" kern="1200"/>
        </a:p>
      </dsp:txBody>
      <dsp:txXfrm>
        <a:off x="14850" y="3235260"/>
        <a:ext cx="6224762" cy="274500"/>
      </dsp:txXfrm>
    </dsp:sp>
    <dsp:sp modelId="{719FBBC0-9F94-4B66-984C-D90F52CFC835}">
      <dsp:nvSpPr>
        <dsp:cNvPr id="0" name=""/>
        <dsp:cNvSpPr/>
      </dsp:nvSpPr>
      <dsp:spPr>
        <a:xfrm>
          <a:off x="0" y="3562050"/>
          <a:ext cx="6254462" cy="304200"/>
        </a:xfrm>
        <a:prstGeom prst="roundRect">
          <a:avLst/>
        </a:prstGeom>
        <a:blipFill>
          <a:blip xmlns:r="http://schemas.openxmlformats.org/officeDocument/2006/relationships" r:embed="rId1">
            <a:duotone>
              <a:schemeClr val="accent5">
                <a:hueOff val="763973"/>
                <a:satOff val="443"/>
                <a:lumOff val="4374"/>
                <a:alphaOff val="0"/>
                <a:shade val="74000"/>
                <a:satMod val="130000"/>
                <a:lumMod val="90000"/>
              </a:schemeClr>
              <a:schemeClr val="accent5">
                <a:hueOff val="763973"/>
                <a:satOff val="443"/>
                <a:lumOff val="4374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300" kern="1200"/>
            <a:t>10. ZIBALA ANE (4:47) – Pićan</a:t>
          </a:r>
          <a:endParaRPr lang="en-US" sz="1300" kern="1200"/>
        </a:p>
      </dsp:txBody>
      <dsp:txXfrm>
        <a:off x="14850" y="3576900"/>
        <a:ext cx="6224762" cy="274500"/>
      </dsp:txXfrm>
    </dsp:sp>
    <dsp:sp modelId="{6490E66C-AE35-485F-9939-A7F789AC8D0D}">
      <dsp:nvSpPr>
        <dsp:cNvPr id="0" name=""/>
        <dsp:cNvSpPr/>
      </dsp:nvSpPr>
      <dsp:spPr>
        <a:xfrm>
          <a:off x="0" y="3903690"/>
          <a:ext cx="6254462" cy="304200"/>
        </a:xfrm>
        <a:prstGeom prst="roundRect">
          <a:avLst/>
        </a:prstGeom>
        <a:blipFill>
          <a:blip xmlns:r="http://schemas.openxmlformats.org/officeDocument/2006/relationships" r:embed="rId1">
            <a:duotone>
              <a:schemeClr val="accent5">
                <a:hueOff val="840370"/>
                <a:satOff val="487"/>
                <a:lumOff val="4811"/>
                <a:alphaOff val="0"/>
                <a:shade val="74000"/>
                <a:satMod val="130000"/>
                <a:lumMod val="90000"/>
              </a:schemeClr>
              <a:schemeClr val="accent5">
                <a:hueOff val="840370"/>
                <a:satOff val="487"/>
                <a:lumOff val="4811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300" kern="1200"/>
            <a:t>11. ZASPAL PAVE (2:56) – Premantura</a:t>
          </a:r>
          <a:endParaRPr lang="en-US" sz="1300" kern="1200"/>
        </a:p>
      </dsp:txBody>
      <dsp:txXfrm>
        <a:off x="14850" y="3918540"/>
        <a:ext cx="6224762" cy="274500"/>
      </dsp:txXfrm>
    </dsp:sp>
    <dsp:sp modelId="{49E5E6F5-1611-43DA-B575-9123444305AC}">
      <dsp:nvSpPr>
        <dsp:cNvPr id="0" name=""/>
        <dsp:cNvSpPr/>
      </dsp:nvSpPr>
      <dsp:spPr>
        <a:xfrm>
          <a:off x="0" y="4245330"/>
          <a:ext cx="6254462" cy="304200"/>
        </a:xfrm>
        <a:prstGeom prst="roundRect">
          <a:avLst/>
        </a:prstGeom>
        <a:blipFill>
          <a:blip xmlns:r="http://schemas.openxmlformats.org/officeDocument/2006/relationships" r:embed="rId1">
            <a:duotone>
              <a:schemeClr val="accent5">
                <a:hueOff val="916768"/>
                <a:satOff val="532"/>
                <a:lumOff val="5249"/>
                <a:alphaOff val="0"/>
                <a:shade val="74000"/>
                <a:satMod val="130000"/>
                <a:lumMod val="90000"/>
              </a:schemeClr>
              <a:schemeClr val="accent5">
                <a:hueOff val="916768"/>
                <a:satOff val="532"/>
                <a:lumOff val="5249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300" kern="1200"/>
            <a:t>12. HOMO SPAT (1:18) – Strohi (Oprtalj)</a:t>
          </a:r>
          <a:endParaRPr lang="en-US" sz="1300" kern="1200"/>
        </a:p>
      </dsp:txBody>
      <dsp:txXfrm>
        <a:off x="14850" y="4260180"/>
        <a:ext cx="6224762" cy="274500"/>
      </dsp:txXfrm>
    </dsp:sp>
    <dsp:sp modelId="{413C8F19-C4AC-4CEA-8626-F5ACE16A4B99}">
      <dsp:nvSpPr>
        <dsp:cNvPr id="0" name=""/>
        <dsp:cNvSpPr/>
      </dsp:nvSpPr>
      <dsp:spPr>
        <a:xfrm>
          <a:off x="0" y="4586970"/>
          <a:ext cx="6254462" cy="304200"/>
        </a:xfrm>
        <a:prstGeom prst="roundRect">
          <a:avLst/>
        </a:prstGeom>
        <a:blipFill>
          <a:blip xmlns:r="http://schemas.openxmlformats.org/officeDocument/2006/relationships" r:embed="rId1">
            <a:duotone>
              <a:schemeClr val="accent5">
                <a:hueOff val="993165"/>
                <a:satOff val="576"/>
                <a:lumOff val="5686"/>
                <a:alphaOff val="0"/>
                <a:shade val="74000"/>
                <a:satMod val="130000"/>
                <a:lumMod val="90000"/>
              </a:schemeClr>
              <a:schemeClr val="accent5">
                <a:hueOff val="993165"/>
                <a:satOff val="576"/>
                <a:lumOff val="5686"/>
                <a:alphaOff val="0"/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300" kern="1200" dirty="0"/>
            <a:t>Ukupno trajanje 31:29</a:t>
          </a:r>
          <a:endParaRPr lang="en-US" sz="1300" kern="1200" dirty="0"/>
        </a:p>
      </dsp:txBody>
      <dsp:txXfrm>
        <a:off x="14850" y="4601820"/>
        <a:ext cx="6224762" cy="2745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5/23/24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260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379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hr-HR" altLang="en-US"/>
          </a:p>
        </p:txBody>
      </p:sp>
    </p:spTree>
    <p:extLst>
      <p:ext uri="{BB962C8B-B14F-4D97-AF65-F5344CB8AC3E}">
        <p14:creationId xmlns:p14="http://schemas.microsoft.com/office/powerpoint/2010/main" val="1142770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9F74EB-A64C-43E7-8809-B8AAA3A84D48}" type="slidenum">
              <a:rPr lang="hr-HR" smtClean="0"/>
              <a:t>43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71050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6AD6EE87-EBD5-4F12-A48A-63ACA297AC8F}" type="datetimeFigureOut">
              <a:rPr lang="en-US" smtClean="0"/>
              <a:t>5/23/24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t>5/23/24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t>5/23/24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t>5/23/24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t>5/23/24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t>5/23/24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t>5/23/24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smtClean="0"/>
              <a:t>5/23/24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smtClean="0"/>
              <a:t>5/23/24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t>5/23/24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smtClean="0"/>
              <a:t>5/23/24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smtClean="0"/>
              <a:t>5/23/24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smtClean="0"/>
              <a:t>5/23/24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0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0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smtClean="0"/>
              <a:t>5/23/24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t>5/23/24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/>
              <a:t>5/23/24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smtClean="0"/>
              <a:t>5/23/24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/>
              <a:t>5/23/24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0298CD5-6C1E-4009-B41F-6DF62E31D3BE}" type="datetimeFigureOut">
              <a:rPr lang="en-US" smtClean="0"/>
              <a:t>5/23/24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2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https://www.youtube.com/embed/8g1zfwruUYI?feature=oembed" TargetMode="External"/><Relationship Id="rId1" Type="http://schemas.openxmlformats.org/officeDocument/2006/relationships/video" Target="NULL" TargetMode="Externa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3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35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35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35.png"/><Relationship Id="rId4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4" Type="http://schemas.openxmlformats.org/officeDocument/2006/relationships/image" Target="../media/image3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708983"/>
            <a:ext cx="6815669" cy="1677682"/>
          </a:xfrm>
        </p:spPr>
        <p:txBody>
          <a:bodyPr>
            <a:normAutofit fontScale="90000"/>
          </a:bodyPr>
          <a:lstStyle/>
          <a:p>
            <a:r>
              <a:rPr lang="hr-HR" sz="3110" b="1" dirty="0">
                <a:latin typeface="Arial" panose="020B0604020202020204" pitchFamily="34" charset="0"/>
                <a:cs typeface="Arial" panose="020B0604020202020204" pitchFamily="34" charset="0"/>
              </a:rPr>
              <a:t>ZAVIČAJNA NASTAVA NA PRIMJERU GLAZBENE ŠKOLE IVANA MATETIĆA-RONJGOVA PULA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32500" lnSpcReduction="20000"/>
          </a:bodyPr>
          <a:lstStyle/>
          <a:p>
            <a:r>
              <a:rPr lang="hr-HR" sz="4665" b="1" dirty="0">
                <a:latin typeface="+mj-lt"/>
                <a:cs typeface="+mj-lt"/>
              </a:rPr>
              <a:t>Prezentaciju pripremili:</a:t>
            </a:r>
          </a:p>
          <a:p>
            <a:r>
              <a:rPr lang="hr-HR" sz="4665" b="1" dirty="0">
                <a:latin typeface="+mj-lt"/>
                <a:cs typeface="+mj-lt"/>
              </a:rPr>
              <a:t>- Romana Vuksan Zuban, mag. mus. ravnateljica Škole</a:t>
            </a:r>
          </a:p>
          <a:p>
            <a:r>
              <a:rPr lang="hr-HR" sz="4665" b="1" dirty="0">
                <a:latin typeface="+mj-lt"/>
                <a:cs typeface="+mj-lt"/>
                <a:sym typeface="+mn-ea"/>
              </a:rPr>
              <a:t>- Suzana </a:t>
            </a:r>
            <a:r>
              <a:rPr lang="hr-HR" sz="4665" b="1" dirty="0" err="1">
                <a:latin typeface="+mj-lt"/>
                <a:cs typeface="+mj-lt"/>
                <a:sym typeface="+mn-ea"/>
              </a:rPr>
              <a:t>Goldin</a:t>
            </a:r>
            <a:r>
              <a:rPr lang="hr-HR" sz="4665" b="1" dirty="0">
                <a:latin typeface="+mj-lt"/>
                <a:cs typeface="+mj-lt"/>
                <a:sym typeface="+mn-ea"/>
              </a:rPr>
              <a:t>, prof. izvrsni savjetnik, GŠ IMR Pula</a:t>
            </a:r>
          </a:p>
          <a:p>
            <a:r>
              <a:rPr lang="hr-HR" sz="4665" b="1" dirty="0">
                <a:latin typeface="+mj-lt"/>
                <a:cs typeface="+mj-lt"/>
                <a:sym typeface="+mn-ea"/>
              </a:rPr>
              <a:t>- dr.sc. Noel </a:t>
            </a:r>
            <a:r>
              <a:rPr lang="hr-HR" sz="4665" b="1" dirty="0" err="1">
                <a:latin typeface="+mj-lt"/>
                <a:cs typeface="+mj-lt"/>
                <a:sym typeface="+mn-ea"/>
              </a:rPr>
              <a:t>Šuran</a:t>
            </a:r>
            <a:r>
              <a:rPr lang="hr-HR" sz="4665" b="1" dirty="0">
                <a:latin typeface="+mj-lt"/>
                <a:cs typeface="+mj-lt"/>
                <a:sym typeface="+mn-ea"/>
              </a:rPr>
              <a:t>, EMI-MEI Pazin</a:t>
            </a:r>
            <a:endParaRPr lang="hr-HR" sz="4665" b="1" i="0" dirty="0">
              <a:effectLst/>
              <a:latin typeface="+mj-lt"/>
              <a:cs typeface="+mj-lt"/>
            </a:endParaRPr>
          </a:p>
          <a:p>
            <a:endParaRPr lang="hr-HR" sz="4665" b="1" dirty="0">
              <a:latin typeface="+mj-lt"/>
              <a:cs typeface="+mj-lt"/>
            </a:endParaRPr>
          </a:p>
          <a:p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372" y="0"/>
            <a:ext cx="2570206" cy="2236330"/>
          </a:xfrm>
          <a:prstGeom prst="rect">
            <a:avLst/>
          </a:prstGeom>
        </p:spPr>
      </p:pic>
      <p:pic>
        <p:nvPicPr>
          <p:cNvPr id="5" name="KONACNI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7870" y="2801620"/>
            <a:ext cx="495300" cy="4953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236017" y="920706"/>
            <a:ext cx="10026869" cy="5069818"/>
          </a:xfrm>
          <a:prstGeom prst="rect">
            <a:avLst/>
          </a:prstGeom>
          <a:ln w="9525" cap="flat" cmpd="sng" algn="ctr">
            <a:solidFill>
              <a:schemeClr val="accent1"/>
            </a:solidFill>
            <a:prstDash val="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no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hr-HR" altLang="en-US" sz="4800" dirty="0"/>
              <a:t>Zašto usustavljivanje?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hr-HR" altLang="en-US" sz="4800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hr-HR" altLang="en-US" sz="4800" dirty="0"/>
              <a:t>Zašto u škole?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hr-HR" altLang="en-US" sz="4800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hr-HR" altLang="en-US" sz="4800" dirty="0"/>
              <a:t>Čemu u glazbenu školu koja je kuća klasike?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242323" y="838726"/>
            <a:ext cx="9774620" cy="4912535"/>
          </a:xfrm>
          <a:prstGeom prst="rect">
            <a:avLst/>
          </a:prstGeom>
          <a:ln w="9525" cap="flat" cmpd="sng" algn="ctr">
            <a:solidFill>
              <a:schemeClr val="accent1"/>
            </a:solidFill>
            <a:prstDash val="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altLang="en-US" dirty="0"/>
              <a:t> </a:t>
            </a:r>
            <a:r>
              <a:rPr lang="hr-HR" altLang="en-US" dirty="0">
                <a:latin typeface="Arial" panose="020B0604020202020204" pitchFamily="34" charset="0"/>
                <a:cs typeface="Arial" panose="020B0604020202020204" pitchFamily="34" charset="0"/>
              </a:rPr>
              <a:t>izborna ili fakultativna nastava- dio kurikuluma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altLang="en-US" dirty="0">
                <a:latin typeface="Arial" panose="020B0604020202020204" pitchFamily="34" charset="0"/>
                <a:cs typeface="Arial" panose="020B0604020202020204" pitchFamily="34" charset="0"/>
              </a:rPr>
              <a:t> jedino ili nažalost jedino sustav rješava problem roditelja ili kuće koja sve manje je temelj zajednice i vrijednosti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altLang="en-US" dirty="0">
                <a:latin typeface="Arial" panose="020B0604020202020204" pitchFamily="34" charset="0"/>
                <a:cs typeface="Arial" panose="020B0604020202020204" pitchFamily="34" charset="0"/>
              </a:rPr>
              <a:t> od korijena i glave se dobivaju osnovne vrijednosti i jedino kvaliteta imenuje (amenuje) glava kuće ili obrazovni sustav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altLang="en-US" dirty="0">
                <a:latin typeface="Arial" panose="020B0604020202020204" pitchFamily="34" charset="0"/>
                <a:cs typeface="Arial" panose="020B0604020202020204" pitchFamily="34" charset="0"/>
              </a:rPr>
              <a:t> podrijetlo ili bitak je osnova za razvoj ličnosti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altLang="en-US" dirty="0">
                <a:latin typeface="Arial" panose="020B0604020202020204" pitchFamily="34" charset="0"/>
                <a:cs typeface="Arial" panose="020B0604020202020204" pitchFamily="34" charset="0"/>
              </a:rPr>
              <a:t> ako izgubimo tradiciju, gubimo na identitetu</a:t>
            </a:r>
          </a:p>
          <a:p>
            <a:endParaRPr lang="hr-H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altLang="en-US" dirty="0">
                <a:latin typeface="Arial" panose="020B0604020202020204" pitchFamily="34" charset="0"/>
                <a:cs typeface="Arial" panose="020B0604020202020204" pitchFamily="34" charset="0"/>
              </a:rPr>
              <a:t>cilj: očuvanje temeljnih vrijednosti i tradicije kroz školski sustav</a:t>
            </a:r>
          </a:p>
          <a:p>
            <a:endParaRPr lang="hr-H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altLang="en-US" dirty="0">
                <a:latin typeface="Arial" panose="020B0604020202020204" pitchFamily="34" charset="0"/>
                <a:cs typeface="Arial" panose="020B0604020202020204" pitchFamily="34" charset="0"/>
              </a:rPr>
              <a:t>koliko god je tradicijska folklorna glazba alternativa, toliko je i vječna klasična muzika</a:t>
            </a:r>
          </a:p>
          <a:p>
            <a:endParaRPr lang="hr-H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altLang="en-US" dirty="0">
                <a:latin typeface="Arial" panose="020B0604020202020204" pitchFamily="34" charset="0"/>
                <a:cs typeface="Arial" panose="020B0604020202020204" pitchFamily="34" charset="0"/>
              </a:rPr>
              <a:t>djeca današnjice ni jedno ni drugo ne slušaju!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0765" y="1115695"/>
            <a:ext cx="9459595" cy="1303655"/>
          </a:xfrm>
        </p:spPr>
        <p:txBody>
          <a:bodyPr>
            <a:normAutofit/>
          </a:bodyPr>
          <a:lstStyle/>
          <a:p>
            <a:r>
              <a:rPr lang="hr-HR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Moto škole</a:t>
            </a:r>
            <a:r>
              <a:rPr lang="hr-HR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r-HR" altLang="en-US" sz="222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6018" y="2503563"/>
            <a:ext cx="9660580" cy="3508021"/>
          </a:xfrm>
          <a:ln w="9525" cap="flat" cmpd="sng" algn="ctr">
            <a:solidFill>
              <a:schemeClr val="accent1"/>
            </a:solidFill>
            <a:prstDash val="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>
            <a:normAutofit fontScale="25000" lnSpcReduction="20000"/>
          </a:bodyPr>
          <a:lstStyle/>
          <a:p>
            <a:pPr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hr-HR" sz="55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Nije riječ o djelatnosti koju valja tek plasirati, Glazbena je tu kako bi se upamtila</a:t>
            </a:r>
            <a:endParaRPr lang="hr-HR" sz="5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hr-HR" sz="55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Gradimo paradigmu kvalitete, izoštrenost za kvalitetu</a:t>
            </a:r>
            <a:endParaRPr lang="hr-HR" sz="5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hr-HR" sz="55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Trenuci koje stvaramo sada, mogu nas obilježiti čitav život</a:t>
            </a:r>
            <a:endParaRPr lang="hr-HR" sz="5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hr-HR" sz="55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Glazbena kao škola, ako je prava, iskrena, ostavlja fatalne susrete i tragove naročito kod mladih ljudi u konstitutivnoj dobi, jer može usmjeravati cijeli jedan život</a:t>
            </a:r>
            <a:endParaRPr lang="hr-HR" sz="5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hr-HR" sz="55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Izdržljivost i vjernost vječitoj nam glazbi i umjetnosti</a:t>
            </a:r>
            <a:endParaRPr lang="hr-HR" sz="5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hr-HR" sz="55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Čuvamo dignitet </a:t>
            </a:r>
            <a:r>
              <a:rPr lang="hr-HR" sz="55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struke</a:t>
            </a:r>
            <a:r>
              <a:rPr lang="hr-HR" sz="55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i </a:t>
            </a:r>
            <a:r>
              <a:rPr lang="hr-HR" sz="55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tradicije</a:t>
            </a:r>
            <a:r>
              <a:rPr lang="hr-HR" sz="55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na kojima počivaju sva naša učenja i načela </a:t>
            </a:r>
          </a:p>
          <a:p>
            <a:pPr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hr-HR" sz="55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Obrazujmo - dužnost i poziv svakog pedagoga</a:t>
            </a:r>
            <a:r>
              <a:rPr lang="hr-HR" sz="55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!</a:t>
            </a:r>
            <a:endParaRPr lang="hr-HR" sz="5500" dirty="0">
              <a:latin typeface="+mj-lt"/>
              <a:cs typeface="+mj-lt"/>
            </a:endParaRPr>
          </a:p>
          <a:p>
            <a:pPr marL="0" indent="0">
              <a:buNone/>
            </a:pPr>
            <a:endParaRPr lang="hr-HR" sz="584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endParaRPr lang="hr-HR" dirty="0"/>
          </a:p>
          <a:p>
            <a:endParaRPr lang="en-US" dirty="0"/>
          </a:p>
        </p:txBody>
      </p:sp>
      <p:pic>
        <p:nvPicPr>
          <p:cNvPr id="4" name="5. KONACNI ZBOR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10145" y="1608455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88" showWhenStopped="0">
                <p:cTn id="7" repeatCount="indefinite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5023485" y="3922395"/>
            <a:ext cx="40640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alt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alt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" y="137160"/>
            <a:ext cx="11704320" cy="65836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" y="212056"/>
            <a:ext cx="11813859" cy="6334191"/>
          </a:xfrm>
          <a:prstGeom prst="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</p:spPr>
      </p:pic>
      <p:sp>
        <p:nvSpPr>
          <p:cNvPr id="5" name="Text Box 4"/>
          <p:cNvSpPr txBox="1"/>
          <p:nvPr/>
        </p:nvSpPr>
        <p:spPr>
          <a:xfrm>
            <a:off x="1836420" y="862330"/>
            <a:ext cx="8178165" cy="9296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hr-HR" altLang="en-US" sz="3500" dirty="0"/>
              <a:t> </a:t>
            </a:r>
            <a:r>
              <a:rPr lang="en-US" sz="3500" dirty="0"/>
              <a:t>PROJEKTNI CIKLUS</a:t>
            </a:r>
            <a:r>
              <a:rPr lang="hr-HR" altLang="en-US" sz="3500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0350" y="1913890"/>
            <a:ext cx="4045585" cy="2930525"/>
          </a:xfrm>
          <a:prstGeom prst="rect">
            <a:avLst/>
          </a:prstGeom>
        </p:spPr>
      </p:pic>
      <p:sp>
        <p:nvSpPr>
          <p:cNvPr id="7" name="Flowchart: Process 6"/>
          <p:cNvSpPr/>
          <p:nvPr/>
        </p:nvSpPr>
        <p:spPr>
          <a:xfrm>
            <a:off x="8215630" y="1553845"/>
            <a:ext cx="3622040" cy="1490980"/>
          </a:xfrm>
          <a:prstGeom prst="flowChartProcess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altLang="en-US">
                <a:solidFill>
                  <a:schemeClr val="tx1"/>
                </a:solidFill>
              </a:rPr>
              <a:t>2019./2020. suradnja s vrtićem Rin Tin Tin slikovnica i cd Ninne Nanne Istriane- Istarske uspavanke</a:t>
            </a:r>
          </a:p>
        </p:txBody>
      </p:sp>
      <p:sp>
        <p:nvSpPr>
          <p:cNvPr id="8" name="Flowchart: Process 7"/>
          <p:cNvSpPr/>
          <p:nvPr/>
        </p:nvSpPr>
        <p:spPr>
          <a:xfrm>
            <a:off x="8215630" y="4045585"/>
            <a:ext cx="3636000" cy="1116000"/>
          </a:xfrm>
          <a:prstGeom prst="flowChartProcess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8"/>
          <p:cNvSpPr txBox="1"/>
          <p:nvPr/>
        </p:nvSpPr>
        <p:spPr>
          <a:xfrm>
            <a:off x="7948930" y="3922395"/>
            <a:ext cx="3998595" cy="1972310"/>
          </a:xfrm>
          <a:prstGeom prst="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</p:spPr>
        <p:style>
          <a:lnRef idx="0">
            <a:srgbClr val="FFFFFF"/>
          </a:lnRef>
          <a:fillRef idx="1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>
            <a:noAutofit/>
          </a:bodyPr>
          <a:lstStyle/>
          <a:p>
            <a:r>
              <a:rPr lang="hr-HR" altLang="en-US" sz="1600" dirty="0">
                <a:solidFill>
                  <a:schemeClr val="tx1"/>
                </a:solidFill>
                <a:latin typeface="+mj-lt"/>
                <a:cs typeface="+mj-lt"/>
              </a:rPr>
              <a:t>Cd  Istarskih uspavanki s 12 vokalno-instrumentalnih pjesama skladanih od ruku djelatnika škole , izvođači ansambli i solisti.</a:t>
            </a:r>
          </a:p>
          <a:p>
            <a:r>
              <a:rPr lang="hr-HR" altLang="en-US" sz="1600" dirty="0">
                <a:solidFill>
                  <a:schemeClr val="tx1"/>
                </a:solidFill>
                <a:latin typeface="+mj-lt"/>
                <a:cs typeface="+mj-lt"/>
              </a:rPr>
              <a:t>Nominacija za najbolji dječji album 2020.godine</a:t>
            </a:r>
            <a:r>
              <a:rPr lang="hr-HR" alt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altLang="en-US" sz="1600" dirty="0">
                <a:solidFill>
                  <a:schemeClr val="tx1"/>
                </a:solidFill>
                <a:latin typeface="+mj-lt"/>
                <a:cs typeface="+mj-lt"/>
              </a:rPr>
              <a:t>diskografske nagrade Porin</a:t>
            </a:r>
          </a:p>
        </p:txBody>
      </p:sp>
      <p:sp>
        <p:nvSpPr>
          <p:cNvPr id="11" name="Rectangles 10"/>
          <p:cNvSpPr/>
          <p:nvPr/>
        </p:nvSpPr>
        <p:spPr>
          <a:xfrm>
            <a:off x="3429635" y="5253355"/>
            <a:ext cx="4519295" cy="1261745"/>
          </a:xfrm>
          <a:prstGeom prst="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</p:spPr>
        <p:style>
          <a:lnRef idx="0">
            <a:srgbClr val="FFFFFF"/>
          </a:lnRef>
          <a:fillRef idx="1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altLang="en-US" sz="1600">
                <a:solidFill>
                  <a:schemeClr val="tx1"/>
                </a:solidFill>
              </a:rPr>
              <a:t>2021./22. projekt Upoznaj, istraži i dokumentiraj tradicijsku glazbu Istre, izbor srednjoškolaca,kroz Zavičajnu nastavu u Istri</a:t>
            </a:r>
            <a:r>
              <a:rPr lang="hr-HR" altLang="en-US" sz="1600"/>
              <a:t> </a:t>
            </a:r>
          </a:p>
        </p:txBody>
      </p:sp>
      <p:sp>
        <p:nvSpPr>
          <p:cNvPr id="13" name="Rectangles 12"/>
          <p:cNvSpPr/>
          <p:nvPr/>
        </p:nvSpPr>
        <p:spPr>
          <a:xfrm>
            <a:off x="396240" y="1456055"/>
            <a:ext cx="3599815" cy="1409700"/>
          </a:xfrm>
          <a:prstGeom prst="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altLang="en-US" sz="1400">
                <a:solidFill>
                  <a:schemeClr val="tx1"/>
                </a:solidFill>
              </a:rPr>
              <a:t>2024./25.</a:t>
            </a:r>
            <a:r>
              <a:rPr lang="en-US" sz="1400">
                <a:solidFill>
                  <a:schemeClr val="tx1"/>
                </a:solidFill>
              </a:rPr>
              <a:t>Projekt: Gunjci u školi</a:t>
            </a:r>
            <a:r>
              <a:rPr lang="hr-HR" altLang="en-US" sz="1400">
                <a:solidFill>
                  <a:schemeClr val="tx1"/>
                </a:solidFill>
              </a:rPr>
              <a:t>; financirano od IŽ i Ministarstva kulture u vrijednosti 3,5, tis eura</a:t>
            </a:r>
            <a:endParaRPr lang="en-US" sz="1400">
              <a:solidFill>
                <a:schemeClr val="tx1"/>
              </a:solidFill>
            </a:endParaRPr>
          </a:p>
          <a:p>
            <a:pPr algn="ctr"/>
            <a:r>
              <a:rPr lang="en-US" sz="1400">
                <a:solidFill>
                  <a:schemeClr val="tx1"/>
                </a:solidFill>
              </a:rPr>
              <a:t>Sažeti opis kulturnog dobra:</a:t>
            </a:r>
          </a:p>
          <a:p>
            <a:pPr algn="ctr"/>
            <a:r>
              <a:rPr lang="en-US" sz="1400">
                <a:solidFill>
                  <a:schemeClr val="tx1"/>
                </a:solidFill>
              </a:rPr>
              <a:t>	Glazbena praksa violine i bajsa u Istri poznata pod nazivom gunjci</a:t>
            </a:r>
            <a:r>
              <a:rPr lang="en-US" sz="1400"/>
              <a:t>. </a:t>
            </a:r>
          </a:p>
        </p:txBody>
      </p:sp>
      <p:sp>
        <p:nvSpPr>
          <p:cNvPr id="14" name="Rectangles 13"/>
          <p:cNvSpPr/>
          <p:nvPr/>
        </p:nvSpPr>
        <p:spPr>
          <a:xfrm>
            <a:off x="396240" y="3727450"/>
            <a:ext cx="3674745" cy="1346835"/>
          </a:xfrm>
          <a:prstGeom prst="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ang="5400000" scaled="0"/>
          </a:gra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altLang="en-US" sz="1600" dirty="0">
                <a:solidFill>
                  <a:schemeClr val="tx1"/>
                </a:solidFill>
              </a:rPr>
              <a:t>2022./23. fakultativna nastava Tradicijske glazbe Istre 2x45’ tjedno izbor i za osnovce, financirano od IŽ Odjela za zavičajnost i kulturu 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923290" y="3957955"/>
            <a:ext cx="459740" cy="22860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tekst, kolaž, snimka zaslona, osoba&#10;&#10;Opis je automatski generira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30" t="9074" r="3778" b="9074"/>
          <a:stretch>
            <a:fillRect/>
          </a:stretch>
        </p:blipFill>
        <p:spPr>
          <a:xfrm>
            <a:off x="2120900" y="622300"/>
            <a:ext cx="7937500" cy="5613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kstniOkvir 5"/>
          <p:cNvSpPr txBox="1"/>
          <p:nvPr/>
        </p:nvSpPr>
        <p:spPr>
          <a:xfrm>
            <a:off x="1143000" y="1549400"/>
            <a:ext cx="762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P</a:t>
            </a:r>
          </a:p>
          <a:p>
            <a:pPr algn="ctr"/>
            <a:r>
              <a:rPr lang="hr-HR" sz="2400" b="1" dirty="0"/>
              <a:t>R</a:t>
            </a:r>
          </a:p>
          <a:p>
            <a:pPr algn="ctr"/>
            <a:r>
              <a:rPr lang="hr-HR" sz="2400" b="1" dirty="0"/>
              <a:t>O</a:t>
            </a:r>
          </a:p>
          <a:p>
            <a:pPr algn="ctr"/>
            <a:r>
              <a:rPr lang="hr-HR" sz="2400" b="1" dirty="0"/>
              <a:t>J</a:t>
            </a:r>
          </a:p>
          <a:p>
            <a:pPr algn="ctr"/>
            <a:r>
              <a:rPr lang="hr-HR" sz="2400" b="1" dirty="0"/>
              <a:t>E</a:t>
            </a:r>
          </a:p>
          <a:p>
            <a:pPr algn="ctr"/>
            <a:r>
              <a:rPr lang="hr-HR" sz="2400" b="1" dirty="0"/>
              <a:t>K</a:t>
            </a:r>
          </a:p>
          <a:p>
            <a:pPr algn="ctr"/>
            <a:r>
              <a:rPr lang="hr-HR" sz="2400" b="1" dirty="0"/>
              <a:t>T</a:t>
            </a:r>
          </a:p>
          <a:p>
            <a:pPr algn="ctr"/>
            <a:r>
              <a:rPr lang="hr-HR" sz="2400" b="1" dirty="0"/>
              <a:t>I</a:t>
            </a:r>
          </a:p>
        </p:txBody>
      </p:sp>
      <p:sp>
        <p:nvSpPr>
          <p:cNvPr id="8" name="TekstniOkvir 7"/>
          <p:cNvSpPr txBox="1"/>
          <p:nvPr/>
        </p:nvSpPr>
        <p:spPr>
          <a:xfrm>
            <a:off x="10553700" y="1120676"/>
            <a:ext cx="762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/>
              <a:t>N</a:t>
            </a:r>
          </a:p>
          <a:p>
            <a:pPr algn="ctr"/>
            <a:r>
              <a:rPr lang="hr-HR" sz="2400" b="1" dirty="0"/>
              <a:t>A</a:t>
            </a:r>
          </a:p>
          <a:p>
            <a:pPr algn="ctr"/>
            <a:r>
              <a:rPr lang="hr-HR" sz="2400" b="1" dirty="0"/>
              <a:t>Š</a:t>
            </a:r>
          </a:p>
          <a:p>
            <a:pPr algn="ctr"/>
            <a:r>
              <a:rPr lang="hr-HR" sz="2400" b="1" dirty="0"/>
              <a:t>E</a:t>
            </a:r>
          </a:p>
          <a:p>
            <a:pPr algn="ctr"/>
            <a:endParaRPr lang="hr-HR" sz="2400" b="1" dirty="0"/>
          </a:p>
          <a:p>
            <a:pPr algn="ctr"/>
            <a:endParaRPr lang="hr-HR" sz="2400" b="1" dirty="0"/>
          </a:p>
          <a:p>
            <a:pPr algn="ctr"/>
            <a:r>
              <a:rPr lang="hr-HR" sz="2400" b="1" dirty="0"/>
              <a:t>Š</a:t>
            </a:r>
          </a:p>
          <a:p>
            <a:pPr algn="ctr"/>
            <a:r>
              <a:rPr lang="hr-HR" sz="2400" b="1" dirty="0"/>
              <a:t>K</a:t>
            </a:r>
          </a:p>
          <a:p>
            <a:pPr algn="ctr"/>
            <a:r>
              <a:rPr lang="hr-HR" sz="2400" b="1" dirty="0"/>
              <a:t>O</a:t>
            </a:r>
          </a:p>
          <a:p>
            <a:pPr algn="ctr"/>
            <a:r>
              <a:rPr lang="hr-HR" sz="2400" b="1" dirty="0"/>
              <a:t>L</a:t>
            </a:r>
          </a:p>
          <a:p>
            <a:pPr algn="ctr"/>
            <a:r>
              <a:rPr lang="hr-HR" sz="2400" b="1" dirty="0"/>
              <a:t>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204486" y="1374753"/>
            <a:ext cx="9472973" cy="4559388"/>
          </a:xfrm>
          <a:prstGeom prst="rect">
            <a:avLst/>
          </a:prstGeom>
          <a:ln w="9525" cap="flat" cmpd="sng" algn="ctr">
            <a:solidFill>
              <a:schemeClr val="accent1"/>
            </a:solidFill>
            <a:prstDash val="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noAutofit/>
          </a:bodyPr>
          <a:lstStyle/>
          <a:p>
            <a:pPr algn="ctr"/>
            <a:r>
              <a:rPr lang="hr-HR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OPĆI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CILJEVI</a:t>
            </a:r>
            <a:r>
              <a:rPr lang="hr-HR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ŠKOLE</a:t>
            </a:r>
            <a:endParaRPr lang="hr-H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savršavanje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organizacijskih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pedagoških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kompetencija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potrebnih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za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inovativno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vođenje</a:t>
            </a:r>
            <a:r>
              <a:rPr lang="hr-HR" altLang="en-US" dirty="0">
                <a:latin typeface="Arial" panose="020B0604020202020204" pitchFamily="34" charset="0"/>
                <a:cs typeface="Arial" panose="020B0604020202020204" pitchFamily="34" charset="0"/>
              </a:rPr>
              <a:t> nastave i održavanje kurikuluma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snažiti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altLang="en-US" dirty="0">
                <a:latin typeface="Arial" panose="020B0604020202020204" pitchFamily="34" charset="0"/>
                <a:cs typeface="Arial" panose="020B0604020202020204" pitchFamily="34" charset="0"/>
              </a:rPr>
              <a:t>vještine nastavnika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za</a:t>
            </a:r>
            <a:r>
              <a:rPr lang="hr-HR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transformaciju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škole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 u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ključiti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 se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provedbu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altLang="en-US" dirty="0">
                <a:latin typeface="Arial" panose="020B0604020202020204" pitchFamily="34" charset="0"/>
                <a:cs typeface="Arial" panose="020B0604020202020204" pitchFamily="34" charset="0"/>
              </a:rPr>
              <a:t>buduće cjelodnevne nastave i moguće integracije u osnovne redovne škole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altLang="en-US" dirty="0">
                <a:latin typeface="Arial" panose="020B0604020202020204" pitchFamily="34" charset="0"/>
                <a:cs typeface="Arial" panose="020B0604020202020204" pitchFamily="34" charset="0"/>
              </a:rPr>
              <a:t>obogaćivanje kurikuluma i drugačijih programa na školi - održivi razvoj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/>
          <p:cNvSpPr txBox="1"/>
          <p:nvPr/>
        </p:nvSpPr>
        <p:spPr>
          <a:xfrm>
            <a:off x="1305385" y="1034218"/>
            <a:ext cx="9000533" cy="4457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CILJEVI FAKULTATIVNE NASTAVE ZAVIČAJNOSTI</a:t>
            </a:r>
            <a:endParaRPr lang="hr-HR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svijestiti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podacima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stanju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kulturnog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dobra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zašto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Zavičajna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institucionalna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nastava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ositelji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osim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što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sviraju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plešu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iz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osobnih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razloga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(za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svoje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zadovoljstvo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nastupaju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svim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značajnim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smotrama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tradicijske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glazbe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zemlji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inozemstvu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taj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način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promoviraju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ovaj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vrijedan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glazbeni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fenomen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ažnost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kulturnog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dobra za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zajednicu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ematerijalna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kultura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je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esencija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identiteta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zajednice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, a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kroz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njene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se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vrijednosti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jačaju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svijest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o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važnosti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poštivanja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različitosti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kultura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poticanja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kreativnih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potencijala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3765550" y="871220"/>
            <a:ext cx="7260590" cy="9144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r-HR" altLang="en-US" sz="2800" b="1" dirty="0"/>
              <a:t>ZAKLJUČNE MISLI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306830" y="1610360"/>
            <a:ext cx="9256395" cy="4376420"/>
          </a:xfrm>
          <a:prstGeom prst="rect">
            <a:avLst/>
          </a:prstGeom>
          <a:ln w="9525" cap="flat" cmpd="sng" algn="ctr">
            <a:solidFill>
              <a:schemeClr val="accent1"/>
            </a:solidFill>
            <a:prstDash val="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no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Partnerstvo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u izgradnji škole kakvu si želimo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Škola nije samo moj prostor za rad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Škola je mjesto gdje </a:t>
            </a:r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izražavam svoju društvenu svijest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i pomičem u granicama    onih temeljnih načela na kojima leži umjetnost i bit glazbe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Škola je mjesto gdje usprkos izazovima i kaosu sadašnjice mogu učiniti </a:t>
            </a:r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nešto što  čini razliku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Jačanje vrijednosti, značaja i </a:t>
            </a:r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identiteta Škole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unutar ove regije gdje smo j</a:t>
            </a:r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edini s vertikalom i cjelovitim glazbenim obrazovanjem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Učvršćenje i pozicioniranje naše škole u sustavu javnog obrazovanja, očuvati je za </a:t>
            </a:r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školu budućnosti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 promjena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koje slijede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Callout 3"/>
          <p:cNvSpPr/>
          <p:nvPr/>
        </p:nvSpPr>
        <p:spPr>
          <a:xfrm>
            <a:off x="541865" y="2226522"/>
            <a:ext cx="2700000" cy="2160000"/>
          </a:xfrm>
          <a:prstGeom prst="wedgeEllipseCallou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Oval Callout 4"/>
          <p:cNvSpPr/>
          <p:nvPr/>
        </p:nvSpPr>
        <p:spPr>
          <a:xfrm>
            <a:off x="1465789" y="-227118"/>
            <a:ext cx="2700000" cy="2150533"/>
          </a:xfrm>
          <a:prstGeom prst="wedgeEllipseCallou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Oval Callout 5"/>
          <p:cNvSpPr/>
          <p:nvPr/>
        </p:nvSpPr>
        <p:spPr>
          <a:xfrm>
            <a:off x="1465365" y="4935374"/>
            <a:ext cx="2700000" cy="2150533"/>
          </a:xfrm>
          <a:prstGeom prst="wedgeEllipseCallou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997" y="696541"/>
            <a:ext cx="2322027" cy="1548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2425" y="4386522"/>
            <a:ext cx="1706638" cy="1706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2571" y="4352605"/>
            <a:ext cx="1924600" cy="1740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2593643" y="689478"/>
            <a:ext cx="8966846" cy="3611355"/>
          </a:xfrm>
          <a:prstGeom prst="rect">
            <a:avLst/>
          </a:prstGeom>
          <a:ln w="9525" cap="flat" cmpd="sng" algn="ctr">
            <a:solidFill>
              <a:schemeClr val="accent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numCol="3" rtlCol="0">
            <a:noAutofit/>
          </a:bodyPr>
          <a:lstStyle/>
          <a:p>
            <a:pPr algn="l"/>
            <a:endParaRPr lang="hr-HR" sz="1200" b="1" u="sng" dirty="0">
              <a:solidFill>
                <a:schemeClr val="tx1"/>
              </a:solidFill>
            </a:endParaRPr>
          </a:p>
          <a:p>
            <a:pPr algn="l"/>
            <a:endParaRPr lang="hr-HR" sz="1200" b="1" u="sng" dirty="0"/>
          </a:p>
          <a:p>
            <a:pPr algn="l"/>
            <a:r>
              <a:rPr lang="hr-HR" sz="1200" b="1" u="sng" dirty="0">
                <a:solidFill>
                  <a:schemeClr val="tx1"/>
                </a:solidFill>
              </a:rPr>
              <a:t>Noel Šuran</a:t>
            </a:r>
            <a:r>
              <a:rPr lang="hr-HR" sz="1200" dirty="0">
                <a:solidFill>
                  <a:schemeClr val="tx1"/>
                </a:solidFill>
              </a:rPr>
              <a:t>- multimedijalni umjetnik i likovni pedagog, završio Akademiju primijenjenih umjetnosti u Rijeci 2011. godine, a kasnije završava poslijediplomski doktorski studij kulturne antropologije i etnologije u Zagrebu. U njegovom umjetničkom radu evidentan je antropološki kontekst. Dugi niz godina bavi se nematerijalnom kulturom, posebice tradicijskom glazbom. Uključen je u nekoliko domaćih i međunarodnih znanstvenih i umjetničkih projekata. Zapaženo je sudjelovao na mnogim manifestacijama, susretima, znanstvenim, stručnim skupovima, izložbama, smotrama vezanim uz prezentaciju i edukaciju nematerijalne kulture. Izlagao je u zemlji i inozemstvu. Pored toga sudjelovao je i na mnogobrojnim glazbenim projektima u domovini i svijetu. Dobitnik je mnogih nagrada i priznanja. Radi kao nastavnik likovne kulture u osnovnoj školi. </a:t>
            </a:r>
          </a:p>
          <a:p>
            <a:pPr algn="l"/>
            <a:endParaRPr lang="hr-HR" sz="1200" dirty="0">
              <a:solidFill>
                <a:schemeClr val="tx1"/>
              </a:solidFill>
            </a:endParaRPr>
          </a:p>
          <a:p>
            <a:pPr algn="l"/>
            <a:endParaRPr lang="hr-HR" sz="1200" dirty="0">
              <a:solidFill>
                <a:schemeClr val="tx1"/>
              </a:solidFill>
            </a:endParaRPr>
          </a:p>
          <a:p>
            <a:r>
              <a:rPr lang="hr-HR" sz="1200" b="1" u="sng" dirty="0"/>
              <a:t>Dario Marušić-</a:t>
            </a:r>
            <a:r>
              <a:rPr lang="hr-HR" sz="1200" dirty="0"/>
              <a:t>jedinstvenog istarskog glazbenika, etnomuzikologa, multiinstrumentalista i pasioniranog istraživača istarske tradicijske glazbe ima u inozemstvu, posebno u Francuskoj i Italiji, ali i u Skandinaviji, reputaciju cijenjenog glazbenika i istraživača tradicijske glazbe, dok je kod kuće na rubnoj poziciji, gotovo u undergroundu.</a:t>
            </a:r>
          </a:p>
          <a:p>
            <a:r>
              <a:rPr lang="hr-HR" sz="1200" dirty="0"/>
              <a:t>Već 40 godina kao etnomuzikolog i glazbenik neumorno istražuje, izvodi i čuva glazbenu baštinu šireg istarskog prostora. U prošlosti je surađivao s Institutom za etnografiju i folkloristiku u Zagrebu i s Odjelom za glazbenu etnografiju pri Slovenskoj akademiji znanosti i umjetnosti (SAZU). Objavio je više od 30 glazbenih albuma i tri knjige. Promovirao je istarsku glazbu u Italiji, Njemačkoj, Francuskoj, Švicarskoj, Austriji, Mađarskoj, Češkoj…</a:t>
            </a:r>
          </a:p>
          <a:p>
            <a:endParaRPr lang="hr-HR" sz="1200" dirty="0"/>
          </a:p>
          <a:p>
            <a:endParaRPr lang="hr-HR" sz="1200" dirty="0"/>
          </a:p>
          <a:p>
            <a:endParaRPr lang="hr-HR" sz="1200" dirty="0"/>
          </a:p>
          <a:p>
            <a:r>
              <a:rPr lang="hr-HR" sz="1200" b="1" u="sng" dirty="0"/>
              <a:t>Suzana Goldin- </a:t>
            </a:r>
            <a:r>
              <a:rPr lang="hr-HR" sz="1200" dirty="0"/>
              <a:t>izvrsni savjetnik na GŠ IMR Pula, asistent na Muzičkoj akademiji u Puli na odsjeku za glazbenu pedagogiju, dobitnica nagrade MZOa za najboljeg nastavnika 2022., pročelnica teorijskog odjela na Glazbenoj školi, osvaja niz nagrada i priznanja za rad i uspjehe učenika na natjecanjima kao i za projekte na kojima predano radi: Glazbena Olimpijada, Cd Ninne Nanne Istriane, nominirane za najbolji dječiji album Porin u 2020. Istarski korjeni i      vječna privrženost zavičaju i govoru, opisuju je kao najbolju voditeljicu projekta Zavičajnosti na Školi.</a:t>
            </a:r>
            <a:endParaRPr lang="hr-HR" sz="1200" b="1" u="sng" dirty="0"/>
          </a:p>
          <a:p>
            <a:endParaRPr lang="hr-HR" sz="1200" dirty="0"/>
          </a:p>
        </p:txBody>
      </p:sp>
      <p:pic>
        <p:nvPicPr>
          <p:cNvPr id="2" name="6. KONACNI MARUSIC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8550" y="3602355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45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Callout 3"/>
          <p:cNvSpPr/>
          <p:nvPr/>
        </p:nvSpPr>
        <p:spPr>
          <a:xfrm>
            <a:off x="541865" y="2226522"/>
            <a:ext cx="2700000" cy="2160000"/>
          </a:xfrm>
          <a:prstGeom prst="wedgeEllipseCallou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1465789" y="-227118"/>
            <a:ext cx="2700000" cy="2150533"/>
          </a:xfrm>
          <a:prstGeom prst="wedgeEllipseCallou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2484645" y="5423338"/>
            <a:ext cx="1680719" cy="1662569"/>
          </a:xfrm>
          <a:prstGeom prst="wedgeEllipseCallou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248" y="612786"/>
            <a:ext cx="2462400" cy="164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2264" y="2784448"/>
            <a:ext cx="1782000" cy="178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1865" y="4386522"/>
            <a:ext cx="1633500" cy="217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kstniOkvir 9"/>
          <p:cNvSpPr txBox="1"/>
          <p:nvPr/>
        </p:nvSpPr>
        <p:spPr>
          <a:xfrm>
            <a:off x="3276159" y="612909"/>
            <a:ext cx="8297081" cy="19685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r-HR" sz="14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Noel </a:t>
            </a:r>
            <a:r>
              <a:rPr lang="hr-HR" sz="1400" b="1" u="sng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Šuran</a:t>
            </a:r>
            <a:r>
              <a:rPr lang="hr-HR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hr-HR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multimedijalni umjetnik i likovni pedagog, završio Akademiju primijenjenih umjetnosti u Rijeci 2011. godine, a kasnije završava poslijediplomski doktorski studij kulturne antropologije i etnologije u Zagrebu. U njegovom umjetničkom radu evidentan je antropološki kontekst. Dugi niz godina bavi se nematerijalnom kulturom, posebice tradicijskom glazbom. Uključen je u nekoliko domaćih i međunarodnih znanstvenih i umjetničkih projekata. Zapaženo je sudjelovao na mnogim manifestacijama, susretima, znanstvenim, stručnim skupovima, izložbama, smotrama vezanim uz prezentaciju i edukaciju nematerijalne kulture. Izlagao je u zemlji i inozemstvu. Pored toga sudjelovao je i na mnogobrojnim glazbenim projektima u domovini i svijetu. Dobitnik je mnogih nagrada i priznanja. Radi kao nastavnik likovne kulture u osnovnoj školi. </a:t>
            </a:r>
          </a:p>
        </p:txBody>
      </p:sp>
      <p:sp>
        <p:nvSpPr>
          <p:cNvPr id="12" name="TekstniOkvir 11"/>
          <p:cNvSpPr txBox="1"/>
          <p:nvPr/>
        </p:nvSpPr>
        <p:spPr>
          <a:xfrm>
            <a:off x="790788" y="2724471"/>
            <a:ext cx="8951476" cy="1783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r-HR" sz="1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Dario Marušić-</a:t>
            </a:r>
            <a:r>
              <a:rPr lang="hr-H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rPr>
              <a:t>jedinstvenog istarskog glazbenika, etnomuzikologa, </a:t>
            </a:r>
            <a:r>
              <a:rPr lang="hr-HR" sz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rPr>
              <a:t>multiinstrumentalista</a:t>
            </a:r>
            <a:r>
              <a:rPr lang="hr-HR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rPr>
              <a:t> i pasioniranog istraživača istarske tradicijske glazbe ima u inozemstvu, posebno u Francuskoj i Italiji, ali i u Skandinaviji, reputaciju cijenjenog glazbenika i istraživača tradicijske glazbe, dok je kod kuće na rubnoj poziciji, gotovo u </a:t>
            </a:r>
            <a:r>
              <a:rPr lang="hr-HR" sz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rPr>
              <a:t>undergroundu</a:t>
            </a:r>
            <a:r>
              <a:rPr lang="hr-HR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rPr>
              <a:t>.</a:t>
            </a:r>
          </a:p>
          <a:p>
            <a:pPr algn="just"/>
            <a:r>
              <a:rPr lang="hr-HR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rPr>
              <a:t>Već 40 godina kao etnomuzikolog i glazbenik neumorno istražuje, izvodi i čuva glazbenu baštinu šireg istarskog prostora. U prošlosti je surađivao s Institutom za etnografiju i folkloristiku u Zagrebu i s Odjelom za glazbenu etnografiju pri Slovenskoj akademiji znanosti i umjetnosti (SAZU). Objavio je više od 30 glazbenih albuma i tri knjige. Promovirao je istarsku glazbu u Italiji, Njemačkoj, Francuskoj, Švicarskoj, Austriji, Mađarskoj, Češkoj…</a:t>
            </a:r>
          </a:p>
        </p:txBody>
      </p:sp>
      <p:sp>
        <p:nvSpPr>
          <p:cNvPr id="13" name="TekstniOkvir 12"/>
          <p:cNvSpPr txBox="1"/>
          <p:nvPr/>
        </p:nvSpPr>
        <p:spPr>
          <a:xfrm>
            <a:off x="3525365" y="4746374"/>
            <a:ext cx="8058753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r-HR" sz="1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Suzana Goldin- </a:t>
            </a:r>
            <a:r>
              <a:rPr lang="hr-H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izvrsni savjetnik na GŠ IMR Pula, </a:t>
            </a:r>
            <a:r>
              <a:rPr lang="hr-HR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asostentica</a:t>
            </a:r>
            <a:r>
              <a:rPr lang="hr-H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 Muzičkoj akademiji u Puli na odsjeku za glazbenu </a:t>
            </a:r>
            <a:r>
              <a:rPr lang="hr-HR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prdagogiju</a:t>
            </a:r>
            <a:r>
              <a:rPr lang="hr-H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dobitnica nagrade </a:t>
            </a:r>
            <a:r>
              <a:rPr lang="hr-HR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MZOa</a:t>
            </a:r>
            <a:r>
              <a:rPr lang="hr-H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za najboljeg nastavnika 2022., pročelnica teorijskog odjela na Glazbenoj školi, osvaja niz nagrada i priznanja za rad i uspjehe učenika na natjecanjima kao i za projekte na kojima predano radi: Glazbena Olimpijada, Cd </a:t>
            </a:r>
            <a:r>
              <a:rPr lang="hr-HR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Ninne</a:t>
            </a:r>
            <a:r>
              <a:rPr lang="hr-H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Nanne</a:t>
            </a:r>
            <a:r>
              <a:rPr lang="hr-H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Istriane</a:t>
            </a:r>
            <a:r>
              <a:rPr lang="hr-H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nominirane za najbolji dječji album Porin u 2020. Istarski </a:t>
            </a:r>
            <a:r>
              <a:rPr lang="hr-HR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korjeni</a:t>
            </a:r>
            <a:r>
              <a:rPr lang="hr-HR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vječna privrženost zavičaju i govoru, opisuju je kao najbolju voditeljicu projekta Zavičajnosti na Školi.</a:t>
            </a:r>
          </a:p>
        </p:txBody>
      </p:sp>
      <p:pic>
        <p:nvPicPr>
          <p:cNvPr id="2" name="7. KONACNI LJUBAV IVANOVA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0575" y="5540375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81" showWhenStopped="0">
                <p:cTn id="7" repeatCount="indefinite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5529" y="63002"/>
            <a:ext cx="2628000" cy="1256846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noFill/>
        </p:spPr>
        <p:txBody>
          <a:bodyPr>
            <a:normAutofit/>
          </a:bodyPr>
          <a:lstStyle/>
          <a:p>
            <a:r>
              <a:rPr lang="hr-HR" sz="1800" b="0" i="0" dirty="0">
                <a:effectLst/>
                <a:latin typeface="+mn-lt"/>
              </a:rPr>
              <a:t> </a:t>
            </a:r>
            <a:endParaRPr lang="hr-HR" sz="1800" dirty="0">
              <a:latin typeface="+mn-lt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2350770" y="1746250"/>
            <a:ext cx="7584440" cy="2190115"/>
          </a:xfrm>
        </p:spPr>
        <p:txBody>
          <a:bodyPr>
            <a:noAutofit/>
          </a:bodyPr>
          <a:lstStyle/>
          <a:p>
            <a:pPr algn="ctr"/>
            <a:r>
              <a:rPr lang="hr-HR" sz="2800" b="1" dirty="0">
                <a:solidFill>
                  <a:schemeClr val="tx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  </a:t>
            </a:r>
            <a:r>
              <a:rPr lang="hr-HR" sz="2400" b="1" dirty="0">
                <a:solidFill>
                  <a:schemeClr val="tx1"/>
                </a:solidFill>
                <a:latin typeface="+mj-lt"/>
                <a:cs typeface="+mj-lt"/>
              </a:rPr>
              <a:t>INSTITUCIONALIZACIJA ZAVIČAJNOSTI /ZAVIČAJNE NASTAVE </a:t>
            </a:r>
          </a:p>
          <a:p>
            <a:pPr algn="ctr"/>
            <a:r>
              <a:rPr lang="hr-HR" sz="2400" b="1" dirty="0">
                <a:solidFill>
                  <a:schemeClr val="tx1"/>
                </a:solidFill>
                <a:latin typeface="+mj-lt"/>
                <a:cs typeface="+mj-lt"/>
              </a:rPr>
              <a:t>ISTARSKE ŽUPANIJE – REGIONE ISTRIANA  </a:t>
            </a:r>
          </a:p>
          <a:p>
            <a:pPr algn="ctr"/>
            <a:endParaRPr lang="hr-HR" sz="2800" b="1" dirty="0">
              <a:solidFill>
                <a:schemeClr val="tx1"/>
              </a:solidFill>
              <a:latin typeface="+mj-lt"/>
              <a:cs typeface="+mj-lt"/>
            </a:endParaRPr>
          </a:p>
        </p:txBody>
      </p:sp>
      <p:pic>
        <p:nvPicPr>
          <p:cNvPr id="1026" name="Slika 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4629" y="63002"/>
            <a:ext cx="4088131" cy="1256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/>
          <p:nvPr/>
        </p:nvSpPr>
        <p:spPr>
          <a:xfrm>
            <a:off x="3048000" y="3606165"/>
            <a:ext cx="5918447" cy="10901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r-HR" sz="2800" b="1" dirty="0">
                <a:latin typeface="+mj-lt"/>
                <a:cs typeface="+mj-lt"/>
                <a:sym typeface="+mn-ea"/>
              </a:rPr>
              <a:t>projekt za očuvanje zavičajnih vrijednosti i tradicijske kulture</a:t>
            </a:r>
            <a:endParaRPr lang="hr-HR" sz="2800" b="1" dirty="0">
              <a:latin typeface="+mj-lt"/>
              <a:cs typeface="+mj-lt"/>
            </a:endParaRPr>
          </a:p>
        </p:txBody>
      </p:sp>
      <p:pic>
        <p:nvPicPr>
          <p:cNvPr id="9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536" y="594756"/>
            <a:ext cx="1953463" cy="169970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2152015" y="824591"/>
            <a:ext cx="7887970" cy="586105"/>
          </a:xfrm>
          <a:prstGeom prst="rect">
            <a:avLst/>
          </a:prstGeom>
          <a:ln w="9525" cap="flat" cmpd="sng" algn="ctr">
            <a:solidFill>
              <a:schemeClr val="accent5"/>
            </a:solidFill>
            <a:prstDash val="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noAutofit/>
          </a:bodyPr>
          <a:lstStyle/>
          <a:p>
            <a:r>
              <a:rPr lang="hr-HR" altLang="en-US" sz="2800" b="1" dirty="0">
                <a:solidFill>
                  <a:schemeClr val="tx1"/>
                </a:solidFill>
              </a:rPr>
              <a:t>Upoznaj istraži dokumentiraj...fakultativna nastava</a:t>
            </a:r>
          </a:p>
        </p:txBody>
      </p:sp>
      <p:pic>
        <p:nvPicPr>
          <p:cNvPr id="3" name="Mrežni medijski sadržaji 2" title="Upoznaj istraži i dokumentiraj tradicijske glazbe Istre">
            <a:hlinkClick r:id="" action="ppaction://media"/>
          </p:cNvPr>
          <p:cNvPicPr>
            <a:picLocks noRot="1"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52015" y="1739626"/>
            <a:ext cx="7887970" cy="44567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67560" y="571422"/>
            <a:ext cx="10607040" cy="1595755"/>
          </a:xfrm>
        </p:spPr>
        <p:txBody>
          <a:bodyPr>
            <a:normAutofit fontScale="90000"/>
          </a:bodyPr>
          <a:lstStyle/>
          <a:p>
            <a:pPr marL="45720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2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+mj-lt"/>
              </a:rPr>
              <a:t>Nakon</a:t>
            </a:r>
            <a:r>
              <a:rPr lang="en-US" sz="222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+mj-lt"/>
              </a:rPr>
              <a:t> </a:t>
            </a:r>
            <a:r>
              <a:rPr lang="en-US" sz="222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+mj-lt"/>
              </a:rPr>
              <a:t>realizacije</a:t>
            </a:r>
            <a:r>
              <a:rPr lang="en-US" sz="222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+mj-lt"/>
              </a:rPr>
              <a:t> </a:t>
            </a:r>
            <a:r>
              <a:rPr lang="en-US" sz="222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+mj-lt"/>
              </a:rPr>
              <a:t>projekata</a:t>
            </a:r>
            <a:r>
              <a:rPr lang="en-US" sz="222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+mj-lt"/>
              </a:rPr>
              <a:t> </a:t>
            </a:r>
            <a:r>
              <a:rPr lang="en-US" sz="222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+mj-lt"/>
              </a:rPr>
              <a:t>na</a:t>
            </a:r>
            <a:r>
              <a:rPr lang="en-US" sz="222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+mj-lt"/>
              </a:rPr>
              <a:t> </a:t>
            </a:r>
            <a:r>
              <a:rPr lang="en-US" sz="222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+mj-lt"/>
              </a:rPr>
              <a:t>razini</a:t>
            </a:r>
            <a:r>
              <a:rPr lang="en-US" sz="222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+mj-lt"/>
              </a:rPr>
              <a:t> Istarske županije – Regione Istriana </a:t>
            </a:r>
            <a:r>
              <a:rPr lang="en-US" sz="222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+mj-lt"/>
              </a:rPr>
              <a:t>planira</a:t>
            </a:r>
            <a:r>
              <a:rPr lang="en-US" sz="222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+mj-lt"/>
              </a:rPr>
              <a:t> se </a:t>
            </a:r>
            <a:r>
              <a:rPr lang="en-US" sz="222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+mj-lt"/>
              </a:rPr>
              <a:t>jedan</a:t>
            </a:r>
            <a:r>
              <a:rPr lang="en-US" sz="222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+mj-lt"/>
              </a:rPr>
              <a:t> </a:t>
            </a:r>
            <a:r>
              <a:rPr lang="en-US" sz="222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+mj-lt"/>
              </a:rPr>
              <a:t>dan</a:t>
            </a:r>
            <a:r>
              <a:rPr lang="en-US" sz="222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+mj-lt"/>
              </a:rPr>
              <a:t> za </a:t>
            </a:r>
            <a:r>
              <a:rPr lang="en-US" sz="222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+mj-lt"/>
              </a:rPr>
              <a:t>prikaz</a:t>
            </a:r>
            <a:r>
              <a:rPr lang="en-US" sz="222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+mj-lt"/>
              </a:rPr>
              <a:t> </a:t>
            </a:r>
            <a:r>
              <a:rPr lang="en-US" sz="222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+mj-lt"/>
              </a:rPr>
              <a:t>aktivnosti</a:t>
            </a:r>
            <a:r>
              <a:rPr lang="hr-HR" sz="2220" dirty="0">
                <a:solidFill>
                  <a:schemeClr val="tx1"/>
                </a:solidFill>
                <a:ea typeface="Times New Roman" panose="02020603050405020304" pitchFamily="18" charset="0"/>
                <a:cs typeface="+mj-lt"/>
              </a:rPr>
              <a:t> /</a:t>
            </a:r>
            <a:r>
              <a:rPr lang="en-US" sz="222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+mj-lt"/>
              </a:rPr>
              <a:t> </a:t>
            </a:r>
            <a:r>
              <a:rPr lang="en-US" sz="222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+mj-lt"/>
              </a:rPr>
              <a:t>projekata</a:t>
            </a:r>
            <a:r>
              <a:rPr lang="hr-HR" sz="222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+mj-lt"/>
              </a:rPr>
              <a:t>,</a:t>
            </a:r>
            <a:r>
              <a:rPr lang="en-US" sz="222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+mj-lt"/>
              </a:rPr>
              <a:t> </a:t>
            </a:r>
            <a:r>
              <a:rPr lang="en-US" sz="2220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+mj-lt"/>
              </a:rPr>
              <a:t>nazvan</a:t>
            </a:r>
            <a:r>
              <a:rPr lang="en-US" sz="222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+mj-lt"/>
              </a:rPr>
              <a:t> </a:t>
            </a:r>
            <a:r>
              <a:rPr lang="hr-HR" sz="2220" b="1" dirty="0">
                <a:solidFill>
                  <a:schemeClr val="tx1"/>
                </a:solidFill>
                <a:ea typeface="Times New Roman" panose="02020603050405020304" pitchFamily="18" charset="0"/>
                <a:cs typeface="+mj-lt"/>
              </a:rPr>
              <a:t>„</a:t>
            </a:r>
            <a:r>
              <a:rPr lang="en-US" sz="2220" b="1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+mj-lt"/>
              </a:rPr>
              <a:t>Festival </a:t>
            </a:r>
            <a:r>
              <a:rPr lang="en-US" sz="2220" b="1" dirty="0" err="1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+mj-lt"/>
              </a:rPr>
              <a:t>zavičajnosti</a:t>
            </a:r>
            <a:r>
              <a:rPr lang="en-US" sz="2220" b="1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+mj-lt"/>
              </a:rPr>
              <a:t>”</a:t>
            </a:r>
            <a:r>
              <a:rPr lang="hr-HR" altLang="en-US" sz="2220" b="1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+mj-lt"/>
              </a:rPr>
              <a:t> (Draguć, Pićan, Šišan, Barban, Barat)</a:t>
            </a:r>
            <a:br>
              <a:rPr lang="hr-HR" sz="222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+mj-lt"/>
              </a:rPr>
            </a:br>
            <a:r>
              <a:rPr lang="en-US" sz="2220" dirty="0">
                <a:effectLst/>
                <a:ea typeface="Times New Roman" panose="02020603050405020304" pitchFamily="18" charset="0"/>
                <a:cs typeface="+mj-lt"/>
              </a:rPr>
              <a:t> </a:t>
            </a:r>
            <a:br>
              <a:rPr lang="hr-HR" sz="2220" dirty="0">
                <a:effectLst/>
                <a:ea typeface="Times New Roman" panose="02020603050405020304" pitchFamily="18" charset="0"/>
                <a:cs typeface="+mj-lt"/>
              </a:rPr>
            </a:br>
            <a:endParaRPr lang="hr-HR" sz="2220" dirty="0">
              <a:cs typeface="+mj-lt"/>
            </a:endParaRPr>
          </a:p>
        </p:txBody>
      </p:sp>
      <p:pic>
        <p:nvPicPr>
          <p:cNvPr id="6" name="Content Placeholder 5" descr="Lanišće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9310" y="1718946"/>
            <a:ext cx="3118485" cy="2247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 Box 12"/>
          <p:cNvSpPr txBox="1"/>
          <p:nvPr/>
        </p:nvSpPr>
        <p:spPr>
          <a:xfrm>
            <a:off x="847725" y="2545080"/>
            <a:ext cx="3551555" cy="17399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/>
          </a:p>
        </p:txBody>
      </p:sp>
      <p:sp>
        <p:nvSpPr>
          <p:cNvPr id="15" name="Text Box 14"/>
          <p:cNvSpPr txBox="1"/>
          <p:nvPr/>
        </p:nvSpPr>
        <p:spPr>
          <a:xfrm>
            <a:off x="624205" y="4792980"/>
            <a:ext cx="4064000" cy="19799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/>
          </a:p>
        </p:txBody>
      </p:sp>
      <p:pic>
        <p:nvPicPr>
          <p:cNvPr id="3" name="Picture 2" descr="barat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395" y="3721657"/>
            <a:ext cx="3189600" cy="239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bara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764" y="1551704"/>
            <a:ext cx="2520000" cy="189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barat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2489" y="1844976"/>
            <a:ext cx="2520001" cy="1897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šišan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5755" y="3900869"/>
            <a:ext cx="2972430" cy="2229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zahvalnica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6959" y="1630659"/>
            <a:ext cx="1309156" cy="2023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 descr="roč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4432" y="4119880"/>
            <a:ext cx="4006850" cy="1932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Slika na kojoj se prikazuje tekst, namještaj, sjedište, stol&#10;&#10;Opis je automatski generiran">
            <a:extLst>
              <a:ext uri="{FF2B5EF4-FFF2-40B4-BE49-F238E27FC236}">
                <a16:creationId xmlns:a16="http://schemas.microsoft.com/office/drawing/2014/main" id="{69AA1D46-966E-8604-C8B1-86B1E414245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1412683" y="1410208"/>
            <a:ext cx="5278777" cy="3858780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E1AD4F74-8EE8-BE8D-4B96-A406F9D65066}"/>
              </a:ext>
            </a:extLst>
          </p:cNvPr>
          <p:cNvSpPr txBox="1"/>
          <p:nvPr/>
        </p:nvSpPr>
        <p:spPr>
          <a:xfrm>
            <a:off x="7535824" y="2556932"/>
            <a:ext cx="3360771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Zahvaljujući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Istarskoj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županiji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institucionalizaciji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zavičajne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nastave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u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šk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god.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2019./2020.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godine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započeli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smo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s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projektom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zavičajne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nastave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u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našoj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školi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U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suradnji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s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dječjim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vrtićima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Rin tin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tin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Pula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realizirali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smo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pjesmaricu</a:t>
            </a:r>
            <a:r>
              <a:rPr lang="hr-HR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 s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učenicima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naše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škole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snimili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smo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CD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istarskih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uspavanki</a:t>
            </a: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800251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3E5C4C03-F3F8-456E-A1F7-F839C9A0BA16}"/>
              </a:ext>
            </a:extLst>
          </p:cNvPr>
          <p:cNvSpPr txBox="1"/>
          <p:nvPr/>
        </p:nvSpPr>
        <p:spPr>
          <a:xfrm>
            <a:off x="3048740" y="3108784"/>
            <a:ext cx="6094520" cy="640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br>
              <a:rPr lang="hr-HR" sz="1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hr-H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80EF716F-F861-42E2-80FE-468182367990}"/>
              </a:ext>
            </a:extLst>
          </p:cNvPr>
          <p:cNvSpPr txBox="1"/>
          <p:nvPr/>
        </p:nvSpPr>
        <p:spPr>
          <a:xfrm>
            <a:off x="2645953" y="1068706"/>
            <a:ext cx="7215326" cy="4720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r-HR" sz="2000" b="1" u="sng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U nastanku i stvaranju CD-a sudjelovali su: </a:t>
            </a:r>
            <a:endParaRPr lang="hr-HR" sz="2000" b="1" u="sng" dirty="0">
              <a:solidFill>
                <a:srgbClr val="000000"/>
              </a:solidFill>
              <a:effectLst/>
              <a:highlight>
                <a:srgbClr val="FF0000"/>
              </a:highlight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hr-HR" sz="2000" b="1" u="sng" dirty="0">
              <a:solidFill>
                <a:srgbClr val="000000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44 </a:t>
            </a:r>
            <a:r>
              <a:rPr lang="hr-HR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učenika pjevačkog zbora od toga 38 učenika OGŠ i 6 učenika SGŠ </a:t>
            </a:r>
            <a:r>
              <a:rPr lang="hr-HR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te</a:t>
            </a:r>
            <a:endParaRPr lang="hr-HR" sz="1800" dirty="0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18 </a:t>
            </a:r>
            <a:r>
              <a:rPr lang="hr-HR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učenika raznih instrumentalnih sastava.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Aranžeri</a:t>
            </a:r>
            <a:r>
              <a:rPr lang="hr-H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Milena </a:t>
            </a:r>
            <a:r>
              <a:rPr lang="hr-HR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Đukanović</a:t>
            </a:r>
            <a:r>
              <a:rPr lang="hr-H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Luka </a:t>
            </a:r>
            <a:r>
              <a:rPr lang="hr-HR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Demarin</a:t>
            </a:r>
            <a:r>
              <a:rPr lang="hr-H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i Vladimir Gorup.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b="1" dirty="0"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hr-HR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tnomuzikolog i glazbenik</a:t>
            </a:r>
            <a:r>
              <a:rPr lang="hr-H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Dario Marušić. </a:t>
            </a:r>
            <a:endParaRPr lang="hr-HR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b="1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Profesori GŠ Ivana Matetića-Ronjgova, Pula</a:t>
            </a:r>
            <a:r>
              <a:rPr lang="hr-HR" sz="1800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dirty="0" err="1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Orhida</a:t>
            </a:r>
            <a:r>
              <a:rPr lang="hr-HR" sz="1800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Antunović, Vinka Burić, </a:t>
            </a:r>
            <a:r>
              <a:rPr lang="hr-HR" sz="1800" dirty="0" err="1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Naike</a:t>
            </a:r>
            <a:r>
              <a:rPr lang="hr-HR" sz="1800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1800" dirty="0" err="1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Dapiran</a:t>
            </a:r>
            <a:r>
              <a:rPr lang="hr-HR" sz="1800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, Anton </a:t>
            </a:r>
            <a:r>
              <a:rPr lang="hr-HR" sz="1800" dirty="0" err="1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Gergorić</a:t>
            </a:r>
            <a:r>
              <a:rPr lang="hr-HR" sz="1800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, Denis </a:t>
            </a:r>
            <a:r>
              <a:rPr lang="hr-HR" sz="1800" dirty="0" err="1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Goldin</a:t>
            </a:r>
            <a:r>
              <a:rPr lang="hr-HR" sz="1800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, Suzana </a:t>
            </a:r>
            <a:r>
              <a:rPr lang="hr-HR" sz="1800" dirty="0" err="1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Goldin</a:t>
            </a:r>
            <a:r>
              <a:rPr lang="hr-HR" sz="1800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hr-HR" sz="1800" dirty="0" err="1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Fabio</a:t>
            </a:r>
            <a:r>
              <a:rPr lang="hr-HR" sz="1800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Jurić, Ivan </a:t>
            </a:r>
            <a:r>
              <a:rPr lang="hr-HR" sz="1800" dirty="0" err="1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Šugar</a:t>
            </a:r>
            <a:r>
              <a:rPr lang="hr-HR" sz="1800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, Vedran Vojnić.</a:t>
            </a:r>
            <a:endParaRPr lang="hr-HR" sz="1600" dirty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b="1" dirty="0"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hr-HR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nimatelji</a:t>
            </a:r>
            <a:r>
              <a:rPr lang="hr-H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Edi </a:t>
            </a:r>
            <a:r>
              <a:rPr lang="hr-HR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Cukerić</a:t>
            </a:r>
            <a:r>
              <a:rPr lang="hr-H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i Branko </a:t>
            </a:r>
            <a:r>
              <a:rPr lang="hr-HR" sz="1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Crnogorčić</a:t>
            </a:r>
            <a:r>
              <a:rPr lang="hr-HR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Glazbena v</a:t>
            </a:r>
            <a:r>
              <a:rPr lang="hr-HR" sz="1800" b="1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oditeljica projekta</a:t>
            </a:r>
            <a:r>
              <a:rPr lang="hr-HR" sz="1800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: Suzana </a:t>
            </a:r>
            <a:r>
              <a:rPr lang="hr-HR" sz="1800" dirty="0" err="1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Goldin</a:t>
            </a:r>
            <a:r>
              <a:rPr lang="hr-HR" sz="1800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, prof</a:t>
            </a:r>
            <a:r>
              <a:rPr lang="hr-HR" sz="1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hr-H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4641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6F29692A-87DD-4319-B00B-2D1F6B12BC3D}"/>
              </a:ext>
            </a:extLst>
          </p:cNvPr>
          <p:cNvSpPr txBox="1"/>
          <p:nvPr/>
        </p:nvSpPr>
        <p:spPr>
          <a:xfrm>
            <a:off x="1060308" y="1371313"/>
            <a:ext cx="3968892" cy="4324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Na </a:t>
            </a:r>
            <a:r>
              <a:rPr lang="hr-HR" sz="1600" dirty="0">
                <a:ea typeface="Calibri" panose="020F0502020204030204" pitchFamily="34" charset="0"/>
                <a:cs typeface="Arial" panose="020B0604020202020204" pitchFamily="34" charset="0"/>
              </a:rPr>
              <a:t>CD</a:t>
            </a:r>
            <a:r>
              <a:rPr lang="hr-HR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-u se nalazi </a:t>
            </a:r>
            <a:r>
              <a:rPr lang="hr-HR" sz="16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12 vokalno-instrumentalnih pjesama </a:t>
            </a:r>
            <a:r>
              <a:rPr lang="hr-HR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obrađenih kroz razne instrumentalne sastave: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gudače,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puhače,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harmonike i udaraljka,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solo vibrafon,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gudački i puhački sastav i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600" dirty="0">
                <a:ea typeface="Calibri" panose="020F0502020204030204" pitchFamily="34" charset="0"/>
                <a:cs typeface="Arial" panose="020B0604020202020204" pitchFamily="34" charset="0"/>
              </a:rPr>
              <a:t>solo </a:t>
            </a:r>
            <a:r>
              <a:rPr lang="hr-HR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dvojnice.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sz="16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600" dirty="0">
                <a:ea typeface="Calibri" panose="020F0502020204030204" pitchFamily="34" charset="0"/>
                <a:cs typeface="Arial" panose="020B0604020202020204" pitchFamily="34" charset="0"/>
              </a:rPr>
              <a:t>U</a:t>
            </a:r>
            <a:r>
              <a:rPr lang="en-GB" sz="16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spavank</a:t>
            </a:r>
            <a:r>
              <a:rPr lang="hr-HR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e su</a:t>
            </a:r>
            <a:r>
              <a:rPr lang="en-GB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iz</a:t>
            </a:r>
            <a:r>
              <a:rPr lang="en-GB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različitih</a:t>
            </a:r>
            <a:r>
              <a:rPr lang="en-GB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krajeva</a:t>
            </a:r>
            <a:r>
              <a:rPr lang="hr-HR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Istre</a:t>
            </a:r>
            <a:r>
              <a:rPr lang="en-GB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GB" sz="16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hrvatsk</a:t>
            </a:r>
            <a:r>
              <a:rPr lang="hr-HR" sz="16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og</a:t>
            </a:r>
            <a:r>
              <a:rPr lang="en-GB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en-GB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talijansk</a:t>
            </a:r>
            <a:r>
              <a:rPr lang="hr-HR" sz="16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og</a:t>
            </a:r>
            <a:r>
              <a:rPr lang="en-GB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govorn</a:t>
            </a:r>
            <a:r>
              <a:rPr lang="hr-HR" sz="16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og</a:t>
            </a:r>
            <a:r>
              <a:rPr lang="en-GB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područja</a:t>
            </a:r>
            <a:r>
              <a:rPr lang="en-GB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GB" sz="16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čakavskih</a:t>
            </a:r>
            <a:r>
              <a:rPr lang="en-GB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dijalekata</a:t>
            </a:r>
            <a:r>
              <a:rPr lang="en-GB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en-GB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istrovenetskog</a:t>
            </a:r>
            <a:r>
              <a:rPr lang="en-GB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govora</a:t>
            </a:r>
            <a:r>
              <a:rPr lang="en-GB" sz="1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). </a:t>
            </a:r>
            <a:endParaRPr lang="hr-HR" sz="16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8B0B8F-D89B-457A-9540-89C59CBE2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3337" y="1371313"/>
            <a:ext cx="6113413" cy="458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8505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ekstniOkvir 2">
            <a:extLst>
              <a:ext uri="{FF2B5EF4-FFF2-40B4-BE49-F238E27FC236}">
                <a16:creationId xmlns:a16="http://schemas.microsoft.com/office/drawing/2014/main" id="{E7973990-74FD-6373-9BD7-397E5DF28C85}"/>
              </a:ext>
            </a:extLst>
          </p:cNvPr>
          <p:cNvGraphicFramePr/>
          <p:nvPr/>
        </p:nvGraphicFramePr>
        <p:xfrm>
          <a:off x="5007898" y="990600"/>
          <a:ext cx="6254462" cy="50368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Slika 5" descr="Slika na kojoj se prikazuje tekst, ploča za pisanje&#10;&#10;Opis je automatski generiran">
            <a:extLst>
              <a:ext uri="{FF2B5EF4-FFF2-40B4-BE49-F238E27FC236}">
                <a16:creationId xmlns:a16="http://schemas.microsoft.com/office/drawing/2014/main" id="{4F3216D9-1635-1896-B707-FF0E1AA0C2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510" y="1348740"/>
            <a:ext cx="3826263" cy="348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1977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E5B3E3EB-9380-4524-8661-D2D5164C3673}"/>
              </a:ext>
            </a:extLst>
          </p:cNvPr>
          <p:cNvSpPr txBox="1"/>
          <p:nvPr/>
        </p:nvSpPr>
        <p:spPr>
          <a:xfrm>
            <a:off x="792481" y="967530"/>
            <a:ext cx="4175759" cy="50313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b="1" dirty="0" err="1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Dormi</a:t>
            </a:r>
            <a:r>
              <a:rPr lang="hr-HR" sz="1800" b="1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hr-HR" sz="1800" b="1" dirty="0" err="1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mia</a:t>
            </a:r>
            <a:r>
              <a:rPr lang="hr-HR" sz="1800" b="1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1800" b="1" dirty="0" err="1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picia</a:t>
            </a:r>
            <a:r>
              <a:rPr lang="hr-HR" sz="1800" b="1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hr-HR" sz="1800" b="1" dirty="0" err="1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dormi</a:t>
            </a:r>
            <a:r>
              <a:rPr lang="hr-HR" sz="1800" b="1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hr-HR" sz="1800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hr-HR" sz="1800" dirty="0" err="1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arr</a:t>
            </a:r>
            <a:r>
              <a:rPr lang="hr-HR" sz="1800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. Luka </a:t>
            </a:r>
            <a:r>
              <a:rPr lang="hr-HR" sz="1800" dirty="0" err="1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Demarin</a:t>
            </a:r>
            <a:r>
              <a:rPr lang="hr-HR" sz="1800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, mag. </a:t>
            </a:r>
            <a:r>
              <a:rPr lang="hr-HR" sz="1800" dirty="0" err="1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mus</a:t>
            </a:r>
            <a:r>
              <a:rPr lang="hr-HR" sz="1800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hr-HR" sz="1800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hr-HR" sz="1800" dirty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Letizia</a:t>
            </a:r>
            <a:r>
              <a:rPr lang="hr-HR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Ulika Roce (3. r. SGŠ), prva violina</a:t>
            </a:r>
            <a:br>
              <a:rPr lang="hr-HR" sz="18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hr-HR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Antonija Cigić (1. r. SGŠ), druga violina</a:t>
            </a:r>
            <a:endParaRPr lang="hr-HR" sz="1800" dirty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Vid Šarić (1. r. SGŠ), druga violina</a:t>
            </a:r>
            <a:endParaRPr lang="hr-HR" sz="1800" dirty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Anton </a:t>
            </a:r>
            <a:r>
              <a:rPr lang="hr-HR" sz="1800" dirty="0" err="1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Gergorić</a:t>
            </a:r>
            <a:r>
              <a:rPr lang="hr-HR" sz="1800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, prof., druga violina</a:t>
            </a:r>
            <a:br>
              <a:rPr lang="hr-HR" sz="1800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hr-HR" sz="1800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Anamarija </a:t>
            </a:r>
            <a:r>
              <a:rPr lang="hr-HR" sz="1800" dirty="0" err="1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Bukovnik</a:t>
            </a:r>
            <a:r>
              <a:rPr lang="hr-HR" sz="1800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(2. r. SGŠ), prvo violončelo</a:t>
            </a:r>
            <a:endParaRPr lang="hr-HR" sz="1800" dirty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Karolina Kanižaj (1. r. SGŠ), drugo violončelo</a:t>
            </a:r>
            <a:br>
              <a:rPr lang="hr-HR" sz="1800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hr-HR" sz="1800" dirty="0" err="1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Đeni</a:t>
            </a:r>
            <a:r>
              <a:rPr lang="hr-HR" sz="1800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Orbanić (3. r. SGŠ), klavir</a:t>
            </a:r>
            <a:br>
              <a:rPr lang="hr-HR" sz="1800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hr-HR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Dječji </a:t>
            </a:r>
            <a:r>
              <a:rPr lang="hr-HR" sz="1800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zbor </a:t>
            </a:r>
            <a:br>
              <a:rPr lang="hr-HR" sz="1800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hr-HR" sz="1800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Dirigentica: Suzana </a:t>
            </a:r>
            <a:r>
              <a:rPr lang="hr-HR" sz="1800" dirty="0" err="1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Goldin</a:t>
            </a:r>
            <a:r>
              <a:rPr lang="hr-HR" sz="1800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, prof.</a:t>
            </a:r>
            <a:endParaRPr lang="hr-HR" sz="1800" dirty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B48AE5-A166-4374-BD9C-723150D2E6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4440" y="859093"/>
            <a:ext cx="6355079" cy="4449199"/>
          </a:xfrm>
          <a:prstGeom prst="rect">
            <a:avLst/>
          </a:prstGeom>
        </p:spPr>
      </p:pic>
      <p:pic>
        <p:nvPicPr>
          <p:cNvPr id="5" name="RIN TIN TIN - 01. DORMI MIA PICIA, DORMI">
            <a:hlinkClick r:id="" action="ppaction://media"/>
            <a:extLst>
              <a:ext uri="{FF2B5EF4-FFF2-40B4-BE49-F238E27FC236}">
                <a16:creationId xmlns:a16="http://schemas.microsoft.com/office/drawing/2014/main" id="{40F2782E-F53E-4684-B8E8-870F15627E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0744" y="5550948"/>
            <a:ext cx="804543" cy="66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617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0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0985C7B7-CDF7-49D7-B0E3-6A8D0947A82E}"/>
              </a:ext>
            </a:extLst>
          </p:cNvPr>
          <p:cNvSpPr txBox="1"/>
          <p:nvPr/>
        </p:nvSpPr>
        <p:spPr>
          <a:xfrm>
            <a:off x="737536" y="2060931"/>
            <a:ext cx="3880184" cy="20281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b="1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Ljuba Ivanova</a:t>
            </a:r>
            <a:br>
              <a:rPr lang="hr-HR" sz="1800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hr-HR" sz="1800" dirty="0" err="1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arr</a:t>
            </a:r>
            <a:r>
              <a:rPr lang="hr-HR" sz="1800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. Vladimir Gorup, dipl. </a:t>
            </a:r>
            <a:r>
              <a:rPr lang="hr-HR" sz="1800" dirty="0" err="1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mus</a:t>
            </a:r>
            <a:r>
              <a:rPr lang="hr-HR" sz="1800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hr-HR" sz="1800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hr-HR" sz="1600" dirty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Chiara </a:t>
            </a:r>
            <a:r>
              <a:rPr lang="hr-HR" sz="1800" dirty="0" err="1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Moscarda</a:t>
            </a:r>
            <a:r>
              <a:rPr lang="hr-HR" sz="1800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(3. r. SGŠ), harmonika</a:t>
            </a:r>
            <a:br>
              <a:rPr lang="hr-HR" sz="1800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hr-HR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Dječji z</a:t>
            </a:r>
            <a:r>
              <a:rPr lang="hr-HR" sz="1800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bor </a:t>
            </a:r>
            <a:endParaRPr lang="hr-HR" sz="1600" dirty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Dirigentica: Suzana </a:t>
            </a:r>
            <a:r>
              <a:rPr lang="hr-HR" sz="1800" dirty="0" err="1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Goldin</a:t>
            </a:r>
            <a:r>
              <a:rPr lang="hr-HR" sz="1800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, prof</a:t>
            </a:r>
            <a:r>
              <a:rPr lang="hr-HR" sz="1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hr-H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A3C589-7483-4402-AE5B-ABACBD36E4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0073" y="825910"/>
            <a:ext cx="6747047" cy="4852220"/>
          </a:xfrm>
          <a:prstGeom prst="rect">
            <a:avLst/>
          </a:prstGeom>
        </p:spPr>
      </p:pic>
      <p:pic>
        <p:nvPicPr>
          <p:cNvPr id="4" name="RIN TIN TIN - 04. LJUBA IVANOVA">
            <a:hlinkClick r:id="" action="ppaction://media"/>
            <a:extLst>
              <a:ext uri="{FF2B5EF4-FFF2-40B4-BE49-F238E27FC236}">
                <a16:creationId xmlns:a16="http://schemas.microsoft.com/office/drawing/2014/main" id="{A4D53310-D499-4F82-93E2-2EFCAA2433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2030" y="47351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58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0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48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C7B17AA7-C075-47A1-A459-A4E3E35D1CD3}"/>
              </a:ext>
            </a:extLst>
          </p:cNvPr>
          <p:cNvSpPr txBox="1"/>
          <p:nvPr/>
        </p:nvSpPr>
        <p:spPr>
          <a:xfrm>
            <a:off x="830581" y="1759047"/>
            <a:ext cx="3550920" cy="36125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b="1" dirty="0" err="1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Zaspal</a:t>
            </a:r>
            <a:r>
              <a:rPr lang="hr-HR" sz="1800" b="1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Pave</a:t>
            </a:r>
            <a:br>
              <a:rPr lang="hr-HR" sz="1800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hr-HR" sz="1800" dirty="0" err="1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arr</a:t>
            </a:r>
            <a:r>
              <a:rPr lang="hr-HR" sz="1800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. Milena </a:t>
            </a:r>
            <a:r>
              <a:rPr lang="hr-HR" sz="1800" dirty="0" err="1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Đukanović</a:t>
            </a:r>
            <a:r>
              <a:rPr lang="hr-HR" sz="1800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, prof.</a:t>
            </a:r>
            <a:br>
              <a:rPr lang="hr-HR" sz="1800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hr-HR" sz="1600" dirty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Jelena Njegovan, dvojnice</a:t>
            </a:r>
            <a:br>
              <a:rPr lang="hr-HR" sz="1800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hr-HR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Solistice: Leona </a:t>
            </a:r>
            <a:r>
              <a:rPr lang="hr-HR" sz="1800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Jalšovec</a:t>
            </a:r>
            <a:r>
              <a:rPr lang="hr-HR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(5. r. OGŠ),                                                     Tina Krbavčić (5. r. OGŠ),                                                              Anamarija Bukovnik (2. r. SGŠ) i                                              Letizia Ulika Roce (3. r. SGŠ)</a:t>
            </a:r>
            <a:endParaRPr lang="hr-HR" sz="1600" dirty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Dječji </a:t>
            </a:r>
            <a:r>
              <a:rPr lang="hr-HR" sz="1800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zbor </a:t>
            </a:r>
            <a:br>
              <a:rPr lang="hr-HR" sz="1800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hr-HR" sz="1800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Dirigentica: Suzana </a:t>
            </a:r>
            <a:r>
              <a:rPr lang="hr-HR" sz="1800" dirty="0" err="1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Goldin</a:t>
            </a:r>
            <a:r>
              <a:rPr lang="hr-HR" sz="1800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, prof.</a:t>
            </a:r>
            <a:endParaRPr lang="hr-HR" sz="1600" dirty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hr-H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C44E31-61C9-4EE7-A947-6481224D7C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9552" y="853440"/>
            <a:ext cx="6677088" cy="5090160"/>
          </a:xfrm>
          <a:prstGeom prst="rect">
            <a:avLst/>
          </a:prstGeom>
        </p:spPr>
      </p:pic>
      <p:pic>
        <p:nvPicPr>
          <p:cNvPr id="4" name="RIN TIN TIN - 11. ZASPAL PAVE (1)">
            <a:hlinkClick r:id="" action="ppaction://media"/>
            <a:extLst>
              <a:ext uri="{FF2B5EF4-FFF2-40B4-BE49-F238E27FC236}">
                <a16:creationId xmlns:a16="http://schemas.microsoft.com/office/drawing/2014/main" id="{4D7AE5BE-1D9A-4FEA-B67B-ECA2EDC97E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52981" y="52629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17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B2033A79-E2C0-4C5A-A22B-7972990A00AA}"/>
              </a:ext>
            </a:extLst>
          </p:cNvPr>
          <p:cNvSpPr txBox="1"/>
          <p:nvPr/>
        </p:nvSpPr>
        <p:spPr>
          <a:xfrm>
            <a:off x="738160" y="1435475"/>
            <a:ext cx="3856700" cy="3225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b="1" dirty="0" err="1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Homo</a:t>
            </a:r>
            <a:r>
              <a:rPr lang="hr-HR" sz="1800" b="1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spat</a:t>
            </a:r>
            <a:br>
              <a:rPr lang="hr-HR" sz="1800" b="1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hr-HR" sz="1800" dirty="0" err="1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arr</a:t>
            </a:r>
            <a:r>
              <a:rPr lang="hr-HR" sz="1800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. Vladimir Gorup, dipl. </a:t>
            </a:r>
            <a:r>
              <a:rPr lang="hr-HR" sz="1800" dirty="0" err="1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mus</a:t>
            </a:r>
            <a:r>
              <a:rPr lang="hr-HR" sz="1800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hr-HR" sz="1800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hr-HR" sz="1600" dirty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Chiara </a:t>
            </a:r>
            <a:r>
              <a:rPr lang="hr-HR" sz="1800" dirty="0" err="1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Moscarda</a:t>
            </a:r>
            <a:r>
              <a:rPr lang="hr-HR" sz="1800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(3. r. SGŠ), harmonika</a:t>
            </a:r>
            <a:endParaRPr lang="hr-HR" sz="1600" dirty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Solistica: Mia </a:t>
            </a:r>
            <a:r>
              <a:rPr lang="hr-HR" sz="1800" dirty="0" err="1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Makovac</a:t>
            </a:r>
            <a:r>
              <a:rPr lang="hr-HR" sz="1800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(2. r. OGŠ) </a:t>
            </a:r>
            <a:br>
              <a:rPr lang="hr-HR" sz="1800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hr-HR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Dječji zbor </a:t>
            </a:r>
            <a:endParaRPr lang="hr-HR" sz="1600" dirty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Dirigentica: Suzana </a:t>
            </a:r>
            <a:r>
              <a:rPr lang="hr-HR" sz="1800" dirty="0" err="1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Goldin</a:t>
            </a:r>
            <a:r>
              <a:rPr lang="hr-HR" sz="1800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, prof.</a:t>
            </a:r>
            <a:endParaRPr lang="hr-HR" sz="1600" dirty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hr-H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hr-H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D42743-971E-4370-A312-CE3C7F16A2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5881" y="855407"/>
            <a:ext cx="6195060" cy="514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50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2"/>
          <p:cNvSpPr txBox="1"/>
          <p:nvPr/>
        </p:nvSpPr>
        <p:spPr>
          <a:xfrm>
            <a:off x="1199015" y="920456"/>
            <a:ext cx="9622395" cy="4911115"/>
          </a:xfrm>
          <a:prstGeom prst="rect">
            <a:avLst/>
          </a:prstGeom>
          <a:ln w="9525" cap="flat" cmpd="sng" algn="ctr">
            <a:solidFill>
              <a:schemeClr val="accent1"/>
            </a:solidFill>
            <a:prstDash val="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hr-HR" b="1" dirty="0">
                <a:latin typeface="+mj-lt"/>
                <a:cs typeface="+mj-lt"/>
              </a:rPr>
              <a:t>  </a:t>
            </a:r>
            <a:r>
              <a:rPr lang="hr-HR" sz="2000" i="1" dirty="0">
                <a:latin typeface="Arial" panose="020B0604020202020204" pitchFamily="34" charset="0"/>
                <a:cs typeface="Arial" panose="020B0604020202020204" pitchFamily="34" charset="0"/>
              </a:rPr>
              <a:t>„Ideja o zavičajnoj nastavi krenula je iz šarolikog multikulturalnog istarskog identiteta, od bogatstva sadržanog u maloj – velikoj Istri koja čuva, njeguje tradiciju, običaje, narječja, floru, faunu i svekoliku povijesnu baštinu.”  (izvori IŽ</a:t>
            </a: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Suradnja UO za kulturu i zavičajnost i UO za obrazovanje, sport i tehničku kulturu</a:t>
            </a:r>
          </a:p>
          <a:p>
            <a:pPr marL="0" indent="0">
              <a:buNone/>
            </a:pPr>
            <a:endParaRPr lang="hr-H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hr-HR" sz="2000" b="1" dirty="0">
                <a:latin typeface="Arial" panose="020B0604020202020204" pitchFamily="34" charset="0"/>
                <a:cs typeface="Arial" panose="020B0604020202020204" pitchFamily="34" charset="0"/>
              </a:rPr>
              <a:t>Program zavičajne nastave uveden je u: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Predškolske ustanove na području Istarske županije – </a:t>
            </a:r>
            <a:r>
              <a:rPr lang="hr-HR" sz="2000" dirty="0" err="1">
                <a:latin typeface="Arial" panose="020B0604020202020204" pitchFamily="34" charset="0"/>
                <a:cs typeface="Arial" panose="020B0604020202020204" pitchFamily="34" charset="0"/>
              </a:rPr>
              <a:t>Regione</a:t>
            </a: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000" dirty="0" err="1">
                <a:latin typeface="Arial" panose="020B0604020202020204" pitchFamily="34" charset="0"/>
                <a:cs typeface="Arial" panose="020B0604020202020204" pitchFamily="34" charset="0"/>
              </a:rPr>
              <a:t>Istriana</a:t>
            </a: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 u pedagoškoj godini 2014./2015.;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Osnovne škole u školskoj godini 2015./2016.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Srednje škole u školskoj godini 2016./2017.</a:t>
            </a:r>
          </a:p>
          <a:p>
            <a:pPr>
              <a:buFont typeface="Wingdings" panose="05000000000000000000" pitchFamily="2" charset="2"/>
              <a:buChar char="v"/>
            </a:pPr>
            <a:endParaRPr lang="hr-H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F500460D-FE50-4E9D-A9B3-0EB90B1C7E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4555" y="848031"/>
            <a:ext cx="8170608" cy="5161936"/>
          </a:xfrm>
          <a:prstGeom prst="rect">
            <a:avLst/>
          </a:prstGeom>
        </p:spPr>
      </p:pic>
      <p:pic>
        <p:nvPicPr>
          <p:cNvPr id="4" name="RIN TIN TIN - 12. HOMO SPAT">
            <a:hlinkClick r:id="" action="ppaction://media"/>
            <a:extLst>
              <a:ext uri="{FF2B5EF4-FFF2-40B4-BE49-F238E27FC236}">
                <a16:creationId xmlns:a16="http://schemas.microsoft.com/office/drawing/2014/main" id="{DF6677DE-4C78-4568-8753-3F3F12EABD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89920" y="31853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91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3E5C4C03-F3F8-456E-A1F7-F839C9A0BA16}"/>
              </a:ext>
            </a:extLst>
          </p:cNvPr>
          <p:cNvSpPr txBox="1"/>
          <p:nvPr/>
        </p:nvSpPr>
        <p:spPr>
          <a:xfrm>
            <a:off x="1089660" y="852400"/>
            <a:ext cx="5426907" cy="53024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r-HR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Vrijednost zavičajnosti i njegovanje tradicije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r-HR" sz="1800" b="1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˝Ovaj mi je projekt svakako jedan od dražih u posljednje vrijeme. Mislim da je ovo bila zaista jedinstvena prilika za nas, mlade glazbenike, i veoma mi je drago što sam mogla sudjelovati u ovakvom projektu. </a:t>
            </a:r>
            <a:endParaRPr lang="hr-HR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	Izvoditi tradicionalne pjesme koje nikad nisu izvedene u ovakvom sastavu i u dosta modernom aranžmanu zaista je nešto posebno što velik broj glazbenika nikad ne iskusi, a brojka učenika osnovnih i srednjih glazbenih škola koji se takvim iskustvom mogu pohvaliti još je manja.</a:t>
            </a:r>
            <a:endParaRPr lang="hr-HR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	Puno se toga dalo i naučiti, naročito o aranžiranju i samom postupku snimanja, a tu su i nova prijateljstva i poznanstva.˝</a:t>
            </a:r>
            <a:endParaRPr lang="hr-HR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Učenica: </a:t>
            </a:r>
            <a:r>
              <a:rPr lang="hr-HR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Sara Žulj, </a:t>
            </a:r>
            <a:r>
              <a:rPr lang="hr-HR" sz="1800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vokal – 4. r. SGŠ </a:t>
            </a:r>
            <a:br>
              <a:rPr lang="hr-HR" sz="1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hr-H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38B196-F1D1-4E3A-955A-EE40598C3A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5121" y="1722160"/>
            <a:ext cx="4869180" cy="341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5497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41994F6F-BC9B-415D-9E53-9F46165B9082}"/>
              </a:ext>
            </a:extLst>
          </p:cNvPr>
          <p:cNvSpPr txBox="1"/>
          <p:nvPr/>
        </p:nvSpPr>
        <p:spPr>
          <a:xfrm>
            <a:off x="2618913" y="1029809"/>
            <a:ext cx="8034291" cy="43408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dirty="0">
                <a:solidFill>
                  <a:srgbClr val="22222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˝Za vrijeme snimanja osjećala sam se vrlo uzbuđeno, sretno, ponosno, umorno, ali i jako zadovoljno radi iskustva. </a:t>
            </a:r>
            <a:r>
              <a:rPr lang="hr-HR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Mislim da je bilo vrlo lijepo iskustvo i jako sam sretna što sam naučila toliko lijepih domaćih uspavanki, i sretna sam što sam sudjelovala u ovom velikom i vrlo važnom projektu za našu školu.</a:t>
            </a:r>
            <a:r>
              <a:rPr lang="hr-HR" sz="18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Svidjelo mi se snimati te sam se čak u nekim trenucima osjećala kao profesionalac i voljela bih češće snimati ovako neke CD–e jer mi je bilo veoma zanimljivo. </a:t>
            </a:r>
            <a:endParaRPr lang="hr-HR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	Mislim i imam osjećaj da smo napredniji od profesionalaca, zato što smo u vrlo kratkom vremenu uspjeli snimiti 12 uspavanki.</a:t>
            </a:r>
            <a:endParaRPr lang="hr-HR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	Vrlo sam sretna zbog profesorice </a:t>
            </a:r>
            <a:r>
              <a:rPr lang="hr-HR" sz="1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Goldin</a:t>
            </a:r>
            <a:r>
              <a:rPr lang="hr-HR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jer mislim da se jako trudila i iscrpila na  projektu. Ponosna sam na nju jer smo napravili vrlo velik, težak i zahtjevan posao koje netko drugi ne bi mogao.˝</a:t>
            </a:r>
            <a:endParaRPr lang="hr-HR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hr-HR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Učenica: Erika </a:t>
            </a:r>
            <a:r>
              <a:rPr lang="hr-HR" sz="1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Vitasović</a:t>
            </a:r>
            <a:r>
              <a:rPr lang="hr-HR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vokal – 5. r. OGŠ</a:t>
            </a:r>
            <a:endParaRPr lang="hr-HR" sz="1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3054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2903497A-9968-ACFB-90FE-75AD11424616}"/>
              </a:ext>
            </a:extLst>
          </p:cNvPr>
          <p:cNvSpPr txBox="1"/>
          <p:nvPr/>
        </p:nvSpPr>
        <p:spPr>
          <a:xfrm>
            <a:off x="929141" y="2430471"/>
            <a:ext cx="2835464" cy="35520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</a:pPr>
            <a:r>
              <a:rPr lang="en-US">
                <a:solidFill>
                  <a:srgbClr val="262626"/>
                </a:solidFill>
              </a:rPr>
              <a:t>Vrtići na probi</a:t>
            </a:r>
            <a:r>
              <a:rPr lang="en-US">
                <a:solidFill>
                  <a:srgbClr val="262626"/>
                </a:solidFill>
                <a:sym typeface="Wingdings" panose="05000000000000000000" pitchFamily="2" charset="2"/>
              </a:rPr>
              <a:t> </a:t>
            </a:r>
            <a:endParaRPr lang="en-US">
              <a:solidFill>
                <a:srgbClr val="262626"/>
              </a:solidFill>
            </a:endParaRPr>
          </a:p>
        </p:txBody>
      </p:sp>
      <p:pic>
        <p:nvPicPr>
          <p:cNvPr id="3" name="Slika 2" descr="Slika na kojoj se prikazuje osoba, na zatvorenom, pod, obitelj&#10;&#10;Opis je automatski generiran">
            <a:extLst>
              <a:ext uri="{FF2B5EF4-FFF2-40B4-BE49-F238E27FC236}">
                <a16:creationId xmlns:a16="http://schemas.microsoft.com/office/drawing/2014/main" id="{B7F74028-5108-4993-9F98-03116B4A79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5910" y="1715752"/>
            <a:ext cx="6098041" cy="337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5088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ka na kojoj se prikazuje osoba, glazba, odijevanje, glazbeni instrument&#10;&#10;Opis je automatski generiran">
            <a:extLst>
              <a:ext uri="{FF2B5EF4-FFF2-40B4-BE49-F238E27FC236}">
                <a16:creationId xmlns:a16="http://schemas.microsoft.com/office/drawing/2014/main" id="{37CAEDEA-F590-4F90-9EBB-2582D0883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928" y="804334"/>
            <a:ext cx="9332143" cy="524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6431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na zatvorenom, zid, osoba, strop&#10;&#10;Opis je automatski generiran">
            <a:extLst>
              <a:ext uri="{FF2B5EF4-FFF2-40B4-BE49-F238E27FC236}">
                <a16:creationId xmlns:a16="http://schemas.microsoft.com/office/drawing/2014/main" id="{63575D30-255B-492D-B3D1-482D19BC4A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138" y="488137"/>
            <a:ext cx="11227442" cy="588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7431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glazba&#10;&#10;Opis je automatski generiran">
            <a:extLst>
              <a:ext uri="{FF2B5EF4-FFF2-40B4-BE49-F238E27FC236}">
                <a16:creationId xmlns:a16="http://schemas.microsoft.com/office/drawing/2014/main" id="{90797C75-0A2A-4076-87E7-FBBDABB2A0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731" y="804334"/>
            <a:ext cx="4915137" cy="5249332"/>
          </a:xfrm>
          <a:prstGeom prst="rect">
            <a:avLst/>
          </a:prstGeom>
          <a:ln w="127000" cap="sq">
            <a:solidFill>
              <a:srgbClr val="FFFFFF"/>
            </a:solidFill>
            <a:miter lim="800000"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Slika 4" descr="Slika na kojoj se prikazuje pod, zid, na zatvorenom&#10;&#10;Opis je automatski generiran">
            <a:extLst>
              <a:ext uri="{FF2B5EF4-FFF2-40B4-BE49-F238E27FC236}">
                <a16:creationId xmlns:a16="http://schemas.microsoft.com/office/drawing/2014/main" id="{8C75A903-DED4-4C4A-8BBA-BBEE2DB0E1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3563" y="804334"/>
            <a:ext cx="4918271" cy="5249332"/>
          </a:xfrm>
          <a:prstGeom prst="rect">
            <a:avLst/>
          </a:prstGeom>
          <a:ln w="127000" cap="sq">
            <a:solidFill>
              <a:srgbClr val="FFFFFF"/>
            </a:solidFill>
            <a:miter lim="800000"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845082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na zatvorenom, zid, strop, osoba&#10;&#10;Opis je automatski generiran">
            <a:extLst>
              <a:ext uri="{FF2B5EF4-FFF2-40B4-BE49-F238E27FC236}">
                <a16:creationId xmlns:a16="http://schemas.microsoft.com/office/drawing/2014/main" id="{F1F05D21-B4C1-4649-9F60-BFB0361C80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138" y="488137"/>
            <a:ext cx="11227442" cy="588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5141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4A265F8B-4AA8-018F-B1FB-67D6558C21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7150" y="1041401"/>
            <a:ext cx="4415146" cy="234526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sr-Latn-RS" sz="2400" b="1" i="0" u="none" strike="noStrike" normalizeH="0" baseline="0" dirty="0" err="1">
                <a:ln w="3175" cmpd="sng">
                  <a:noFill/>
                </a:ln>
                <a:solidFill>
                  <a:srgbClr val="262626"/>
                </a:solidFill>
                <a:latin typeface="+mj-lt"/>
                <a:ea typeface="+mj-ea"/>
                <a:cs typeface="+mj-cs"/>
              </a:rPr>
              <a:t>Nominacije</a:t>
            </a:r>
            <a:r>
              <a:rPr kumimoji="0" lang="en-US" altLang="sr-Latn-RS" sz="2400" b="1" i="0" u="none" strike="noStrike" normalizeH="0" baseline="0" dirty="0">
                <a:ln w="3175" cmpd="sng">
                  <a:noFill/>
                </a:ln>
                <a:solidFill>
                  <a:srgbClr val="262626"/>
                </a:solidFill>
                <a:latin typeface="+mj-lt"/>
                <a:ea typeface="+mj-ea"/>
                <a:cs typeface="+mj-cs"/>
              </a:rPr>
              <a:t> u </a:t>
            </a:r>
            <a:r>
              <a:rPr kumimoji="0" lang="en-US" altLang="sr-Latn-RS" sz="2400" b="1" i="0" u="none" strike="noStrike" normalizeH="0" baseline="0" dirty="0" err="1">
                <a:ln w="3175" cmpd="sng">
                  <a:noFill/>
                </a:ln>
                <a:solidFill>
                  <a:srgbClr val="262626"/>
                </a:solidFill>
                <a:latin typeface="+mj-lt"/>
                <a:ea typeface="+mj-ea"/>
                <a:cs typeface="+mj-cs"/>
              </a:rPr>
              <a:t>Kategoriji</a:t>
            </a:r>
            <a:r>
              <a:rPr kumimoji="0" lang="en-US" altLang="sr-Latn-RS" sz="2400" b="1" i="0" u="none" strike="noStrike" normalizeH="0" baseline="0" dirty="0">
                <a:ln w="3175" cmpd="sng">
                  <a:noFill/>
                </a:ln>
                <a:solidFill>
                  <a:srgbClr val="262626"/>
                </a:solidFill>
                <a:latin typeface="+mj-lt"/>
                <a:ea typeface="+mj-ea"/>
                <a:cs typeface="+mj-cs"/>
              </a:rPr>
              <a:t> br. 29 - </a:t>
            </a:r>
            <a:r>
              <a:rPr kumimoji="0" lang="en-US" altLang="sr-Latn-RS" sz="2400" b="1" i="0" u="none" strike="noStrike" normalizeH="0" baseline="0" dirty="0" err="1">
                <a:ln w="3175" cmpd="sng">
                  <a:noFill/>
                </a:ln>
                <a:solidFill>
                  <a:srgbClr val="262626"/>
                </a:solidFill>
                <a:latin typeface="+mj-lt"/>
                <a:ea typeface="+mj-ea"/>
                <a:cs typeface="+mj-cs"/>
              </a:rPr>
              <a:t>Najbolji</a:t>
            </a:r>
            <a:r>
              <a:rPr kumimoji="0" lang="en-US" altLang="sr-Latn-RS" sz="2400" b="1" i="0" u="none" strike="noStrike" normalizeH="0" baseline="0" dirty="0">
                <a:ln w="3175" cmpd="sng">
                  <a:noFill/>
                </a:ln>
                <a:solidFill>
                  <a:srgbClr val="262626"/>
                </a:solidFill>
                <a:latin typeface="+mj-lt"/>
                <a:ea typeface="+mj-ea"/>
                <a:cs typeface="+mj-cs"/>
              </a:rPr>
              <a:t> album za </a:t>
            </a:r>
            <a:r>
              <a:rPr kumimoji="0" lang="en-US" altLang="sr-Latn-RS" sz="2400" b="1" i="0" u="none" strike="noStrike" normalizeH="0" baseline="0" dirty="0" err="1">
                <a:ln w="3175" cmpd="sng">
                  <a:noFill/>
                </a:ln>
                <a:solidFill>
                  <a:srgbClr val="262626"/>
                </a:solidFill>
                <a:latin typeface="+mj-lt"/>
                <a:ea typeface="+mj-ea"/>
                <a:cs typeface="+mj-cs"/>
              </a:rPr>
              <a:t>djecu</a:t>
            </a:r>
            <a:endParaRPr kumimoji="0" lang="en-US" altLang="sr-Latn-RS" sz="2400" b="0" i="0" u="none" strike="noStrike" normalizeH="0" baseline="0" dirty="0">
              <a:ln w="3175" cmpd="sng">
                <a:noFill/>
              </a:ln>
              <a:solidFill>
                <a:srgbClr val="262626"/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endParaRPr kumimoji="0" lang="en-US" altLang="sr-Latn-RS" sz="3800" b="0" i="0" u="none" strike="noStrike" normalizeH="0" baseline="0" dirty="0">
              <a:ln w="3175" cmpd="sng">
                <a:noFill/>
              </a:ln>
              <a:solidFill>
                <a:srgbClr val="262626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CD19026F-EE70-B7A3-F5F0-251DA2E18A9C}"/>
              </a:ext>
            </a:extLst>
          </p:cNvPr>
          <p:cNvSpPr txBox="1"/>
          <p:nvPr/>
        </p:nvSpPr>
        <p:spPr>
          <a:xfrm>
            <a:off x="997528" y="4076944"/>
            <a:ext cx="4094017" cy="16796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</a:pPr>
            <a:endParaRPr lang="en-US" sz="2100" kern="1200" cap="none" dirty="0">
              <a:solidFill>
                <a:srgbClr val="000000"/>
              </a:solidFill>
              <a:effectLst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3" name="Tablica 2">
            <a:extLst>
              <a:ext uri="{FF2B5EF4-FFF2-40B4-BE49-F238E27FC236}">
                <a16:creationId xmlns:a16="http://schemas.microsoft.com/office/drawing/2014/main" id="{1269FA7F-DACC-28A0-529D-96432BD9FC0D}"/>
              </a:ext>
            </a:extLst>
          </p:cNvPr>
          <p:cNvGraphicFramePr>
            <a:graphicFrameLocks noGrp="1"/>
          </p:cNvGraphicFramePr>
          <p:nvPr/>
        </p:nvGraphicFramePr>
        <p:xfrm>
          <a:off x="1412683" y="1483977"/>
          <a:ext cx="4348927" cy="3711244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1164968">
                  <a:extLst>
                    <a:ext uri="{9D8B030D-6E8A-4147-A177-3AD203B41FA5}">
                      <a16:colId xmlns:a16="http://schemas.microsoft.com/office/drawing/2014/main" val="3532927213"/>
                    </a:ext>
                  </a:extLst>
                </a:gridCol>
                <a:gridCol w="1024367">
                  <a:extLst>
                    <a:ext uri="{9D8B030D-6E8A-4147-A177-3AD203B41FA5}">
                      <a16:colId xmlns:a16="http://schemas.microsoft.com/office/drawing/2014/main" val="196629818"/>
                    </a:ext>
                  </a:extLst>
                </a:gridCol>
                <a:gridCol w="1251492">
                  <a:extLst>
                    <a:ext uri="{9D8B030D-6E8A-4147-A177-3AD203B41FA5}">
                      <a16:colId xmlns:a16="http://schemas.microsoft.com/office/drawing/2014/main" val="2325531423"/>
                    </a:ext>
                  </a:extLst>
                </a:gridCol>
                <a:gridCol w="908100">
                  <a:extLst>
                    <a:ext uri="{9D8B030D-6E8A-4147-A177-3AD203B41FA5}">
                      <a16:colId xmlns:a16="http://schemas.microsoft.com/office/drawing/2014/main" val="1829696073"/>
                    </a:ext>
                  </a:extLst>
                </a:gridCol>
              </a:tblGrid>
              <a:tr h="5216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3375"/>
                        </a:spcAft>
                      </a:pPr>
                      <a:r>
                        <a:rPr lang="hr-HR" sz="1100">
                          <a:effectLst/>
                        </a:rPr>
                        <a:t>Album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288" marR="69288" marT="69288" marB="69288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3375"/>
                        </a:spcAft>
                      </a:pPr>
                      <a:r>
                        <a:rPr lang="hr-HR" sz="1100">
                          <a:effectLst/>
                        </a:rPr>
                        <a:t>Izvođač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288" marR="69288" marT="69288" marB="69288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3375"/>
                        </a:spcAft>
                      </a:pPr>
                      <a:r>
                        <a:rPr lang="hr-HR" sz="1100">
                          <a:effectLst/>
                        </a:rPr>
                        <a:t>Glazbeni producent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288" marR="69288" marT="69288" marB="69288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3375"/>
                        </a:spcAft>
                      </a:pPr>
                      <a:r>
                        <a:rPr lang="hr-HR" sz="1100">
                          <a:effectLst/>
                        </a:rPr>
                        <a:t>Nakladnik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288" marR="69288" marT="69288" marB="69288" anchor="b"/>
                </a:tc>
                <a:extLst>
                  <a:ext uri="{0D108BD9-81ED-4DB2-BD59-A6C34878D82A}">
                    <a16:rowId xmlns:a16="http://schemas.microsoft.com/office/drawing/2014/main" val="167272004"/>
                  </a:ext>
                </a:extLst>
              </a:tr>
              <a:tr h="10631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3375"/>
                        </a:spcAft>
                      </a:pPr>
                      <a:r>
                        <a:rPr lang="hr-HR" sz="1100" cap="all">
                          <a:effectLst/>
                        </a:rPr>
                        <a:t>EN TEN TINI - SLUŠAJ SVIJETE, JA SAM SRETNO DIJETE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288" marR="69288" marT="69288" marB="69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3375"/>
                        </a:spcAft>
                      </a:pPr>
                      <a:r>
                        <a:rPr lang="hr-HR" sz="1100" cap="all">
                          <a:effectLst/>
                        </a:rPr>
                        <a:t>RAZNI IZVOĐAČI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288" marR="69288" marT="69288" marB="69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3375"/>
                        </a:spcAft>
                      </a:pPr>
                      <a:r>
                        <a:rPr lang="hr-HR" sz="1100" cap="all" dirty="0">
                          <a:effectLst/>
                        </a:rPr>
                        <a:t>TONI ETEROVIĆ, EMIL KOLANOVIĆ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288" marR="69288" marT="69288" marB="69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3375"/>
                        </a:spcAft>
                      </a:pPr>
                      <a:r>
                        <a:rPr lang="hr-HR" sz="1100" cap="all">
                          <a:effectLst/>
                        </a:rPr>
                        <a:t>MENART / ARIJA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288" marR="69288" marT="69288" marB="69288"/>
                </a:tc>
                <a:extLst>
                  <a:ext uri="{0D108BD9-81ED-4DB2-BD59-A6C34878D82A}">
                    <a16:rowId xmlns:a16="http://schemas.microsoft.com/office/drawing/2014/main" val="3817514419"/>
                  </a:ext>
                </a:extLst>
              </a:tr>
              <a:tr h="16047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3375"/>
                        </a:spcAft>
                      </a:pPr>
                      <a:r>
                        <a:rPr lang="hr-HR" sz="1100" cap="all">
                          <a:effectLst/>
                        </a:rPr>
                        <a:t>ISTARSKE NINE NANE/NINNE NANNE ISTRIANE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288" marR="69288" marT="69288" marB="69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3375"/>
                        </a:spcAft>
                      </a:pPr>
                      <a:r>
                        <a:rPr lang="hr-HR" sz="1100" cap="all">
                          <a:effectLst/>
                        </a:rPr>
                        <a:t>DJEČJI ZBOR GLAZBENE ŠKOLE IVANA MATETIĆA RONJGOVA - PULA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288" marR="69288" marT="69288" marB="69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3375"/>
                        </a:spcAft>
                      </a:pPr>
                      <a:r>
                        <a:rPr lang="hr-HR" sz="1100" cap="all">
                          <a:effectLst/>
                        </a:rPr>
                        <a:t>EDI CUKERIĆ, BRANKO CRNOGORČIĆ, SUZANA GOLDIN, VINKA BURIĆ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288" marR="69288" marT="69288" marB="69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3375"/>
                        </a:spcAft>
                      </a:pPr>
                      <a:r>
                        <a:rPr lang="hr-HR" sz="1100" cap="all">
                          <a:effectLst/>
                        </a:rPr>
                        <a:t>UDRUGA TONDAK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288" marR="69288" marT="69288" marB="69288"/>
                </a:tc>
                <a:extLst>
                  <a:ext uri="{0D108BD9-81ED-4DB2-BD59-A6C34878D82A}">
                    <a16:rowId xmlns:a16="http://schemas.microsoft.com/office/drawing/2014/main" val="3549201881"/>
                  </a:ext>
                </a:extLst>
              </a:tr>
              <a:tr h="5216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3375"/>
                        </a:spcAft>
                      </a:pPr>
                      <a:r>
                        <a:rPr lang="hr-HR" sz="1100" cap="all">
                          <a:effectLst/>
                        </a:rPr>
                        <a:t>TATINE PRIČE I PJESME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288" marR="69288" marT="69288" marB="69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3375"/>
                        </a:spcAft>
                      </a:pPr>
                      <a:r>
                        <a:rPr lang="hr-HR" sz="1100" cap="all">
                          <a:effectLst/>
                        </a:rPr>
                        <a:t>TOMISLAV GOLUBAN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288" marR="69288" marT="69288" marB="69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3375"/>
                        </a:spcAft>
                      </a:pPr>
                      <a:r>
                        <a:rPr lang="hr-HR" sz="1100" cap="all">
                          <a:effectLst/>
                        </a:rPr>
                        <a:t>TOMISLAV GOLUBAN</a:t>
                      </a:r>
                      <a:endParaRPr lang="hr-HR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288" marR="69288" marT="69288" marB="69288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3375"/>
                        </a:spcAft>
                      </a:pPr>
                      <a:r>
                        <a:rPr lang="hr-HR" sz="1100" cap="all" dirty="0">
                          <a:effectLst/>
                        </a:rPr>
                        <a:t>DELTA NOTE</a:t>
                      </a:r>
                      <a:endParaRPr lang="hr-H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288" marR="69288" marT="69288" marB="69288"/>
                </a:tc>
                <a:extLst>
                  <a:ext uri="{0D108BD9-81ED-4DB2-BD59-A6C34878D82A}">
                    <a16:rowId xmlns:a16="http://schemas.microsoft.com/office/drawing/2014/main" val="3287800499"/>
                  </a:ext>
                </a:extLst>
              </a:tr>
            </a:tbl>
          </a:graphicData>
        </a:graphic>
      </p:graphicFrame>
      <p:sp>
        <p:nvSpPr>
          <p:cNvPr id="6" name="TekstniOkvir 5">
            <a:extLst>
              <a:ext uri="{FF2B5EF4-FFF2-40B4-BE49-F238E27FC236}">
                <a16:creationId xmlns:a16="http://schemas.microsoft.com/office/drawing/2014/main" id="{A33C6E76-0FC1-E02D-2B81-7C5D2D4577FF}"/>
              </a:ext>
            </a:extLst>
          </p:cNvPr>
          <p:cNvSpPr txBox="1"/>
          <p:nvPr/>
        </p:nvSpPr>
        <p:spPr>
          <a:xfrm>
            <a:off x="7155180" y="853224"/>
            <a:ext cx="4091940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>
              <a:lnSpc>
                <a:spcPct val="150000"/>
              </a:lnSpc>
              <a:spcAft>
                <a:spcPts val="800"/>
              </a:spcAft>
            </a:pPr>
            <a:r>
              <a:rPr lang="hr-HR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š</a:t>
            </a:r>
            <a:r>
              <a:rPr lang="hr-HR" sz="18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k. god. </a:t>
            </a:r>
            <a:r>
              <a:rPr lang="hr-HR" sz="1800" b="1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2020./2021. Porin </a:t>
            </a:r>
            <a:endParaRPr lang="hr-HR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0610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8F420AD-F99D-DB81-A236-C52CD08E5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hr-HR" sz="4400" b="1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Projekt „Upoznaj, istraži i dokumentiraj tradicijsku glazbu Istre</a:t>
            </a:r>
            <a:r>
              <a:rPr lang="hr-HR" kern="100" dirty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C1AECF9-CDDD-CA71-25F4-F56F9C6804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marR="0" lvl="0" indent="449580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 školskoj godini </a:t>
            </a:r>
            <a:r>
              <a:rPr kumimoji="0" lang="hr-HR" sz="1800" b="1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2021./2022.</a:t>
            </a:r>
            <a:r>
              <a:rPr kumimoji="0" lang="hr-HR" sz="1800" b="0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provodi se školski projekt pod nazivom </a:t>
            </a:r>
            <a:r>
              <a:rPr kumimoji="0" lang="hr-HR" sz="1800" b="1" i="1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Upoznaj, istraži i dokumentiraj tradicijsku glazbu Istre</a:t>
            </a:r>
            <a:r>
              <a:rPr kumimoji="0" lang="hr-HR" sz="1800" b="0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449580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Program se izvodio u suradnji s Centrom za nematerijalnu kulturu Istre Etnografskog muzeja Istre i naše škole. Pokaznim predavanjima i vođenim slušaonicama učenici su upoznali  raznolikosti istarskih glazbenih tradicija te koncept “</a:t>
            </a:r>
            <a:r>
              <a:rPr kumimoji="0" lang="hr-HR" sz="1800" b="0" i="0" u="none" strike="noStrike" kern="1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bimuzikalnosti</a:t>
            </a:r>
            <a:r>
              <a:rPr kumimoji="0" lang="hr-HR" sz="1800" b="0" i="0" u="none" strike="noStrike" kern="1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(glazbene dvojezičnosti) - drugačije glazbene jezike (po zvuku, boji, ritmu, melodiji, estetici i drugim tematskim sadržajima).</a:t>
            </a:r>
          </a:p>
          <a:p>
            <a:pPr marL="0" indent="44958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None/>
              <a:defRPr/>
            </a:pPr>
            <a:r>
              <a:rPr lang="hr-HR" sz="1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 sklopu programa održala se terenska nastava koja se odvijala pri Centru za nematerijalnu kulturu Istre Etnografskog muzeja Istre u </a:t>
            </a:r>
            <a:r>
              <a:rPr lang="hr-HR" sz="1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Pićnu</a:t>
            </a:r>
            <a:r>
              <a:rPr lang="hr-HR" sz="1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indent="44958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None/>
              <a:defRPr/>
            </a:pPr>
            <a:r>
              <a:rPr kumimoji="0" lang="hr-HR" sz="1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Cilj projekta bio je učenicima približiti tradicijsku glazbu i glazbala Istre. Učenike se upoznalo s načinima tradicijske glazbe, a poseban naglasak posvetio se primjerima iz Istre i tradicijskim glazbenim fenomenima Istre.</a:t>
            </a:r>
            <a:endParaRPr kumimoji="0" lang="hr-HR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44958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None/>
              <a:defRPr/>
            </a:pPr>
            <a:endParaRPr lang="hr-HR" sz="18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49580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hr-HR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439195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2"/>
          <p:cNvSpPr txBox="1"/>
          <p:nvPr/>
        </p:nvSpPr>
        <p:spPr>
          <a:xfrm>
            <a:off x="1199015" y="920456"/>
            <a:ext cx="9622395" cy="4911115"/>
          </a:xfrm>
          <a:prstGeom prst="rect">
            <a:avLst/>
          </a:prstGeom>
          <a:ln w="9525" cap="flat" cmpd="sng" algn="ctr">
            <a:solidFill>
              <a:schemeClr val="accent1"/>
            </a:solidFill>
            <a:prstDash val="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/>
              <a:buNone/>
            </a:pPr>
            <a:r>
              <a:rPr lang="hr-HR" b="1" dirty="0">
                <a:latin typeface="+mj-lt"/>
                <a:cs typeface="+mj-lt"/>
              </a:rPr>
              <a:t>  </a:t>
            </a:r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Glavni ciljevi projekta Zavičajne nastave u Istri 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formiranje institucionalnog oblika očuvanja istarskog </a:t>
            </a:r>
            <a:b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zavičajnog identiteta, </a:t>
            </a:r>
          </a:p>
          <a:p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uvođenje zavičajne nastave i tradicijske kulture u predškolske ustanove te osnovne i srednje škole na području Istarske županije – </a:t>
            </a:r>
            <a:r>
              <a:rPr lang="hr-HR" sz="2000" dirty="0" err="1">
                <a:latin typeface="Arial" panose="020B0604020202020204" pitchFamily="34" charset="0"/>
                <a:cs typeface="Arial" panose="020B0604020202020204" pitchFamily="34" charset="0"/>
              </a:rPr>
              <a:t>Regione</a:t>
            </a: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000" dirty="0" err="1">
                <a:latin typeface="Arial" panose="020B0604020202020204" pitchFamily="34" charset="0"/>
                <a:cs typeface="Arial" panose="020B0604020202020204" pitchFamily="34" charset="0"/>
              </a:rPr>
              <a:t>Istriana</a:t>
            </a:r>
            <a:endParaRPr lang="hr-H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čuvanje svog regionalnog bogatstva i istarske regionalne posebnosti</a:t>
            </a:r>
          </a:p>
          <a:p>
            <a:endParaRPr lang="hr-H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/>
              <a:buNone/>
            </a:pPr>
            <a:r>
              <a:rPr lang="hr-HR" sz="20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Četiri načela 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na kojima počiva projekt: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stručnost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javnost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opća prihvaćenost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postupnost i dobrovoljnost</a:t>
            </a:r>
          </a:p>
          <a:p>
            <a:endParaRPr lang="hr-HR" sz="2000" dirty="0">
              <a:latin typeface="+mj-lt"/>
              <a:cs typeface="+mj-lt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zid, odijevanje, osoba, u dvorani&#10;&#10;Opis je automatski generiran">
            <a:extLst>
              <a:ext uri="{FF2B5EF4-FFF2-40B4-BE49-F238E27FC236}">
                <a16:creationId xmlns:a16="http://schemas.microsoft.com/office/drawing/2014/main" id="{0E5744E5-B95F-79FE-DF27-65365A676B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334" y="1565275"/>
            <a:ext cx="4969932" cy="3727449"/>
          </a:xfrm>
          <a:prstGeom prst="rect">
            <a:avLst/>
          </a:prstGeom>
          <a:ln w="127000" cap="sq">
            <a:solidFill>
              <a:srgbClr val="FFFFFF"/>
            </a:solidFill>
            <a:miter lim="800000"/>
          </a:ln>
        </p:spPr>
      </p:pic>
      <p:pic>
        <p:nvPicPr>
          <p:cNvPr id="3" name="Slika 2" descr="Slika na kojoj se prikazuje odijevanje, osoba, zid, u dvorani&#10;&#10;Opis je automatski generiran">
            <a:extLst>
              <a:ext uri="{FF2B5EF4-FFF2-40B4-BE49-F238E27FC236}">
                <a16:creationId xmlns:a16="http://schemas.microsoft.com/office/drawing/2014/main" id="{6ED19094-1CEE-1D2D-B752-FE7AA193EC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7733" y="1565275"/>
            <a:ext cx="4969932" cy="3727449"/>
          </a:xfrm>
          <a:prstGeom prst="rect">
            <a:avLst/>
          </a:prstGeom>
          <a:ln w="127000" cap="sq">
            <a:solidFill>
              <a:srgbClr val="FFFFFF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8637158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3FF3281-10DC-6263-083B-C1D6658EC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528" y="982132"/>
            <a:ext cx="4094017" cy="2823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800" b="1">
                <a:solidFill>
                  <a:srgbClr val="262626"/>
                </a:solidFill>
              </a:rPr>
              <a:t>Fakultativni predmet: Tradicijske glazbe Istre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EED139D-D71F-5B83-A0AB-A6D984E421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7528" y="4076944"/>
            <a:ext cx="4094017" cy="16796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100" b="1" kern="1200" cap="none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U šk. god. 2022./2023.</a:t>
            </a:r>
            <a:r>
              <a:rPr lang="en-US" sz="2100" kern="1200" cap="none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2100" b="1" kern="1200" cap="none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rPr>
              <a:t>zavičajna nastava postaje dio fakultativne nastave.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3D1058CD-2404-3B8B-3F60-5027B0C531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8668" y="1890711"/>
            <a:ext cx="5469466" cy="3076574"/>
          </a:xfrm>
          <a:prstGeom prst="rect">
            <a:avLst/>
          </a:prstGeom>
          <a:ln w="57150" cmpd="thickThin">
            <a:solidFill>
              <a:srgbClr val="7F7F7F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2191721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618E02E-DA78-DCA1-D228-17FBAA7E8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Gunjci u školi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095A51D-0152-AF99-9167-321B9C4064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/>
              <a:t>U školskoj godini 2023./2024. u sklopu fakultativne nastave „Tradicijske glazbe Istre” provodi se projekt </a:t>
            </a:r>
            <a:r>
              <a:rPr lang="hr-HR" i="1" dirty="0"/>
              <a:t>Gunjci u školi</a:t>
            </a:r>
            <a:r>
              <a:rPr lang="hr-H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31504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263B8E2-6AE3-CC54-638A-486543146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id="{BBB43E68-3000-82EE-2BA4-6D2C145485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066" y="579597"/>
            <a:ext cx="10131209" cy="569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0110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ze San Kosu I Tombolac">
            <a:hlinkClick r:id="" action="ppaction://media"/>
            <a:extLst>
              <a:ext uri="{FF2B5EF4-FFF2-40B4-BE49-F238E27FC236}">
                <a16:creationId xmlns:a16="http://schemas.microsoft.com/office/drawing/2014/main" id="{7F757F69-1D74-937D-9794-878AC7B5F8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943801E7-2F56-EB6D-6651-2CCEAB2D2EB2}"/>
              </a:ext>
            </a:extLst>
          </p:cNvPr>
          <p:cNvSpPr txBox="1"/>
          <p:nvPr/>
        </p:nvSpPr>
        <p:spPr>
          <a:xfrm>
            <a:off x="3009530" y="1109709"/>
            <a:ext cx="70577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/>
              <a:t>Uza san kosu i </a:t>
            </a:r>
            <a:r>
              <a:rPr lang="hr-HR" sz="2400" i="1" dirty="0" err="1"/>
              <a:t>tombolac</a:t>
            </a:r>
            <a:endParaRPr lang="hr-HR" sz="2400" i="1" dirty="0"/>
          </a:p>
          <a:p>
            <a:r>
              <a:rPr lang="hr-HR" sz="2400" dirty="0" err="1"/>
              <a:t>Kantaduri</a:t>
            </a:r>
            <a:r>
              <a:rPr lang="hr-HR" sz="2400" dirty="0"/>
              <a:t>: Anđelo Goldin i Josip </a:t>
            </a:r>
            <a:r>
              <a:rPr lang="hr-HR" sz="2400" dirty="0" err="1"/>
              <a:t>Pletikos</a:t>
            </a:r>
            <a:r>
              <a:rPr lang="hr-H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551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3FC5973-2322-FBAB-5F96-544B34AB2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TRADICIJSKE GLAZBE ISTRE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CDCAE44-964D-BF89-F5C7-278410833C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3600" dirty="0"/>
              <a:t>Prva tradicija (</a:t>
            </a:r>
            <a:r>
              <a:rPr lang="hr-HR" sz="3600" dirty="0" err="1"/>
              <a:t>dvoglasje</a:t>
            </a:r>
            <a:r>
              <a:rPr lang="hr-HR" sz="3600" dirty="0"/>
              <a:t> tijesnih intervala)</a:t>
            </a:r>
          </a:p>
          <a:p>
            <a:endParaRPr lang="hr-HR" sz="3600" dirty="0"/>
          </a:p>
          <a:p>
            <a:r>
              <a:rPr lang="hr-HR" sz="3600" dirty="0"/>
              <a:t>Druga tradicija (durski tonski način i tonski način koji tendiraju duru i napjevi s ostacima modalnosti)</a:t>
            </a:r>
          </a:p>
        </p:txBody>
      </p:sp>
    </p:spTree>
    <p:extLst>
      <p:ext uri="{BB962C8B-B14F-4D97-AF65-F5344CB8AC3E}">
        <p14:creationId xmlns:p14="http://schemas.microsoft.com/office/powerpoint/2010/main" val="37349199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E3607D1-B533-974C-CB3F-A6E376FBA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/>
              <a:t>PRVA TRADICIJA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EB57DAA-9E2C-4CC5-22CD-43601D78F1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 err="1"/>
              <a:t>Dvoglasje</a:t>
            </a:r>
            <a:r>
              <a:rPr lang="hr-HR" dirty="0"/>
              <a:t> tijesnih intervala: </a:t>
            </a:r>
          </a:p>
          <a:p>
            <a:r>
              <a:rPr lang="hr-HR" dirty="0"/>
              <a:t>Kanat</a:t>
            </a:r>
          </a:p>
          <a:p>
            <a:r>
              <a:rPr lang="hr-HR" dirty="0" err="1"/>
              <a:t>Tarankanje</a:t>
            </a:r>
            <a:endParaRPr lang="hr-HR" dirty="0"/>
          </a:p>
          <a:p>
            <a:r>
              <a:rPr lang="hr-HR" dirty="0"/>
              <a:t>Bugarenje</a:t>
            </a:r>
          </a:p>
          <a:p>
            <a:r>
              <a:rPr lang="hr-HR" dirty="0" err="1"/>
              <a:t>Diskantno</a:t>
            </a:r>
            <a:r>
              <a:rPr lang="hr-HR" dirty="0"/>
              <a:t> </a:t>
            </a:r>
            <a:r>
              <a:rPr lang="hr-HR" dirty="0" err="1"/>
              <a:t>dvoglasje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7209826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1A9E1C2-F2A8-3D06-5F15-F897131DC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Kanat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08FF260-23A2-EBAD-38D8-190E784AB1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3992A"/>
              </a:buClr>
              <a:buSzPct val="115000"/>
              <a:buFont typeface="Arial"/>
              <a:buNone/>
              <a:tabLst/>
              <a:defRPr/>
            </a:pPr>
            <a:r>
              <a:rPr kumimoji="0" lang="hr-H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Kretanje dionica je u usporednim tijesnim (netemperiranim) tercama s povremenim unisonima. Kadenca je uvijek unisono. Ako pjevaju muškarac i žena, često se donja dionica premješta oktavu više za </a:t>
            </a:r>
            <a:r>
              <a:rPr kumimoji="0" lang="hr-HR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sekstu</a:t>
            </a:r>
            <a:r>
              <a:rPr kumimoji="0" lang="hr-H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iznad vodećeg glasa, pa je kadenca u oktavi. U tom slučaju se pjevanje naziva na tanko i debelo. Taj način pjevanja pojavljuje se i kod pjevanja dva muškarca u kojem je drugi glas u falsetu. 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9305658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83BCFAA-4649-82B1-6D38-D3A59A625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/>
              <a:t>Kanat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9C7ADEC-1E99-FD3A-BD30-DB520DF9F1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0" lang="hr-H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Taj oblik pjevanja najvjerojatnije je mediteranskog utjecaja. Naime, gotovo identično pjevanje nalazimo i u nekim krajevima Italije58 što potkrepljuje tezu o možebitnom nekadašnjem “sjeverno-jadranskom </a:t>
            </a:r>
            <a:r>
              <a:rPr kumimoji="0" lang="hr-HR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dvoglasju</a:t>
            </a:r>
            <a:r>
              <a:rPr kumimoji="0" lang="hr-H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” (</a:t>
            </a:r>
            <a:r>
              <a:rPr kumimoji="0" lang="hr-HR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Leydi</a:t>
            </a:r>
            <a:r>
              <a:rPr kumimoji="0" lang="hr-H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1973; </a:t>
            </a:r>
            <a:r>
              <a:rPr kumimoji="0" lang="hr-HR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Starec</a:t>
            </a:r>
            <a:r>
              <a:rPr kumimoji="0" lang="hr-H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1986). Danas se najčešće pjeva u tercama, također drugi glas često biva zamijenjen malom </a:t>
            </a:r>
            <a:r>
              <a:rPr kumimoji="0" lang="hr-HR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sopelom</a:t>
            </a:r>
            <a:r>
              <a:rPr kumimoji="0" lang="hr-H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, što je relativno nova pojavnost.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0667683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F1BB4DB-6065-6A61-6EA5-D2A04C497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i="1" dirty="0"/>
              <a:t>Tri su rane na srcu mojemu </a:t>
            </a:r>
            <a:r>
              <a:rPr lang="hr-HR" dirty="0"/>
              <a:t>(središnja Istra)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672C0E3-0746-AAF7-285E-FF097F5F91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  <a:p>
            <a:pPr marL="0" indent="0">
              <a:buNone/>
            </a:pPr>
            <a:r>
              <a:rPr lang="hr-HR" i="1" dirty="0"/>
              <a:t>Tri su rane na srcu mojemu</a:t>
            </a:r>
          </a:p>
          <a:p>
            <a:pPr marL="0" indent="0">
              <a:buNone/>
            </a:pPr>
            <a:r>
              <a:rPr lang="hr-HR" i="1" dirty="0"/>
              <a:t>Prva rana </a:t>
            </a:r>
            <a:r>
              <a:rPr lang="hr-HR" i="1" dirty="0" err="1"/>
              <a:t>leva</a:t>
            </a:r>
            <a:r>
              <a:rPr lang="hr-HR" i="1" dirty="0"/>
              <a:t> od soldata</a:t>
            </a:r>
          </a:p>
          <a:p>
            <a:pPr marL="0" indent="0">
              <a:buNone/>
            </a:pPr>
            <a:r>
              <a:rPr lang="hr-HR" i="1" dirty="0"/>
              <a:t>Druga rana da me majka kara</a:t>
            </a:r>
          </a:p>
          <a:p>
            <a:pPr marL="0" indent="0">
              <a:buNone/>
            </a:pPr>
            <a:r>
              <a:rPr lang="hr-HR" i="1" dirty="0"/>
              <a:t>Treća rana da me ljuba vara</a:t>
            </a:r>
          </a:p>
        </p:txBody>
      </p:sp>
    </p:spTree>
    <p:extLst>
      <p:ext uri="{BB962C8B-B14F-4D97-AF65-F5344CB8AC3E}">
        <p14:creationId xmlns:p14="http://schemas.microsoft.com/office/powerpoint/2010/main" val="561589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"/>
          <p:cNvSpPr txBox="1"/>
          <p:nvPr/>
        </p:nvSpPr>
        <p:spPr>
          <a:xfrm>
            <a:off x="1191873" y="772077"/>
            <a:ext cx="10291278" cy="4771080"/>
          </a:xfrm>
          <a:prstGeom prst="rect">
            <a:avLst/>
          </a:prstGeom>
          <a:ln w="9525" cap="flat" cmpd="sng" algn="ctr">
            <a:solidFill>
              <a:schemeClr val="accent1"/>
            </a:solidFill>
            <a:prstDash val="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>
            <a:normAutofit fontScale="95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/>
              <a:buNone/>
            </a:pPr>
            <a:r>
              <a:rPr lang="hr-HR" sz="3000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Voljeti zavičaj uči se od malih nogu. (Uči se od kuće!</a:t>
            </a:r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)</a:t>
            </a:r>
            <a:br>
              <a:rPr lang="hr-HR" b="1" i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</a:br>
            <a:endParaRPr lang="hr-HR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Jako je važno znati svoje porijeklo.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Kada to spoznaš, možeš korak dalje.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Pripadnost i identitet stvar je pojedinca i intimnog osjećaja.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Uz obrazovni učenje o zavičaju ima i odgojni karakter u stvaranju kompletne osobnosti jer se na taj način opća kultura pojedinca podiže na višu razinu. 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Kada se to želi </a:t>
            </a:r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institucionalizirati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onda o zavičajnosti govorimo s </a:t>
            </a:r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dužnim poštovanjem.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dirty="0"/>
          </a:p>
          <a:p>
            <a:endParaRPr lang="en-US" dirty="0"/>
          </a:p>
        </p:txBody>
      </p:sp>
      <p:pic>
        <p:nvPicPr>
          <p:cNvPr id="2" name="2. KONACNI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2910" y="2023110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18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1D64AD2-7B0D-8152-3329-5B4F3AF59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/>
              <a:t>Tarankanje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12AB1CC-0B8B-2F40-0F36-1010AFD78B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r-HR" i="1" dirty="0" err="1"/>
              <a:t>Tarankanje</a:t>
            </a:r>
            <a:r>
              <a:rPr lang="hr-HR" i="1" dirty="0"/>
              <a:t>, </a:t>
            </a:r>
            <a:r>
              <a:rPr lang="hr-HR" i="1" dirty="0" err="1"/>
              <a:t>tararankanje</a:t>
            </a:r>
            <a:r>
              <a:rPr lang="hr-HR" i="1" dirty="0"/>
              <a:t>, </a:t>
            </a:r>
            <a:r>
              <a:rPr lang="hr-HR" i="1" dirty="0" err="1"/>
              <a:t>taronjkanje</a:t>
            </a:r>
            <a:r>
              <a:rPr lang="hr-HR" i="1" dirty="0"/>
              <a:t>, </a:t>
            </a:r>
            <a:r>
              <a:rPr lang="hr-HR" i="1" dirty="0" err="1"/>
              <a:t>nabrujat</a:t>
            </a:r>
            <a:r>
              <a:rPr lang="hr-HR" i="1" dirty="0"/>
              <a:t>… </a:t>
            </a:r>
            <a:r>
              <a:rPr lang="hr-HR" dirty="0"/>
              <a:t>je specifično po rimovanom dvostihu kojem se dodaju karakteristični slogovi (ta-na-na, ta-na-ne-na, taj-ta-na-naj, traj na </a:t>
            </a:r>
            <a:r>
              <a:rPr lang="hr-HR" dirty="0" err="1"/>
              <a:t>na</a:t>
            </a:r>
            <a:r>
              <a:rPr lang="hr-HR" dirty="0"/>
              <a:t> na…). Pjesme u formi rimovanog dvostiha nazivaju se </a:t>
            </a:r>
            <a:r>
              <a:rPr lang="hr-HR" dirty="0" err="1"/>
              <a:t>taranjkalice</a:t>
            </a:r>
            <a:r>
              <a:rPr lang="hr-HR" dirty="0"/>
              <a:t> (Rudan 1974, 1976). </a:t>
            </a:r>
          </a:p>
        </p:txBody>
      </p:sp>
    </p:spTree>
    <p:extLst>
      <p:ext uri="{BB962C8B-B14F-4D97-AF65-F5344CB8AC3E}">
        <p14:creationId xmlns:p14="http://schemas.microsoft.com/office/powerpoint/2010/main" val="31751358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DFE28C3-8C10-B372-3E77-55ADB3478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/>
              <a:t>Tarankanje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EAB326B-99EB-10A0-B4A1-F0D6249CDD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Slične forme nalazimo u Hercegovini i Dalmaciji – ganga, u Slavoniji, Baranji, Bosni – bećarac. Tako jedan svirač </a:t>
            </a:r>
            <a:r>
              <a:rPr lang="hr-HR" dirty="0" err="1"/>
              <a:t>miha</a:t>
            </a:r>
            <a:r>
              <a:rPr lang="hr-HR" dirty="0"/>
              <a:t> s </a:t>
            </a:r>
            <a:r>
              <a:rPr lang="hr-HR" dirty="0" err="1"/>
              <a:t>Barbanštine</a:t>
            </a:r>
            <a:r>
              <a:rPr lang="hr-HR" dirty="0"/>
              <a:t>, rođen 1950-ih </a:t>
            </a:r>
            <a:r>
              <a:rPr lang="hr-HR" dirty="0" err="1"/>
              <a:t>tarankanje</a:t>
            </a:r>
            <a:r>
              <a:rPr lang="hr-HR" dirty="0"/>
              <a:t> naziva istarskim </a:t>
            </a:r>
            <a:r>
              <a:rPr lang="hr-HR" dirty="0" err="1"/>
              <a:t>bećaracem</a:t>
            </a:r>
            <a:r>
              <a:rPr lang="hr-HR" dirty="0"/>
              <a:t>. Ritam </a:t>
            </a:r>
            <a:r>
              <a:rPr lang="hr-HR" dirty="0" err="1"/>
              <a:t>taranjkalice</a:t>
            </a:r>
            <a:r>
              <a:rPr lang="hr-HR" dirty="0"/>
              <a:t> uglavnom odgovara ritmu </a:t>
            </a:r>
            <a:r>
              <a:rPr lang="hr-HR" dirty="0" err="1"/>
              <a:t>baluna</a:t>
            </a:r>
            <a:r>
              <a:rPr lang="hr-HR" dirty="0"/>
              <a:t>. Zato se, u nedostatku </a:t>
            </a:r>
            <a:r>
              <a:rPr lang="hr-HR" dirty="0" err="1"/>
              <a:t>miha</a:t>
            </a:r>
            <a:r>
              <a:rPr lang="hr-HR" dirty="0"/>
              <a:t> ili </a:t>
            </a:r>
            <a:r>
              <a:rPr lang="hr-HR" dirty="0" err="1"/>
              <a:t>roženic</a:t>
            </a:r>
            <a:r>
              <a:rPr lang="hr-HR" dirty="0"/>
              <a:t>, </a:t>
            </a:r>
            <a:r>
              <a:rPr lang="hr-HR" dirty="0" err="1"/>
              <a:t>balun</a:t>
            </a:r>
            <a:r>
              <a:rPr lang="hr-HR" dirty="0"/>
              <a:t> može uspješno plesati i samo uz glas, što u prošlosti u istarskim selima nije bila rijetkost.</a:t>
            </a:r>
          </a:p>
        </p:txBody>
      </p:sp>
    </p:spTree>
    <p:extLst>
      <p:ext uri="{BB962C8B-B14F-4D97-AF65-F5344CB8AC3E}">
        <p14:creationId xmlns:p14="http://schemas.microsoft.com/office/powerpoint/2010/main" val="14829193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F2622BB-BEF6-9B49-75ED-9C897723E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Bugarenje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BB3BF6C-AB82-29D3-602E-6E702EB910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dirty="0"/>
              <a:t>Ovaj oblik </a:t>
            </a:r>
            <a:r>
              <a:rPr lang="hr-HR" dirty="0" err="1"/>
              <a:t>dvoglasja</a:t>
            </a:r>
            <a:r>
              <a:rPr lang="hr-HR" dirty="0"/>
              <a:t> karakterističan je po još češćim i tijesnim intervalima (umanjene male terce ili nešto uvećane velike sekunde). U paralelnom kretanju takvi intervali ostavljaju dojam uzastopnih paralelnih sekundi. Posebno je obilježje tog </a:t>
            </a:r>
            <a:r>
              <a:rPr lang="hr-HR" dirty="0" err="1"/>
              <a:t>dvoglasja</a:t>
            </a:r>
            <a:r>
              <a:rPr lang="hr-HR" dirty="0"/>
              <a:t> završetak u unisonu, ali s daljnjim spuštanjem donjeg glasa za umanjenu tercu, odnosno veliku sekundu.</a:t>
            </a:r>
          </a:p>
        </p:txBody>
      </p:sp>
    </p:spTree>
    <p:extLst>
      <p:ext uri="{BB962C8B-B14F-4D97-AF65-F5344CB8AC3E}">
        <p14:creationId xmlns:p14="http://schemas.microsoft.com/office/powerpoint/2010/main" val="10123114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BCDD334-345D-74A8-5845-1E6CE15C0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Bugarenje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B8515A5-612B-4464-D039-32422C2597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Još za kolonizacijskih pothvata Mletačke Republike u ranome novom vijeku, kad su različiti krajevi Istre naseljavani stanovnicima iz Dalmacije, Crne Gore i Bosne (Bratulić 1959), </a:t>
            </a:r>
            <a:r>
              <a:rPr lang="hr-HR" dirty="0" err="1"/>
              <a:t>dosljenici</a:t>
            </a:r>
            <a:r>
              <a:rPr lang="hr-HR" dirty="0"/>
              <a:t> iz različitih krajeva donijeli su taj glazbeni stil koji su nastavili njegovati i u novoj postojbini. I danas vrlo slične napjeve možemo čuti u raznim krajevima Hrvatske poput srednjodalmatinskih otoka, te na području Banovine, Pounja i Pokuplja. I etnomuzikolog Cvjetko </a:t>
            </a:r>
            <a:r>
              <a:rPr lang="hr-HR" dirty="0" err="1"/>
              <a:t>Rihtman</a:t>
            </a:r>
            <a:r>
              <a:rPr lang="hr-HR" dirty="0"/>
              <a:t> tvrdi kako je bugarenje u Istru došlo s istoka i kako se zapravo radi o ostatku prastare ilirsko-dinarske tradicije (</a:t>
            </a:r>
            <a:r>
              <a:rPr lang="hr-HR" dirty="0" err="1"/>
              <a:t>Rihtman</a:t>
            </a:r>
            <a:r>
              <a:rPr lang="hr-HR" dirty="0"/>
              <a:t> 1958).</a:t>
            </a:r>
          </a:p>
        </p:txBody>
      </p:sp>
    </p:spTree>
    <p:extLst>
      <p:ext uri="{BB962C8B-B14F-4D97-AF65-F5344CB8AC3E}">
        <p14:creationId xmlns:p14="http://schemas.microsoft.com/office/powerpoint/2010/main" val="8656183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65315F6-F10E-8FA3-8C47-2AB74456F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i="1" dirty="0"/>
              <a:t>Da bin znala  (Ćićarija)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6E15908-5340-A3D8-C333-63E7C0654E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r-HR" i="1" dirty="0"/>
              <a:t>Da bin znala da me star </a:t>
            </a:r>
            <a:r>
              <a:rPr lang="hr-HR" i="1" dirty="0" err="1"/>
              <a:t>ljubija</a:t>
            </a:r>
            <a:endParaRPr lang="hr-HR" i="1" dirty="0"/>
          </a:p>
          <a:p>
            <a:pPr marL="0" indent="0">
              <a:buNone/>
            </a:pPr>
            <a:r>
              <a:rPr lang="hr-HR" i="1" dirty="0"/>
              <a:t>Po gori bin pelin pobirala</a:t>
            </a:r>
          </a:p>
          <a:p>
            <a:pPr marL="0" indent="0">
              <a:buNone/>
            </a:pPr>
            <a:r>
              <a:rPr lang="hr-HR" i="1" dirty="0"/>
              <a:t>Da mu </a:t>
            </a:r>
            <a:r>
              <a:rPr lang="hr-HR" i="1" dirty="0" err="1"/>
              <a:t>žukne</a:t>
            </a:r>
            <a:r>
              <a:rPr lang="hr-HR" i="1" dirty="0"/>
              <a:t> bilo lišce moje</a:t>
            </a:r>
          </a:p>
          <a:p>
            <a:pPr marL="0" indent="0">
              <a:buNone/>
            </a:pPr>
            <a:endParaRPr lang="hr-HR" i="1" dirty="0"/>
          </a:p>
          <a:p>
            <a:pPr marL="0" indent="0">
              <a:buNone/>
            </a:pPr>
            <a:r>
              <a:rPr lang="hr-HR" i="1" dirty="0"/>
              <a:t>Da bin znala da me mlad </a:t>
            </a:r>
            <a:r>
              <a:rPr lang="hr-HR" i="1" dirty="0" err="1"/>
              <a:t>ljubija</a:t>
            </a:r>
            <a:endParaRPr lang="hr-HR" i="1" dirty="0"/>
          </a:p>
          <a:p>
            <a:pPr marL="0" indent="0">
              <a:buNone/>
            </a:pPr>
            <a:r>
              <a:rPr lang="hr-HR" i="1" dirty="0"/>
              <a:t>Po gori bin rože pobirala</a:t>
            </a:r>
          </a:p>
          <a:p>
            <a:pPr marL="0" indent="0">
              <a:buNone/>
            </a:pPr>
            <a:r>
              <a:rPr lang="hr-HR" i="1" dirty="0"/>
              <a:t>Da mu sladne bilo lišce moje</a:t>
            </a:r>
          </a:p>
          <a:p>
            <a:pPr marL="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871229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8ECCCC8-CA56-8EF6-CC5C-E67D8DF23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/>
              <a:t>Diskantno</a:t>
            </a:r>
            <a:r>
              <a:rPr lang="hr-HR" dirty="0"/>
              <a:t> </a:t>
            </a:r>
            <a:r>
              <a:rPr lang="hr-HR" dirty="0" err="1"/>
              <a:t>dvoglasje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D1C4E3D-9CEA-F0B3-BFFA-FD6B685143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dirty="0"/>
              <a:t>Ovaj se stil proučava tek odnedavno i danas još živi samo kod talijanskog stanovništva </a:t>
            </a:r>
            <a:r>
              <a:rPr lang="hr-HR" dirty="0" err="1"/>
              <a:t>Galižane</a:t>
            </a:r>
            <a:r>
              <a:rPr lang="hr-HR" dirty="0"/>
              <a:t> i Vodnjana, dok je iz Rovinja i Bala iščezao. Osobitost </a:t>
            </a:r>
            <a:r>
              <a:rPr lang="hr-HR" dirty="0" err="1"/>
              <a:t>diskantnog</a:t>
            </a:r>
            <a:r>
              <a:rPr lang="hr-HR" dirty="0"/>
              <a:t> </a:t>
            </a:r>
            <a:r>
              <a:rPr lang="hr-HR" dirty="0" err="1"/>
              <a:t>dvoglasja</a:t>
            </a:r>
            <a:r>
              <a:rPr lang="hr-HR" dirty="0"/>
              <a:t> je u tome što se u njemu izmjenjuje prevladavajuće kretanje dvaju glasova u </a:t>
            </a:r>
            <a:r>
              <a:rPr lang="hr-HR" dirty="0" err="1"/>
              <a:t>protupomaku</a:t>
            </a:r>
            <a:r>
              <a:rPr lang="hr-HR" dirty="0"/>
              <a:t> s povremenim </a:t>
            </a:r>
            <a:r>
              <a:rPr lang="hr-HR" dirty="0" err="1"/>
              <a:t>bordunskim</a:t>
            </a:r>
            <a:r>
              <a:rPr lang="hr-HR" dirty="0"/>
              <a:t> odnosom glasova. </a:t>
            </a:r>
          </a:p>
        </p:txBody>
      </p:sp>
    </p:spTree>
    <p:extLst>
      <p:ext uri="{BB962C8B-B14F-4D97-AF65-F5344CB8AC3E}">
        <p14:creationId xmlns:p14="http://schemas.microsoft.com/office/powerpoint/2010/main" val="24781564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670F4F9-BBCB-B06B-C24C-46F741A39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/>
              <a:t>Diskantno</a:t>
            </a:r>
            <a:r>
              <a:rPr lang="hr-HR" dirty="0"/>
              <a:t> </a:t>
            </a:r>
            <a:r>
              <a:rPr lang="hr-HR" dirty="0" err="1"/>
              <a:t>dvoglasje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0EB9980-2BCC-175B-7CBD-C833AD0330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Istraživači (</a:t>
            </a:r>
            <a:r>
              <a:rPr lang="hr-HR" dirty="0" err="1"/>
              <a:t>Starec</a:t>
            </a:r>
            <a:r>
              <a:rPr lang="hr-HR" dirty="0"/>
              <a:t> 1986) koji su se bavili tim </a:t>
            </a:r>
            <a:r>
              <a:rPr lang="hr-HR" dirty="0" err="1"/>
              <a:t>dvoglasjem</a:t>
            </a:r>
            <a:r>
              <a:rPr lang="hr-HR" dirty="0"/>
              <a:t> suglasni su oko toga da je to ostatak srednjovjekovnog diskanta. U tom smislu možemo zaključiti kako je </a:t>
            </a:r>
            <a:r>
              <a:rPr lang="hr-HR" dirty="0" err="1"/>
              <a:t>diskantno</a:t>
            </a:r>
            <a:r>
              <a:rPr lang="hr-HR" dirty="0"/>
              <a:t> </a:t>
            </a:r>
            <a:r>
              <a:rPr lang="hr-HR" dirty="0" err="1"/>
              <a:t>dvoglasje</a:t>
            </a:r>
            <a:r>
              <a:rPr lang="hr-HR" dirty="0"/>
              <a:t> jedan od starijih oblika </a:t>
            </a:r>
            <a:r>
              <a:rPr lang="hr-HR" dirty="0" err="1"/>
              <a:t>dvoglasja</a:t>
            </a:r>
            <a:r>
              <a:rPr lang="hr-HR" dirty="0"/>
              <a:t> tijesnih intervala na istarskom prostoru. U Vodnjanu se taj oblik pjevanja naziva </a:t>
            </a:r>
            <a:r>
              <a:rPr lang="hr-HR" dirty="0" err="1"/>
              <a:t>bassi</a:t>
            </a:r>
            <a:r>
              <a:rPr lang="hr-HR" dirty="0"/>
              <a:t>, a u </a:t>
            </a:r>
            <a:r>
              <a:rPr lang="hr-HR" dirty="0" err="1"/>
              <a:t>Galižani</a:t>
            </a:r>
            <a:r>
              <a:rPr lang="hr-HR" dirty="0"/>
              <a:t> canto a pera i canto a </a:t>
            </a:r>
            <a:r>
              <a:rPr lang="hr-HR" dirty="0" err="1"/>
              <a:t>longa</a:t>
            </a:r>
            <a:r>
              <a:rPr lang="hr-H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269278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027EF68-0C3E-CF29-84E2-EC1AF7CAA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</a:t>
            </a:r>
            <a:r>
              <a:rPr lang="hr-HR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stado a Roma</a:t>
            </a:r>
            <a:br>
              <a:rPr lang="hr-HR" sz="3200" dirty="0"/>
            </a:br>
            <a:r>
              <a:rPr lang="hr-HR" sz="3200" dirty="0"/>
              <a:t> (Vodnjan- </a:t>
            </a:r>
            <a:r>
              <a:rPr lang="hr-HR" sz="3200" dirty="0" err="1"/>
              <a:t>Dignano</a:t>
            </a:r>
            <a:r>
              <a:rPr lang="hr-HR" sz="3200" dirty="0"/>
              <a:t>)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A239D543-219B-6A3D-C4F4-E4D508B887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618979"/>
            <a:ext cx="5348449" cy="7521258"/>
          </a:xfrm>
          <a:prstGeom prst="rect">
            <a:avLst/>
          </a:prstGeom>
        </p:spPr>
      </p:pic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D786F452-231C-5D15-1277-F827A904412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428215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50EAD41-DC5A-9A8A-DA81-65B6201C3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/>
              <a:t>Perojsko</a:t>
            </a:r>
            <a:r>
              <a:rPr lang="hr-HR" dirty="0"/>
              <a:t> </a:t>
            </a:r>
            <a:r>
              <a:rPr lang="hr-HR" dirty="0" err="1"/>
              <a:t>pojanje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FA32463-796F-A8B1-80BA-A60C7EEFF6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dirty="0" err="1"/>
              <a:t>Perojsko</a:t>
            </a:r>
            <a:r>
              <a:rPr lang="hr-HR" dirty="0"/>
              <a:t> </a:t>
            </a:r>
            <a:r>
              <a:rPr lang="hr-HR" dirty="0" err="1"/>
              <a:t>pojanje</a:t>
            </a:r>
            <a:r>
              <a:rPr lang="hr-HR" dirty="0"/>
              <a:t> prošlo je put od nepoznanice do ovjerene baštine. Ključni su u tome procesu bili pojedini članovi Društva, ali jednako je važan bio i rad stručnjaka u prošlosti, odnosno građa što su je prikupili (etnomuzikološka građa Miodraga Vasiljevića i </a:t>
            </a:r>
            <a:r>
              <a:rPr lang="hr-HR" dirty="0" err="1"/>
              <a:t>usmenoknjiževna</a:t>
            </a:r>
            <a:r>
              <a:rPr lang="hr-HR" dirty="0"/>
              <a:t> građa Maje Bošković-</a:t>
            </a:r>
            <a:r>
              <a:rPr lang="hr-HR" dirty="0" err="1"/>
              <a:t>Stulli</a:t>
            </a:r>
            <a:r>
              <a:rPr lang="hr-HR" dirty="0"/>
              <a:t>). Usto su značajno pridonijeli i današnji stručnjaci. Riječ je o primjeru iz tematskog sklopa javne prakse folklora, primijenjenog rada stručnjaka te identificiranja, dokumentiranja i obnavljanja baštine.</a:t>
            </a:r>
          </a:p>
        </p:txBody>
      </p:sp>
    </p:spTree>
    <p:extLst>
      <p:ext uri="{BB962C8B-B14F-4D97-AF65-F5344CB8AC3E}">
        <p14:creationId xmlns:p14="http://schemas.microsoft.com/office/powerpoint/2010/main" val="9762239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5554A7C-1743-B4A6-DE60-F3EEAE387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Uzrasla je </a:t>
            </a:r>
            <a:r>
              <a:rPr lang="hr-HR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narandžica</a:t>
            </a:r>
            <a:r>
              <a:rPr lang="hr-HR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3600" dirty="0"/>
              <a:t>(Peroj)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596C68DD-F645-BA4E-9366-C00C834885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1724" y="609000"/>
            <a:ext cx="6211242" cy="8773708"/>
          </a:xfrm>
          <a:prstGeom prst="rect">
            <a:avLst/>
          </a:prstGeom>
        </p:spPr>
      </p:pic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256C83E3-89C3-37EF-DE4D-5CBBFA09F50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016806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altLang="en-US" dirty="0">
                <a:latin typeface="Arial" panose="020B0604020202020204" pitchFamily="34" charset="0"/>
                <a:cs typeface="Arial" panose="020B0604020202020204" pitchFamily="34" charset="0"/>
              </a:rPr>
              <a:t>POŠTOVANJE?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hr-HR" altLang="en-US" dirty="0">
                <a:latin typeface="Arial" panose="020B0604020202020204" pitchFamily="34" charset="0"/>
                <a:cs typeface="Arial" panose="020B0604020202020204" pitchFamily="34" charset="0"/>
              </a:rPr>
              <a:t>Po čemu smo posebni?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altLang="en-US" dirty="0">
                <a:latin typeface="Arial" panose="020B0604020202020204" pitchFamily="34" charset="0"/>
                <a:cs typeface="Arial" panose="020B0604020202020204" pitchFamily="34" charset="0"/>
              </a:rPr>
              <a:t>Jesmo li 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altLang="en-US" dirty="0">
                <a:latin typeface="Arial" panose="020B0604020202020204" pitchFamily="34" charset="0"/>
                <a:cs typeface="Arial" panose="020B0604020202020204" pitchFamily="34" charset="0"/>
              </a:rPr>
              <a:t>Sadašnjica govori posve drugačije?</a:t>
            </a:r>
          </a:p>
          <a:p>
            <a:pPr>
              <a:buFont typeface="Arial" panose="020B0604020202020204" pitchFamily="34" charset="0"/>
              <a:buChar char="•"/>
            </a:pPr>
            <a:endParaRPr lang="hr-H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hr-HR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(Svijet je postao globalno selo, ali i sijelo)</a:t>
            </a:r>
          </a:p>
          <a:p>
            <a:pPr marL="0" indent="0">
              <a:buNone/>
            </a:pPr>
            <a:endParaRPr lang="hr-H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hr-HR" alt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C25BD3F-88D4-F50B-1BAE-8F51F6624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DRUGA TRADICIJA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69BC627-F590-659E-AE2B-67DFB31CE0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r-HR" dirty="0"/>
              <a:t>Tonalna glazbena baština (durski tonski način i tonski način koji tendiraju duru i napjevi s ostacima modalnosti)</a:t>
            </a:r>
          </a:p>
          <a:p>
            <a:r>
              <a:rPr lang="hr-HR" dirty="0" err="1"/>
              <a:t>Bitinada</a:t>
            </a:r>
            <a:endParaRPr lang="hr-HR" dirty="0"/>
          </a:p>
          <a:p>
            <a:r>
              <a:rPr lang="hr-HR" dirty="0"/>
              <a:t> </a:t>
            </a:r>
            <a:r>
              <a:rPr lang="hr-HR" dirty="0" err="1"/>
              <a:t>Arie</a:t>
            </a:r>
            <a:r>
              <a:rPr lang="hr-HR" dirty="0"/>
              <a:t> da </a:t>
            </a:r>
            <a:r>
              <a:rPr lang="hr-HR" dirty="0" err="1"/>
              <a:t>nuoto</a:t>
            </a:r>
            <a:r>
              <a:rPr lang="hr-HR" dirty="0"/>
              <a:t>                    Glazbena praksa grada Rovinja</a:t>
            </a:r>
          </a:p>
          <a:p>
            <a:r>
              <a:rPr lang="hr-HR" dirty="0"/>
              <a:t> </a:t>
            </a:r>
            <a:r>
              <a:rPr lang="hr-HR" dirty="0" err="1"/>
              <a:t>Butunade</a:t>
            </a:r>
            <a:endParaRPr lang="hr-HR" dirty="0"/>
          </a:p>
          <a:p>
            <a:r>
              <a:rPr lang="hr-HR" dirty="0"/>
              <a:t> Starogradske pjesme</a:t>
            </a:r>
          </a:p>
          <a:p>
            <a:r>
              <a:rPr lang="hr-HR" dirty="0"/>
              <a:t>Glazbena praksa violine i </a:t>
            </a:r>
            <a:r>
              <a:rPr lang="hr-HR" dirty="0" err="1"/>
              <a:t>bajsa</a:t>
            </a:r>
            <a:r>
              <a:rPr lang="hr-HR" dirty="0"/>
              <a:t>; Glazbena praksa dijatonske harmonike…</a:t>
            </a:r>
          </a:p>
          <a:p>
            <a:pPr marL="0" indent="0">
              <a:buNone/>
            </a:pPr>
            <a:endParaRPr lang="hr-HR" dirty="0"/>
          </a:p>
        </p:txBody>
      </p:sp>
      <p:sp>
        <p:nvSpPr>
          <p:cNvPr id="5" name="Desna vitičasta zagrada 4">
            <a:extLst>
              <a:ext uri="{FF2B5EF4-FFF2-40B4-BE49-F238E27FC236}">
                <a16:creationId xmlns:a16="http://schemas.microsoft.com/office/drawing/2014/main" id="{22EA07B1-F8E0-9DC4-BE70-E3764E3AF6A4}"/>
              </a:ext>
            </a:extLst>
          </p:cNvPr>
          <p:cNvSpPr/>
          <p:nvPr/>
        </p:nvSpPr>
        <p:spPr>
          <a:xfrm>
            <a:off x="4248443" y="3530991"/>
            <a:ext cx="295422" cy="128016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1583696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A98B38F-1834-291A-3133-C972B6736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A60A60C-384A-6366-12AD-9F8A749A1F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hr-HR" dirty="0"/>
              <a:t>U Leksikonu jugoslavenske muzike nalazimo zapis kako se “u nekim mjestima Istre i Kvarnera mogu čuti i starogradske pjesme u duru” (Bezić 1984:329). Taj stil se prema </a:t>
            </a:r>
            <a:r>
              <a:rPr lang="hr-HR" dirty="0" err="1"/>
              <a:t>Bezićevoj</a:t>
            </a:r>
            <a:r>
              <a:rPr lang="hr-HR" dirty="0"/>
              <a:t> klasifikaciji naziva durski tonski način i tonski način koji tendiraju duru, a odlikuje se posebnim oblicima dijatonskih odnosa koji u </a:t>
            </a:r>
            <a:r>
              <a:rPr lang="hr-HR" dirty="0" err="1"/>
              <a:t>dvoglasju</a:t>
            </a:r>
            <a:r>
              <a:rPr lang="hr-HR" dirty="0"/>
              <a:t> formiraju durski tonski rod. Taj je stil prema spomenutom autoru, karakterističan za dalmatinske otoke i najuži obalni pojas. Sudioničkim sam promatranjem ustvrdio kako je ovaj oblik sveprisutan u živoj kulturi na prostoru čitave Istre te se pjeva na hrvatskom, slovenskom i talijanskom jeziku. U knjizi </a:t>
            </a:r>
            <a:r>
              <a:rPr lang="hr-HR" dirty="0" err="1"/>
              <a:t>Canzoniere</a:t>
            </a:r>
            <a:r>
              <a:rPr lang="hr-HR" dirty="0"/>
              <a:t> </a:t>
            </a:r>
            <a:r>
              <a:rPr lang="hr-HR" dirty="0" err="1"/>
              <a:t>Triestino</a:t>
            </a:r>
            <a:r>
              <a:rPr lang="hr-HR" dirty="0"/>
              <a:t> prikupljene su mnoge takve pjesme koje se pjevaju po čitavoj Istri (</a:t>
            </a:r>
            <a:r>
              <a:rPr lang="hr-HR" dirty="0" err="1"/>
              <a:t>Starec</a:t>
            </a:r>
            <a:r>
              <a:rPr lang="hr-HR" dirty="0"/>
              <a:t> 2001).</a:t>
            </a:r>
          </a:p>
        </p:txBody>
      </p:sp>
    </p:spTree>
    <p:extLst>
      <p:ext uri="{BB962C8B-B14F-4D97-AF65-F5344CB8AC3E}">
        <p14:creationId xmlns:p14="http://schemas.microsoft.com/office/powerpoint/2010/main" val="55493317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755079A-700C-8390-6C25-115D980C5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B21CA7D-50E2-C100-0AFF-5875FCE8A4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0" lang="hr-H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Taj je stil prema spomenutom autoru, karakterističan za dalmatinske otoke i najuži obalni pojas. Sudioničkim sam promatranjem ustvrdio kako je ovaj oblik sveprisutan u živoj kulturi na prostoru čitave Istre te se pjeva na hrvatskom, slovenskom i talijanskom jeziku. U knjizi </a:t>
            </a:r>
            <a:r>
              <a:rPr kumimoji="0" lang="hr-HR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Canzoniere</a:t>
            </a:r>
            <a:r>
              <a:rPr kumimoji="0" lang="hr-H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</a:t>
            </a:r>
            <a:r>
              <a:rPr kumimoji="0" lang="hr-HR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Triestino</a:t>
            </a:r>
            <a:r>
              <a:rPr kumimoji="0" lang="hr-H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prikupljene su mnoge takve pjesme koje se pjevaju po čitavoj Istri (</a:t>
            </a:r>
            <a:r>
              <a:rPr kumimoji="0" lang="hr-HR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Starec</a:t>
            </a:r>
            <a:r>
              <a:rPr kumimoji="0" lang="hr-HR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2001).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24158067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C1E485D-96FA-EEE5-35C5-D1428EB0B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4458869-6087-19F4-64CC-01F8EBCD4D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Napjevi u duru javljaju se u tzv. starogradskim pjesmama koje imaju relativno dugu tradiciju. Postoje različiti oblici starogradskih pjesama od onih starijih, potom onih koje se izvode troglasno i četveroglasno s vodećim glasom u najvišoj dionici, zatim onih koje se izvode samo a </a:t>
            </a:r>
            <a:r>
              <a:rPr lang="hr-HR" dirty="0" err="1"/>
              <a:t>cappella</a:t>
            </a:r>
            <a:r>
              <a:rPr lang="hr-HR" dirty="0"/>
              <a:t>, preko jednostavnijih dvoglasnih koje se pjevaju i uz instrumentalnu pratnju. Starogradska pjesma potječe iz urbane ili poluurbane sredine.</a:t>
            </a:r>
          </a:p>
        </p:txBody>
      </p:sp>
    </p:spTree>
    <p:extLst>
      <p:ext uri="{BB962C8B-B14F-4D97-AF65-F5344CB8AC3E}">
        <p14:creationId xmlns:p14="http://schemas.microsoft.com/office/powerpoint/2010/main" val="136916856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084040D-6A07-E7C5-A520-DBEA22636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5825" y="982132"/>
            <a:ext cx="3360772" cy="13038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r-HR" sz="3400" b="1" i="1" dirty="0" err="1">
                <a:solidFill>
                  <a:srgbClr val="262626"/>
                </a:solidFill>
              </a:rPr>
              <a:t>Dekla</a:t>
            </a:r>
            <a:r>
              <a:rPr lang="hr-HR" sz="3400" b="1" i="1" dirty="0">
                <a:solidFill>
                  <a:srgbClr val="262626"/>
                </a:solidFill>
              </a:rPr>
              <a:t> je po vodu </a:t>
            </a:r>
            <a:r>
              <a:rPr lang="hr-HR" sz="3400" b="1" i="1" dirty="0" err="1">
                <a:solidFill>
                  <a:srgbClr val="262626"/>
                </a:solidFill>
              </a:rPr>
              <a:t>šla</a:t>
            </a:r>
            <a:r>
              <a:rPr lang="hr-HR" sz="3400" b="1" i="1" dirty="0">
                <a:solidFill>
                  <a:srgbClr val="262626"/>
                </a:solidFill>
              </a:rPr>
              <a:t> </a:t>
            </a:r>
            <a:r>
              <a:rPr lang="hr-HR" sz="3400" dirty="0">
                <a:solidFill>
                  <a:srgbClr val="262626"/>
                </a:solidFill>
              </a:rPr>
              <a:t>(sjeverna Istra)</a:t>
            </a: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0CD2FF5E-FE17-E3E1-D512-814E18C949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521" y="982132"/>
            <a:ext cx="6543981" cy="4783668"/>
          </a:xfrm>
          <a:prstGeom prst="rect">
            <a:avLst/>
          </a:prstGeom>
        </p:spPr>
      </p:pic>
      <p:sp>
        <p:nvSpPr>
          <p:cNvPr id="27" name="Content Placeholder 9">
            <a:extLst>
              <a:ext uri="{FF2B5EF4-FFF2-40B4-BE49-F238E27FC236}">
                <a16:creationId xmlns:a16="http://schemas.microsoft.com/office/drawing/2014/main" id="{B721EDC9-387B-0483-F313-F255D67A09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5824" y="2556932"/>
            <a:ext cx="3360771" cy="3318936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08148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22E3E6C-22E8-E8E2-BF61-79AB7D8BC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Glazbena praksa violine i </a:t>
            </a:r>
            <a:r>
              <a:rPr lang="hr-HR" dirty="0" err="1"/>
              <a:t>bajsa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0084392-272F-D248-590A-7FCF1516BE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Tipični instrumentalni sastav ove tradicije su gunjci sastavljeni od violine (jedna ili dvije) i dvožičanog </a:t>
            </a:r>
            <a:r>
              <a:rPr lang="hr-HR" dirty="0" err="1"/>
              <a:t>bajsa</a:t>
            </a:r>
            <a:r>
              <a:rPr lang="hr-HR" dirty="0"/>
              <a:t>, ali se tim glazbalima mogu pridružiti, a u novije vrijeme i </a:t>
            </a:r>
            <a:r>
              <a:rPr lang="hr-HR" dirty="0" err="1"/>
              <a:t>zamjeniti</a:t>
            </a:r>
            <a:r>
              <a:rPr lang="hr-HR" dirty="0"/>
              <a:t> violinu, klarinet i dijatonska harmonika, rjeđe limena glazbala kao što su kornet i </a:t>
            </a:r>
            <a:r>
              <a:rPr lang="hr-HR" dirty="0" err="1"/>
              <a:t>fliglhorn</a:t>
            </a:r>
            <a:r>
              <a:rPr lang="hr-HR" dirty="0"/>
              <a:t>. Repertoar koji izvode je pretežno plesni. Obuhvaća </a:t>
            </a:r>
            <a:r>
              <a:rPr lang="hr-HR" dirty="0" err="1"/>
              <a:t>polke</a:t>
            </a:r>
            <a:r>
              <a:rPr lang="hr-HR" dirty="0"/>
              <a:t>, valcere, </a:t>
            </a:r>
            <a:r>
              <a:rPr lang="hr-HR" dirty="0" err="1"/>
              <a:t>šaltine</a:t>
            </a:r>
            <a:r>
              <a:rPr lang="hr-HR" dirty="0"/>
              <a:t>, </a:t>
            </a:r>
            <a:r>
              <a:rPr lang="hr-HR" dirty="0" err="1"/>
              <a:t>šetepaši</a:t>
            </a:r>
            <a:r>
              <a:rPr lang="hr-HR" dirty="0"/>
              <a:t>, mazurke, </a:t>
            </a:r>
            <a:r>
              <a:rPr lang="hr-HR" dirty="0" err="1"/>
              <a:t>marće</a:t>
            </a:r>
            <a:r>
              <a:rPr lang="hr-HR" dirty="0"/>
              <a:t>, </a:t>
            </a:r>
            <a:r>
              <a:rPr lang="hr-HR" dirty="0" err="1"/>
              <a:t>mafrine</a:t>
            </a:r>
            <a:r>
              <a:rPr lang="hr-HR" dirty="0"/>
              <a:t>, </a:t>
            </a:r>
            <a:r>
              <a:rPr lang="hr-HR" dirty="0" err="1"/>
              <a:t>cotiće</a:t>
            </a:r>
            <a:r>
              <a:rPr lang="hr-HR" dirty="0"/>
              <a:t>, te u prošlosti još </a:t>
            </a:r>
            <a:r>
              <a:rPr lang="hr-HR" dirty="0" err="1"/>
              <a:t>vilote</a:t>
            </a:r>
            <a:r>
              <a:rPr lang="hr-HR" dirty="0"/>
              <a:t>, </a:t>
            </a:r>
            <a:r>
              <a:rPr lang="hr-HR" dirty="0" err="1"/>
              <a:t>furlane</a:t>
            </a:r>
            <a:r>
              <a:rPr lang="hr-HR" dirty="0"/>
              <a:t> i </a:t>
            </a:r>
            <a:r>
              <a:rPr lang="hr-HR" dirty="0" err="1"/>
              <a:t>balune</a:t>
            </a:r>
            <a:r>
              <a:rPr lang="hr-H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8345157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DA2350B-F5FB-CEFE-4D4D-6D7DFA0FA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5825" y="982132"/>
            <a:ext cx="3360772" cy="13038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hr-HR" sz="3100" b="1" i="1">
                <a:solidFill>
                  <a:srgbClr val="262626"/>
                </a:solidFill>
              </a:rPr>
              <a:t>Ingležina</a:t>
            </a:r>
            <a:r>
              <a:rPr lang="hr-HR" sz="3100" i="1">
                <a:solidFill>
                  <a:srgbClr val="262626"/>
                </a:solidFill>
              </a:rPr>
              <a:t> </a:t>
            </a:r>
            <a:r>
              <a:rPr lang="hr-HR" sz="3100">
                <a:solidFill>
                  <a:srgbClr val="262626"/>
                </a:solidFill>
              </a:rPr>
              <a:t>(sjevero-zapadna Istra)</a:t>
            </a:r>
          </a:p>
        </p:txBody>
      </p:sp>
      <p:pic>
        <p:nvPicPr>
          <p:cNvPr id="13" name="Rezervirano mjesto sadržaja 12">
            <a:extLst>
              <a:ext uri="{FF2B5EF4-FFF2-40B4-BE49-F238E27FC236}">
                <a16:creationId xmlns:a16="http://schemas.microsoft.com/office/drawing/2014/main" id="{16FCE976-E506-A750-1126-A1FA154E6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165" y="1090417"/>
            <a:ext cx="6022513" cy="4516887"/>
          </a:xfrm>
          <a:prstGeom prst="rect">
            <a:avLst/>
          </a:prstGeom>
        </p:spPr>
      </p:pic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DA6C65E0-92B6-3FBC-B4A3-5877E87A8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5824" y="2556932"/>
            <a:ext cx="3360771" cy="3318936"/>
          </a:xfrm>
        </p:spPr>
        <p:txBody>
          <a:bodyPr>
            <a:normAutofit/>
          </a:bodyPr>
          <a:lstStyle/>
          <a:p>
            <a:endParaRPr lang="en-US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22758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BB03F503-7710-D9C2-E904-00D49B6F1588}"/>
              </a:ext>
            </a:extLst>
          </p:cNvPr>
          <p:cNvSpPr txBox="1"/>
          <p:nvPr/>
        </p:nvSpPr>
        <p:spPr>
          <a:xfrm>
            <a:off x="4375054" y="3075057"/>
            <a:ext cx="42765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hr-H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Hvala na pažnji</a:t>
            </a:r>
            <a:r>
              <a:rPr kumimoji="0" lang="hr-H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  <a:sym typeface="Wingdings" panose="05000000000000000000" pitchFamily="2" charset="2"/>
              </a:rPr>
              <a:t>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3577934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altLang="en-US" sz="3600" dirty="0"/>
              <a:t>NOVE GENERACIJE</a:t>
            </a:r>
            <a:endParaRPr lang="hr-HR" altLang="en-US" sz="3600" i="1" dirty="0"/>
          </a:p>
        </p:txBody>
      </p:sp>
      <p:sp>
        <p:nvSpPr>
          <p:cNvPr id="5" name="Text Box 4"/>
          <p:cNvSpPr txBox="1"/>
          <p:nvPr/>
        </p:nvSpPr>
        <p:spPr>
          <a:xfrm>
            <a:off x="2376805" y="4027170"/>
            <a:ext cx="8301355" cy="13138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/>
          </a:p>
        </p:txBody>
      </p:sp>
      <p:pic>
        <p:nvPicPr>
          <p:cNvPr id="7" name="Content Placeholder 6" descr="moderno doba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67088" y="2949568"/>
            <a:ext cx="10857824" cy="32448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9071" y="2389825"/>
            <a:ext cx="2893858" cy="2309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3. KONACNI BABY L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80195" y="1466850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16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0706" y="696675"/>
            <a:ext cx="9565529" cy="1036320"/>
          </a:xfrm>
        </p:spPr>
        <p:txBody>
          <a:bodyPr>
            <a:normAutofit fontScale="90000"/>
          </a:bodyPr>
          <a:lstStyle/>
          <a:p>
            <a:r>
              <a:rPr lang="hr-HR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KAKO SE TRADICIJA UKLAPA? </a:t>
            </a:r>
            <a:br>
              <a:rPr lang="hr-HR" alt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KOME ONA SLUŽI? </a:t>
            </a:r>
            <a:endParaRPr lang="hr-HR" altLang="en-US" sz="2665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0439" y="1797685"/>
            <a:ext cx="4503562" cy="2015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 Box 4"/>
          <p:cNvSpPr txBox="1"/>
          <p:nvPr/>
        </p:nvSpPr>
        <p:spPr>
          <a:xfrm>
            <a:off x="7440295" y="5194935"/>
            <a:ext cx="4064000" cy="15900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/>
          </a:p>
        </p:txBody>
      </p:sp>
      <p:pic>
        <p:nvPicPr>
          <p:cNvPr id="6" name="Picture 5" descr="LE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6541" y="1797685"/>
            <a:ext cx="3356235" cy="403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1292" y="3723810"/>
            <a:ext cx="2530296" cy="2518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urved Right Arrow 7"/>
          <p:cNvSpPr/>
          <p:nvPr/>
        </p:nvSpPr>
        <p:spPr>
          <a:xfrm>
            <a:off x="3441065" y="4375219"/>
            <a:ext cx="731520" cy="121615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9" name="Curved Left Arrow 8"/>
          <p:cNvSpPr/>
          <p:nvPr/>
        </p:nvSpPr>
        <p:spPr>
          <a:xfrm>
            <a:off x="7048502" y="2596809"/>
            <a:ext cx="731520" cy="121615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pic>
        <p:nvPicPr>
          <p:cNvPr id="7" name="4. KONACNI NEMANJA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50670" y="4852035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2" showWhenStopped="0">
                <p:cTn id="7" repeatCount="indefinite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1217098" y="1106805"/>
            <a:ext cx="9612192" cy="4474188"/>
          </a:xfrm>
          <a:prstGeom prst="rect">
            <a:avLst/>
          </a:prstGeom>
          <a:ln w="9525" cap="flat" cmpd="sng" algn="ctr">
            <a:solidFill>
              <a:schemeClr val="accent1"/>
            </a:solidFill>
            <a:prstDash val="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danas su glavni nositelji i čuvari tradicijske kulture izvaninstitucionalne zajednice, KUD-ovi i njihovi članovi kojih se broji u Hrvatskoj i do 10 tisuća</a:t>
            </a:r>
          </a:p>
          <a:p>
            <a:endParaRPr lang="hr-HR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razvidno je segmentno obavljanje tradicijske kulture u skladu s današnjim ukusom, ali i tržištem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 naša spoznaja kaže: samo „starcima” zabava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možemo koristiti obilje primjerene, korisne i estetski vrijedne građe u radu s djecom, ali obavezno usklađene s metodičkim kriterijima</a:t>
            </a:r>
          </a:p>
          <a:p>
            <a:endParaRPr lang="hr-HR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zato su škole mjesta gdje se treba formirati ispravan i pozitivan stav prema naslijeđu jer je to jedini pravac u očuvanju kulturnog identiteta i nacionalne pripadnosti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rganic">
    <a:dk1>
      <a:sysClr val="windowText" lastClr="000000"/>
    </a:dk1>
    <a:lt1>
      <a:sysClr val="window" lastClr="FFFFFF"/>
    </a:lt1>
    <a:dk2>
      <a:srgbClr val="212121"/>
    </a:dk2>
    <a:lt2>
      <a:srgbClr val="DADADA"/>
    </a:lt2>
    <a:accent1>
      <a:srgbClr val="83992A"/>
    </a:accent1>
    <a:accent2>
      <a:srgbClr val="3C9770"/>
    </a:accent2>
    <a:accent3>
      <a:srgbClr val="44709D"/>
    </a:accent3>
    <a:accent4>
      <a:srgbClr val="A23C33"/>
    </a:accent4>
    <a:accent5>
      <a:srgbClr val="D97828"/>
    </a:accent5>
    <a:accent6>
      <a:srgbClr val="DEB340"/>
    </a:accent6>
    <a:hlink>
      <a:srgbClr val="A8BF4D"/>
    </a:hlink>
    <a:folHlink>
      <a:srgbClr val="B4CA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156</TotalTime>
  <Words>4105</Words>
  <Application>Microsoft Macintosh PowerPoint</Application>
  <PresentationFormat>Widescreen</PresentationFormat>
  <Paragraphs>304</Paragraphs>
  <Slides>67</Slides>
  <Notes>3</Notes>
  <HiddenSlides>0</HiddenSlides>
  <MMClips>13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4" baseType="lpstr">
      <vt:lpstr>Arial</vt:lpstr>
      <vt:lpstr>Arial Narrow</vt:lpstr>
      <vt:lpstr>Calibri</vt:lpstr>
      <vt:lpstr>Garamond</vt:lpstr>
      <vt:lpstr>Times New Roman</vt:lpstr>
      <vt:lpstr>Wingdings</vt:lpstr>
      <vt:lpstr>Organic</vt:lpstr>
      <vt:lpstr>ZAVIČAJNA NASTAVA NA PRIMJERU GLAZBENE ŠKOLE IVANA MATETIĆA-RONJGOVA PULA </vt:lpstr>
      <vt:lpstr> </vt:lpstr>
      <vt:lpstr>PowerPoint Presentation</vt:lpstr>
      <vt:lpstr>PowerPoint Presentation</vt:lpstr>
      <vt:lpstr>PowerPoint Presentation</vt:lpstr>
      <vt:lpstr>POŠTOVANJE?</vt:lpstr>
      <vt:lpstr>NOVE GENERACIJE</vt:lpstr>
      <vt:lpstr>KAKO SE TRADICIJA UKLAPA?  KOME ONA SLUŽI? </vt:lpstr>
      <vt:lpstr>PowerPoint Presentation</vt:lpstr>
      <vt:lpstr>PowerPoint Presentation</vt:lpstr>
      <vt:lpstr>PowerPoint Presentation</vt:lpstr>
      <vt:lpstr>Moto škole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Nakon realizacije projekata na razini Istarske županije – Regione Istriana planira se jedan dan za prikaz aktivnosti / projekata, nazvan „Festival zavičajnosti” (Draguć, Pićan, Šišan, Barban, Barat)  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Projekt „Upoznaj, istraži i dokumentiraj tradicijsku glazbu Istre”</vt:lpstr>
      <vt:lpstr>PowerPoint Presentation</vt:lpstr>
      <vt:lpstr>Fakultativni predmet: Tradicijske glazbe Istre</vt:lpstr>
      <vt:lpstr>Gunjci u školi</vt:lpstr>
      <vt:lpstr>PowerPoint Presentation</vt:lpstr>
      <vt:lpstr>PowerPoint Presentation</vt:lpstr>
      <vt:lpstr>TRADICIJSKE GLAZBE ISTRE</vt:lpstr>
      <vt:lpstr>PRVA TRADICIJA</vt:lpstr>
      <vt:lpstr>Kanat</vt:lpstr>
      <vt:lpstr>Kanat</vt:lpstr>
      <vt:lpstr>Tri su rane na srcu mojemu (središnja Istra)</vt:lpstr>
      <vt:lpstr>Tarankanje</vt:lpstr>
      <vt:lpstr>Tarankanje</vt:lpstr>
      <vt:lpstr>Bugarenje</vt:lpstr>
      <vt:lpstr>Bugarenje</vt:lpstr>
      <vt:lpstr>Da bin znala  (Ćićarija)</vt:lpstr>
      <vt:lpstr>Diskantno dvoglasje</vt:lpstr>
      <vt:lpstr>Diskantno dvoglasje</vt:lpstr>
      <vt:lpstr>Son stado a Roma  (Vodnjan- Dignano)</vt:lpstr>
      <vt:lpstr>Perojsko pojanje</vt:lpstr>
      <vt:lpstr>Uzrasla je narandžica (Peroj)</vt:lpstr>
      <vt:lpstr>DRUGA TRADICIJA</vt:lpstr>
      <vt:lpstr>PowerPoint Presentation</vt:lpstr>
      <vt:lpstr>PowerPoint Presentation</vt:lpstr>
      <vt:lpstr>PowerPoint Presentation</vt:lpstr>
      <vt:lpstr>Dekla je po vodu šla (sjeverna Istra)</vt:lpstr>
      <vt:lpstr>Glazbena praksa violine i bajsa</vt:lpstr>
      <vt:lpstr>Ingležina (sjevero-zapadna Istra)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ZAVIČAJNA NASTAVA NA PRIMJERU GLAZBENE ŠKOLE IVANA MATETIĆA-RONJGOVA PULA</dc:title>
  <dc:creator>USER</dc:creator>
  <cp:lastModifiedBy>Microsoft Office User</cp:lastModifiedBy>
  <cp:revision>113</cp:revision>
  <dcterms:created xsi:type="dcterms:W3CDTF">2024-03-27T11:37:00Z</dcterms:created>
  <dcterms:modified xsi:type="dcterms:W3CDTF">2024-05-23T05:27:22Z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23A0D606B0D040778EC0F15D34DA2BF7_13</vt:lpwstr>
  </property>
  <property fmtid="{D5CDD505-2E9C-101B-9397-08002B2CF9AE}" pid="3" name="KSOProductBuildVer">
    <vt:lpwstr>1033-12.2.0.16703</vt:lpwstr>
  </property>
</Properties>
</file>