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8" r:id="rId3"/>
    <p:sldId id="259" r:id="rId4"/>
    <p:sldId id="261" r:id="rId5"/>
    <p:sldId id="260" r:id="rId6"/>
    <p:sldId id="263" r:id="rId7"/>
    <p:sldId id="265" r:id="rId8"/>
    <p:sldId id="262" r:id="rId9"/>
    <p:sldId id="266"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hr-HR"/>
              <a:t>Kliknite da biste uredili stil naslova matrice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5/15/2024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5/15/2024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sekcije">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hr-HR"/>
              <a:t>Kliknite da biste uredili stil naslova matrice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5/15/2024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5/15/2024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5/15/2024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5/15/2024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držaj s opiso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hr-HR"/>
              <a:t>Kliknite da biste uredili stil naslova matrice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8" name="Date Placeholder 7"/>
          <p:cNvSpPr>
            <a:spLocks noGrp="1"/>
          </p:cNvSpPr>
          <p:nvPr>
            <p:ph type="dt" sz="half" idx="10"/>
          </p:nvPr>
        </p:nvSpPr>
        <p:spPr/>
        <p:txBody>
          <a:bodyPr/>
          <a:lstStyle/>
          <a:p>
            <a:fld id="{1CF131DD-A141-4471-BCF9-C6073EDD7E20}" type="datetimeFigureOut">
              <a:rPr lang="en-US" dirty="0"/>
              <a:t>5/15/2024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5/15/2024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5/15/2024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71C51F-6808-FBC7-7741-28CCD19CB704}"/>
              </a:ext>
            </a:extLst>
          </p:cNvPr>
          <p:cNvSpPr>
            <a:spLocks noGrp="1"/>
          </p:cNvSpPr>
          <p:nvPr>
            <p:ph type="ctrTitle"/>
          </p:nvPr>
        </p:nvSpPr>
        <p:spPr/>
        <p:txBody>
          <a:bodyPr/>
          <a:lstStyle/>
          <a:p>
            <a:r>
              <a:rPr lang="hr-HR" dirty="0"/>
              <a:t>Zavičajna nastava</a:t>
            </a:r>
            <a:endParaRPr lang="en-GB" dirty="0"/>
          </a:p>
        </p:txBody>
      </p:sp>
      <p:sp>
        <p:nvSpPr>
          <p:cNvPr id="3" name="Podnaslov 2">
            <a:extLst>
              <a:ext uri="{FF2B5EF4-FFF2-40B4-BE49-F238E27FC236}">
                <a16:creationId xmlns:a16="http://schemas.microsoft.com/office/drawing/2014/main" id="{E64853B9-3451-9BCD-2997-85A80757E2EB}"/>
              </a:ext>
            </a:extLst>
          </p:cNvPr>
          <p:cNvSpPr>
            <a:spLocks noGrp="1"/>
          </p:cNvSpPr>
          <p:nvPr>
            <p:ph type="subTitle" idx="1"/>
          </p:nvPr>
        </p:nvSpPr>
        <p:spPr/>
        <p:txBody>
          <a:bodyPr/>
          <a:lstStyle/>
          <a:p>
            <a:r>
              <a:rPr lang="hr-HR" dirty="0"/>
              <a:t>OŠ dr. Mate </a:t>
            </a:r>
            <a:r>
              <a:rPr lang="hr-HR" dirty="0" err="1"/>
              <a:t>Demarina</a:t>
            </a:r>
            <a:r>
              <a:rPr lang="hr-HR" dirty="0"/>
              <a:t>, Medulin, PO Šišan, PO </a:t>
            </a:r>
            <a:r>
              <a:rPr lang="hr-HR" dirty="0" err="1"/>
              <a:t>Banjole</a:t>
            </a:r>
            <a:endParaRPr lang="en-GB" dirty="0"/>
          </a:p>
        </p:txBody>
      </p:sp>
    </p:spTree>
    <p:extLst>
      <p:ext uri="{BB962C8B-B14F-4D97-AF65-F5344CB8AC3E}">
        <p14:creationId xmlns:p14="http://schemas.microsoft.com/office/powerpoint/2010/main" val="1163386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teksta 3">
            <a:extLst>
              <a:ext uri="{FF2B5EF4-FFF2-40B4-BE49-F238E27FC236}">
                <a16:creationId xmlns:a16="http://schemas.microsoft.com/office/drawing/2014/main" id="{EBAA3FEB-A0C8-D279-783E-315A6C154C96}"/>
              </a:ext>
            </a:extLst>
          </p:cNvPr>
          <p:cNvSpPr>
            <a:spLocks noGrp="1"/>
          </p:cNvSpPr>
          <p:nvPr>
            <p:ph type="body" sz="half" idx="2"/>
          </p:nvPr>
        </p:nvSpPr>
        <p:spPr>
          <a:xfrm>
            <a:off x="9243134" y="435007"/>
            <a:ext cx="2430780" cy="6107836"/>
          </a:xfrm>
        </p:spPr>
        <p:txBody>
          <a:bodyPr>
            <a:normAutofit fontScale="25000" lnSpcReduction="20000"/>
          </a:bodyPr>
          <a:lstStyle/>
          <a:p>
            <a:r>
              <a:rPr lang="hr-HR" sz="9600" dirty="0">
                <a:solidFill>
                  <a:schemeClr val="bg1"/>
                </a:solidFill>
                <a:effectLst/>
                <a:latin typeface="+mj-lt"/>
                <a:ea typeface="Times New Roman" panose="02020603050405020304" pitchFamily="18" charset="0"/>
                <a:cs typeface="Arial" panose="020B0604020202020204" pitchFamily="34" charset="0"/>
              </a:rPr>
              <a:t>Ljekovito bilje</a:t>
            </a:r>
            <a:endParaRPr lang="hr-HR" sz="9600" dirty="0">
              <a:solidFill>
                <a:schemeClr val="bg1"/>
              </a:solidFill>
              <a:latin typeface="+mj-lt"/>
              <a:ea typeface="Times New Roman" panose="02020603050405020304" pitchFamily="18" charset="0"/>
            </a:endParaRPr>
          </a:p>
          <a:p>
            <a:r>
              <a:rPr lang="hr-HR" sz="4800" dirty="0">
                <a:solidFill>
                  <a:schemeClr val="bg1"/>
                </a:solidFill>
                <a:effectLst/>
                <a:latin typeface="Arial" panose="020B0604020202020204" pitchFamily="34" charset="0"/>
                <a:ea typeface="Times New Roman" panose="02020603050405020304" pitchFamily="18" charset="0"/>
              </a:rPr>
              <a:t>Tijekom ove nastavne godine, učenici PO </a:t>
            </a:r>
            <a:r>
              <a:rPr lang="hr-HR" sz="4800" dirty="0" err="1">
                <a:solidFill>
                  <a:schemeClr val="bg1"/>
                </a:solidFill>
                <a:effectLst/>
                <a:latin typeface="Arial" panose="020B0604020202020204" pitchFamily="34" charset="0"/>
                <a:ea typeface="Times New Roman" panose="02020603050405020304" pitchFamily="18" charset="0"/>
              </a:rPr>
              <a:t>Banjole</a:t>
            </a:r>
            <a:r>
              <a:rPr lang="hr-HR" sz="4800" dirty="0">
                <a:solidFill>
                  <a:schemeClr val="bg1"/>
                </a:solidFill>
                <a:effectLst/>
                <a:latin typeface="Arial" panose="020B0604020202020204" pitchFamily="34" charset="0"/>
                <a:ea typeface="Times New Roman" panose="02020603050405020304" pitchFamily="18" charset="0"/>
              </a:rPr>
              <a:t> provode projekt koji </a:t>
            </a:r>
            <a:r>
              <a:rPr lang="hr-HR" sz="4800" b="0" dirty="0">
                <a:solidFill>
                  <a:schemeClr val="bg1"/>
                </a:solidFill>
                <a:effectLst/>
                <a:latin typeface="Arial" panose="020B0604020202020204" pitchFamily="34" charset="0"/>
                <a:ea typeface="Times New Roman" panose="02020603050405020304" pitchFamily="18" charset="0"/>
              </a:rPr>
              <a:t>je usredotočen na biološku raznolikost s posebnim naglaskom na biljkama </a:t>
            </a:r>
            <a:r>
              <a:rPr lang="hr-HR" sz="4800" dirty="0">
                <a:solidFill>
                  <a:schemeClr val="bg1"/>
                </a:solidFill>
                <a:effectLst/>
                <a:latin typeface="Arial" panose="020B0604020202020204" pitchFamily="34" charset="0"/>
                <a:ea typeface="Times New Roman" panose="02020603050405020304" pitchFamily="18" charset="0"/>
              </a:rPr>
              <a:t>i životinjama u školskom dvorištu te na Medulinskoj lokvi.</a:t>
            </a:r>
            <a:endParaRPr lang="en-GB" sz="4800" dirty="0">
              <a:solidFill>
                <a:schemeClr val="bg1"/>
              </a:solidFill>
              <a:effectLst/>
              <a:latin typeface="Times New Roman" panose="02020603050405020304" pitchFamily="18" charset="0"/>
              <a:ea typeface="Times New Roman" panose="02020603050405020304" pitchFamily="18" charset="0"/>
            </a:endParaRPr>
          </a:p>
          <a:p>
            <a:r>
              <a:rPr lang="hr-HR" sz="4800" dirty="0" err="1">
                <a:solidFill>
                  <a:schemeClr val="bg1"/>
                </a:solidFill>
                <a:effectLst/>
                <a:latin typeface="Arial" panose="020B0604020202020204" pitchFamily="34" charset="0"/>
                <a:ea typeface="Times New Roman" panose="02020603050405020304" pitchFamily="18" charset="0"/>
              </a:rPr>
              <a:t>Prvašići</a:t>
            </a:r>
            <a:r>
              <a:rPr lang="hr-HR" sz="4800" dirty="0">
                <a:solidFill>
                  <a:schemeClr val="bg1"/>
                </a:solidFill>
                <a:effectLst/>
                <a:latin typeface="Arial" panose="020B0604020202020204" pitchFamily="34" charset="0"/>
                <a:ea typeface="Times New Roman" panose="02020603050405020304" pitchFamily="18" charset="0"/>
              </a:rPr>
              <a:t> su proučili ljekovita svojstva lavande, kadulje i ružmarina. Naučili su blagodati ljekovitog bilja, za što se sve može koristiti, ali su svoje znanje i </a:t>
            </a:r>
            <a:r>
              <a:rPr lang="hr-HR" sz="4800" dirty="0" err="1">
                <a:solidFill>
                  <a:schemeClr val="bg1"/>
                </a:solidFill>
                <a:effectLst/>
                <a:latin typeface="Arial" panose="020B0604020202020204" pitchFamily="34" charset="0"/>
                <a:ea typeface="Times New Roman" panose="02020603050405020304" pitchFamily="18" charset="0"/>
              </a:rPr>
              <a:t>primjenili</a:t>
            </a:r>
            <a:r>
              <a:rPr lang="hr-HR" sz="4800" dirty="0">
                <a:solidFill>
                  <a:schemeClr val="bg1"/>
                </a:solidFill>
                <a:effectLst/>
                <a:latin typeface="Arial" panose="020B0604020202020204" pitchFamily="34" charset="0"/>
                <a:ea typeface="Times New Roman" panose="02020603050405020304" pitchFamily="18" charset="0"/>
              </a:rPr>
              <a:t> u praksi. Organizirali su čajanku, od cvjetova suhe lavande napravili su mirisne soli, izradili su "čudotvoran" sprej za posteljinu, mirisne magnete i pločice za ormar. </a:t>
            </a:r>
            <a:r>
              <a:rPr lang="it-IT" sz="4800" dirty="0" err="1">
                <a:solidFill>
                  <a:schemeClr val="bg1"/>
                </a:solidFill>
                <a:effectLst/>
                <a:latin typeface="Arial" panose="020B0604020202020204" pitchFamily="34" charset="0"/>
                <a:ea typeface="Times New Roman" panose="02020603050405020304" pitchFamily="18" charset="0"/>
              </a:rPr>
              <a:t>Izrađivali</a:t>
            </a:r>
            <a:r>
              <a:rPr lang="it-IT" sz="4800" dirty="0">
                <a:solidFill>
                  <a:schemeClr val="bg1"/>
                </a:solidFill>
                <a:effectLst/>
                <a:latin typeface="Arial" panose="020B0604020202020204" pitchFamily="34" charset="0"/>
                <a:ea typeface="Times New Roman" panose="02020603050405020304" pitchFamily="18" charset="0"/>
              </a:rPr>
              <a:t> su </a:t>
            </a:r>
            <a:r>
              <a:rPr lang="it-IT" sz="4800" dirty="0" err="1">
                <a:solidFill>
                  <a:schemeClr val="bg1"/>
                </a:solidFill>
                <a:effectLst/>
                <a:latin typeface="Arial" panose="020B0604020202020204" pitchFamily="34" charset="0"/>
                <a:ea typeface="Times New Roman" panose="02020603050405020304" pitchFamily="18" charset="0"/>
              </a:rPr>
              <a:t>medaljone</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na</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koje</a:t>
            </a:r>
            <a:r>
              <a:rPr lang="it-IT" sz="4800" dirty="0">
                <a:solidFill>
                  <a:schemeClr val="bg1"/>
                </a:solidFill>
                <a:effectLst/>
                <a:latin typeface="Arial" panose="020B0604020202020204" pitchFamily="34" charset="0"/>
                <a:ea typeface="Times New Roman" panose="02020603050405020304" pitchFamily="18" charset="0"/>
              </a:rPr>
              <a:t> su </a:t>
            </a:r>
            <a:r>
              <a:rPr lang="it-IT" sz="4800" dirty="0" err="1">
                <a:solidFill>
                  <a:schemeClr val="bg1"/>
                </a:solidFill>
                <a:effectLst/>
                <a:latin typeface="Arial" panose="020B0604020202020204" pitchFamily="34" charset="0"/>
                <a:ea typeface="Times New Roman" panose="02020603050405020304" pitchFamily="18" charset="0"/>
              </a:rPr>
              <a:t>otiskivali</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listove</a:t>
            </a:r>
            <a:r>
              <a:rPr lang="it-IT" sz="4800" dirty="0">
                <a:solidFill>
                  <a:schemeClr val="bg1"/>
                </a:solidFill>
                <a:effectLst/>
                <a:latin typeface="Arial" panose="020B0604020202020204" pitchFamily="34" charset="0"/>
                <a:ea typeface="Times New Roman" panose="02020603050405020304" pitchFamily="18" charset="0"/>
              </a:rPr>
              <a:t> lavande, a </a:t>
            </a:r>
            <a:r>
              <a:rPr lang="it-IT" sz="4800" dirty="0" err="1">
                <a:solidFill>
                  <a:schemeClr val="bg1"/>
                </a:solidFill>
                <a:effectLst/>
                <a:latin typeface="Arial" panose="020B0604020202020204" pitchFamily="34" charset="0"/>
                <a:ea typeface="Times New Roman" panose="02020603050405020304" pitchFamily="18" charset="0"/>
              </a:rPr>
              <a:t>povećalom</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promatrali</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prve</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cvjetiće</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tratinčice</a:t>
            </a:r>
            <a:r>
              <a:rPr lang="it-IT" sz="4800" dirty="0">
                <a:solidFill>
                  <a:schemeClr val="bg1"/>
                </a:solidFill>
                <a:effectLst/>
                <a:latin typeface="Arial" panose="020B0604020202020204" pitchFamily="34" charset="0"/>
                <a:ea typeface="Times New Roman" panose="02020603050405020304" pitchFamily="18" charset="0"/>
              </a:rPr>
              <a:t> i </a:t>
            </a:r>
            <a:r>
              <a:rPr lang="it-IT" sz="4800" dirty="0" err="1">
                <a:solidFill>
                  <a:schemeClr val="bg1"/>
                </a:solidFill>
                <a:effectLst/>
                <a:latin typeface="Arial" panose="020B0604020202020204" pitchFamily="34" charset="0"/>
                <a:ea typeface="Times New Roman" panose="02020603050405020304" pitchFamily="18" charset="0"/>
              </a:rPr>
              <a:t>maslačka</a:t>
            </a:r>
            <a:r>
              <a:rPr lang="it-IT" sz="4800" dirty="0">
                <a:solidFill>
                  <a:schemeClr val="bg1"/>
                </a:solidFill>
                <a:effectLst/>
                <a:latin typeface="Arial" panose="020B0604020202020204" pitchFamily="34" charset="0"/>
                <a:ea typeface="Times New Roman" panose="02020603050405020304" pitchFamily="18" charset="0"/>
              </a:rPr>
              <a:t> </a:t>
            </a:r>
            <a:r>
              <a:rPr lang="it-IT" sz="4800" dirty="0" err="1">
                <a:solidFill>
                  <a:schemeClr val="bg1"/>
                </a:solidFill>
                <a:effectLst/>
                <a:latin typeface="Arial" panose="020B0604020202020204" pitchFamily="34" charset="0"/>
                <a:ea typeface="Times New Roman" panose="02020603050405020304" pitchFamily="18" charset="0"/>
              </a:rPr>
              <a:t>koji</a:t>
            </a:r>
            <a:r>
              <a:rPr lang="it-IT" sz="4800" dirty="0">
                <a:solidFill>
                  <a:schemeClr val="bg1"/>
                </a:solidFill>
                <a:effectLst/>
                <a:latin typeface="Arial" panose="020B0604020202020204" pitchFamily="34" charset="0"/>
                <a:ea typeface="Times New Roman" panose="02020603050405020304" pitchFamily="18" charset="0"/>
              </a:rPr>
              <a:t> su </a:t>
            </a:r>
            <a:r>
              <a:rPr lang="it-IT" sz="4800" dirty="0" err="1">
                <a:solidFill>
                  <a:schemeClr val="bg1"/>
                </a:solidFill>
                <a:effectLst/>
                <a:latin typeface="Arial" panose="020B0604020202020204" pitchFamily="34" charset="0"/>
                <a:ea typeface="Times New Roman" panose="02020603050405020304" pitchFamily="18" charset="0"/>
              </a:rPr>
              <a:t>niknuli</a:t>
            </a:r>
            <a:r>
              <a:rPr lang="it-IT" sz="4800" dirty="0">
                <a:solidFill>
                  <a:schemeClr val="bg1"/>
                </a:solidFill>
                <a:effectLst/>
                <a:latin typeface="Arial" panose="020B0604020202020204" pitchFamily="34" charset="0"/>
                <a:ea typeface="Times New Roman" panose="02020603050405020304" pitchFamily="18" charset="0"/>
              </a:rPr>
              <a:t> u </a:t>
            </a:r>
            <a:r>
              <a:rPr lang="it-IT" sz="4800" dirty="0" err="1">
                <a:solidFill>
                  <a:schemeClr val="bg1"/>
                </a:solidFill>
                <a:effectLst/>
                <a:latin typeface="Arial" panose="020B0604020202020204" pitchFamily="34" charset="0"/>
                <a:ea typeface="Times New Roman" panose="02020603050405020304" pitchFamily="18" charset="0"/>
              </a:rPr>
              <a:t>dvorištu</a:t>
            </a:r>
            <a:r>
              <a:rPr lang="it-IT" sz="4800" dirty="0">
                <a:solidFill>
                  <a:schemeClr val="bg1"/>
                </a:solidFill>
                <a:effectLst/>
                <a:latin typeface="Arial" panose="020B0604020202020204" pitchFamily="34" charset="0"/>
                <a:ea typeface="Times New Roman" panose="02020603050405020304" pitchFamily="18" charset="0"/>
              </a:rPr>
              <a:t>. </a:t>
            </a:r>
            <a:endParaRPr lang="en-GB" sz="4800" dirty="0">
              <a:solidFill>
                <a:schemeClr val="bg1"/>
              </a:solidFill>
              <a:effectLst/>
              <a:latin typeface="Times New Roman" panose="02020603050405020304" pitchFamily="18" charset="0"/>
              <a:ea typeface="Times New Roman" panose="02020603050405020304" pitchFamily="18" charset="0"/>
            </a:endParaRPr>
          </a:p>
          <a:p>
            <a:r>
              <a:rPr lang="hr-HR" sz="4800" dirty="0">
                <a:solidFill>
                  <a:schemeClr val="bg1"/>
                </a:solidFill>
                <a:effectLst/>
                <a:latin typeface="Arial" panose="020B0604020202020204" pitchFamily="34" charset="0"/>
                <a:ea typeface="Times New Roman" panose="02020603050405020304" pitchFamily="18" charset="0"/>
              </a:rPr>
              <a:t>Osim lavande, ružmarina i kadulje voljeli bi u dvorištu imati još smilje, metvicu, matičnjak, neven i još poneku biljku. Zato jedva čekamo akciju sadnje koja nam se bliži, a za kraj nam još preostaje izlet u OPG </a:t>
            </a:r>
            <a:r>
              <a:rPr lang="hr-HR" sz="4800" dirty="0" err="1">
                <a:solidFill>
                  <a:schemeClr val="bg1"/>
                </a:solidFill>
                <a:effectLst/>
                <a:latin typeface="Arial" panose="020B0604020202020204" pitchFamily="34" charset="0"/>
                <a:ea typeface="Times New Roman" panose="02020603050405020304" pitchFamily="18" charset="0"/>
              </a:rPr>
              <a:t>Pekici</a:t>
            </a:r>
            <a:r>
              <a:rPr lang="hr-HR" sz="4800" dirty="0">
                <a:solidFill>
                  <a:schemeClr val="bg1"/>
                </a:solidFill>
                <a:effectLst/>
                <a:latin typeface="Arial" panose="020B0604020202020204" pitchFamily="34" charset="0"/>
                <a:ea typeface="Times New Roman" panose="02020603050405020304" pitchFamily="18" charset="0"/>
              </a:rPr>
              <a:t> kojemu se jako radujemo.</a:t>
            </a:r>
            <a:endParaRPr lang="en-GB" sz="4800" dirty="0">
              <a:solidFill>
                <a:schemeClr val="bg1"/>
              </a:solidFill>
              <a:effectLst/>
              <a:latin typeface="Times New Roman" panose="02020603050405020304" pitchFamily="18" charset="0"/>
              <a:ea typeface="Times New Roman" panose="02020603050405020304" pitchFamily="18" charset="0"/>
            </a:endParaRPr>
          </a:p>
          <a:p>
            <a:pPr>
              <a:lnSpc>
                <a:spcPct val="107000"/>
              </a:lnSpc>
              <a:spcAft>
                <a:spcPts val="800"/>
              </a:spcAft>
            </a:pPr>
            <a:r>
              <a:rPr lang="hr-HR" sz="3300" dirty="0">
                <a:effectLst/>
                <a:latin typeface="Calibri" panose="020F0502020204030204" pitchFamily="34" charset="0"/>
                <a:ea typeface="Calibri" panose="020F0502020204030204" pitchFamily="34" charset="0"/>
                <a:cs typeface="Times New Roman" panose="02020603050405020304" pitchFamily="18" charset="0"/>
              </a:rPr>
              <a:t> </a:t>
            </a:r>
            <a:endParaRPr lang="en-GB" sz="33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0" name="Rezervirano mjesto sadržaja 9" descr="Slika na kojoj se prikazuje tekst, kutija, karton, kontejner&#10;&#10;Opis je automatski generiran">
            <a:extLst>
              <a:ext uri="{FF2B5EF4-FFF2-40B4-BE49-F238E27FC236}">
                <a16:creationId xmlns:a16="http://schemas.microsoft.com/office/drawing/2014/main" id="{47CF3513-9444-B33C-BC2A-46A4F8E00EFE}"/>
              </a:ext>
            </a:extLst>
          </p:cNvPr>
          <p:cNvPicPr>
            <a:picLocks noGrp="1" noChangeAspect="1"/>
          </p:cNvPicPr>
          <p:nvPr>
            <p:ph idx="1"/>
          </p:nvPr>
        </p:nvPicPr>
        <p:blipFill>
          <a:blip r:embed="rId2"/>
          <a:stretch>
            <a:fillRect/>
          </a:stretch>
        </p:blipFill>
        <p:spPr>
          <a:xfrm>
            <a:off x="518086" y="435006"/>
            <a:ext cx="1919865" cy="3413093"/>
          </a:xfrm>
        </p:spPr>
      </p:pic>
      <p:pic>
        <p:nvPicPr>
          <p:cNvPr id="12" name="Slika 11" descr="Slika na kojoj se prikazuje tekst, pokloni za goste na vjenčanju, u dvorani, kutija&#10;&#10;Opis je automatski generiran">
            <a:extLst>
              <a:ext uri="{FF2B5EF4-FFF2-40B4-BE49-F238E27FC236}">
                <a16:creationId xmlns:a16="http://schemas.microsoft.com/office/drawing/2014/main" id="{DF5C8B00-C5F1-1427-5EA9-D9D0CCE07F0B}"/>
              </a:ext>
            </a:extLst>
          </p:cNvPr>
          <p:cNvPicPr>
            <a:picLocks noChangeAspect="1"/>
          </p:cNvPicPr>
          <p:nvPr/>
        </p:nvPicPr>
        <p:blipFill>
          <a:blip r:embed="rId3"/>
          <a:stretch>
            <a:fillRect/>
          </a:stretch>
        </p:blipFill>
        <p:spPr>
          <a:xfrm>
            <a:off x="2675946" y="435006"/>
            <a:ext cx="1919865" cy="3413093"/>
          </a:xfrm>
          <a:prstGeom prst="rect">
            <a:avLst/>
          </a:prstGeom>
        </p:spPr>
      </p:pic>
      <p:pic>
        <p:nvPicPr>
          <p:cNvPr id="14" name="Slika 13" descr="Slika na kojoj se prikazuje tekst, desert, kolačić, Post-it papirić&#10;&#10;Opis je automatski generiran">
            <a:extLst>
              <a:ext uri="{FF2B5EF4-FFF2-40B4-BE49-F238E27FC236}">
                <a16:creationId xmlns:a16="http://schemas.microsoft.com/office/drawing/2014/main" id="{37A546B3-8DE1-BDB0-E085-630D9189794D}"/>
              </a:ext>
            </a:extLst>
          </p:cNvPr>
          <p:cNvPicPr>
            <a:picLocks noChangeAspect="1"/>
          </p:cNvPicPr>
          <p:nvPr/>
        </p:nvPicPr>
        <p:blipFill>
          <a:blip r:embed="rId4"/>
          <a:stretch>
            <a:fillRect/>
          </a:stretch>
        </p:blipFill>
        <p:spPr>
          <a:xfrm>
            <a:off x="5153023" y="435006"/>
            <a:ext cx="3299973" cy="1856235"/>
          </a:xfrm>
          <a:prstGeom prst="rect">
            <a:avLst/>
          </a:prstGeom>
        </p:spPr>
      </p:pic>
      <p:pic>
        <p:nvPicPr>
          <p:cNvPr id="16" name="Slika 15" descr="Slika na kojoj se prikazuje tekst, Post-it papirić, rukopis, pismo&#10;&#10;Opis je automatski generiran">
            <a:extLst>
              <a:ext uri="{FF2B5EF4-FFF2-40B4-BE49-F238E27FC236}">
                <a16:creationId xmlns:a16="http://schemas.microsoft.com/office/drawing/2014/main" id="{8905F1F9-2A4A-40B2-B998-C4B278670018}"/>
              </a:ext>
            </a:extLst>
          </p:cNvPr>
          <p:cNvPicPr>
            <a:picLocks noChangeAspect="1"/>
          </p:cNvPicPr>
          <p:nvPr/>
        </p:nvPicPr>
        <p:blipFill>
          <a:blip r:embed="rId5"/>
          <a:stretch>
            <a:fillRect/>
          </a:stretch>
        </p:blipFill>
        <p:spPr>
          <a:xfrm>
            <a:off x="5153023" y="2500882"/>
            <a:ext cx="3299974" cy="1856235"/>
          </a:xfrm>
          <a:prstGeom prst="rect">
            <a:avLst/>
          </a:prstGeom>
        </p:spPr>
      </p:pic>
      <p:pic>
        <p:nvPicPr>
          <p:cNvPr id="18" name="Slika 17" descr="Slika na kojoj se prikazuje tekst, papirnati proizvod, papir, pismo&#10;&#10;Opis je automatski generiran">
            <a:extLst>
              <a:ext uri="{FF2B5EF4-FFF2-40B4-BE49-F238E27FC236}">
                <a16:creationId xmlns:a16="http://schemas.microsoft.com/office/drawing/2014/main" id="{BD92EF8A-F85B-39FA-65ED-D2766E59A4BE}"/>
              </a:ext>
            </a:extLst>
          </p:cNvPr>
          <p:cNvPicPr>
            <a:picLocks noChangeAspect="1"/>
          </p:cNvPicPr>
          <p:nvPr/>
        </p:nvPicPr>
        <p:blipFill>
          <a:blip r:embed="rId6"/>
          <a:stretch>
            <a:fillRect/>
          </a:stretch>
        </p:blipFill>
        <p:spPr>
          <a:xfrm>
            <a:off x="5153025" y="4566758"/>
            <a:ext cx="3299972" cy="1856235"/>
          </a:xfrm>
          <a:prstGeom prst="rect">
            <a:avLst/>
          </a:prstGeom>
        </p:spPr>
      </p:pic>
      <p:pic>
        <p:nvPicPr>
          <p:cNvPr id="20" name="Slika 19" descr="Slika na kojoj se prikazuje odijevanje, osoba, Ljudsko lice, žena&#10;&#10;Opis je automatski generiran">
            <a:extLst>
              <a:ext uri="{FF2B5EF4-FFF2-40B4-BE49-F238E27FC236}">
                <a16:creationId xmlns:a16="http://schemas.microsoft.com/office/drawing/2014/main" id="{DE4B0A11-5473-8C71-E839-F042EDBE6119}"/>
              </a:ext>
            </a:extLst>
          </p:cNvPr>
          <p:cNvPicPr>
            <a:picLocks noChangeAspect="1"/>
          </p:cNvPicPr>
          <p:nvPr/>
        </p:nvPicPr>
        <p:blipFill>
          <a:blip r:embed="rId7"/>
          <a:stretch>
            <a:fillRect/>
          </a:stretch>
        </p:blipFill>
        <p:spPr>
          <a:xfrm>
            <a:off x="518086" y="3990973"/>
            <a:ext cx="4323590" cy="2432020"/>
          </a:xfrm>
          <a:prstGeom prst="rect">
            <a:avLst/>
          </a:prstGeom>
        </p:spPr>
      </p:pic>
    </p:spTree>
    <p:extLst>
      <p:ext uri="{BB962C8B-B14F-4D97-AF65-F5344CB8AC3E}">
        <p14:creationId xmlns:p14="http://schemas.microsoft.com/office/powerpoint/2010/main" val="96684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E0F088-5229-CAF9-3446-B1F3FB92CADB}"/>
              </a:ext>
            </a:extLst>
          </p:cNvPr>
          <p:cNvSpPr>
            <a:spLocks noGrp="1"/>
          </p:cNvSpPr>
          <p:nvPr>
            <p:ph type="title"/>
          </p:nvPr>
        </p:nvSpPr>
        <p:spPr>
          <a:xfrm>
            <a:off x="1066800" y="2826501"/>
            <a:ext cx="10058400" cy="1371600"/>
          </a:xfrm>
        </p:spPr>
        <p:txBody>
          <a:bodyPr>
            <a:normAutofit fontScale="90000"/>
          </a:bodyPr>
          <a:lstStyle/>
          <a:p>
            <a:pPr algn="ctr"/>
            <a:r>
              <a:rPr lang="hr-HR" dirty="0"/>
              <a:t>ISTARSKA VEČER </a:t>
            </a:r>
            <a:br>
              <a:rPr lang="hr-HR" dirty="0"/>
            </a:br>
            <a:r>
              <a:rPr lang="hr-HR" dirty="0"/>
              <a:t>OŠ DR. MATE DEMARINA, MEDULIN</a:t>
            </a:r>
            <a:endParaRPr lang="en-GB" dirty="0"/>
          </a:p>
        </p:txBody>
      </p:sp>
    </p:spTree>
    <p:extLst>
      <p:ext uri="{BB962C8B-B14F-4D97-AF65-F5344CB8AC3E}">
        <p14:creationId xmlns:p14="http://schemas.microsoft.com/office/powerpoint/2010/main" val="269365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D3171A4-54DC-0B1D-EFE0-E5631F058959}"/>
              </a:ext>
            </a:extLst>
          </p:cNvPr>
          <p:cNvSpPr>
            <a:spLocks noGrp="1"/>
          </p:cNvSpPr>
          <p:nvPr>
            <p:ph type="title"/>
          </p:nvPr>
        </p:nvSpPr>
        <p:spPr/>
        <p:txBody>
          <a:bodyPr/>
          <a:lstStyle/>
          <a:p>
            <a:r>
              <a:rPr lang="hr-HR" dirty="0"/>
              <a:t>Istarska večer u Medulinu</a:t>
            </a:r>
            <a:endParaRPr lang="en-GB" dirty="0"/>
          </a:p>
        </p:txBody>
      </p:sp>
      <p:pic>
        <p:nvPicPr>
          <p:cNvPr id="6" name="Rezervirano mjesto sadržaja 5" descr="Slika na kojoj se prikazuje odijevanje, osoba, u dvorani, grupa&#10;&#10;Opis je automatski generiran">
            <a:extLst>
              <a:ext uri="{FF2B5EF4-FFF2-40B4-BE49-F238E27FC236}">
                <a16:creationId xmlns:a16="http://schemas.microsoft.com/office/drawing/2014/main" id="{F631DC7F-BC8B-C4E1-4C0C-86C5747F1CD5}"/>
              </a:ext>
            </a:extLst>
          </p:cNvPr>
          <p:cNvPicPr>
            <a:picLocks noGrp="1" noChangeAspect="1"/>
          </p:cNvPicPr>
          <p:nvPr>
            <p:ph idx="1"/>
          </p:nvPr>
        </p:nvPicPr>
        <p:blipFill>
          <a:blip r:embed="rId2"/>
          <a:stretch>
            <a:fillRect/>
          </a:stretch>
        </p:blipFill>
        <p:spPr>
          <a:xfrm>
            <a:off x="4614809" y="504825"/>
            <a:ext cx="4019654" cy="2165033"/>
          </a:xfrm>
        </p:spPr>
      </p:pic>
      <p:sp>
        <p:nvSpPr>
          <p:cNvPr id="4" name="Rezervirano mjesto teksta 3">
            <a:extLst>
              <a:ext uri="{FF2B5EF4-FFF2-40B4-BE49-F238E27FC236}">
                <a16:creationId xmlns:a16="http://schemas.microsoft.com/office/drawing/2014/main" id="{CACD6BA5-00EA-7333-6D57-4430DE2A2784}"/>
              </a:ext>
            </a:extLst>
          </p:cNvPr>
          <p:cNvSpPr>
            <a:spLocks noGrp="1"/>
          </p:cNvSpPr>
          <p:nvPr>
            <p:ph type="body" sz="half" idx="2"/>
          </p:nvPr>
        </p:nvSpPr>
        <p:spPr>
          <a:xfrm>
            <a:off x="9296400" y="2641107"/>
            <a:ext cx="2430780" cy="3505200"/>
          </a:xfrm>
        </p:spPr>
        <p:txBody>
          <a:bodyPr>
            <a:normAutofit fontScale="70000" lnSpcReduction="20000"/>
          </a:bodyPr>
          <a:lstStyle/>
          <a:p>
            <a:r>
              <a:rPr lang="hr-HR" sz="1800" dirty="0">
                <a:effectLst/>
                <a:latin typeface="Arial" panose="020B0604020202020204" pitchFamily="34" charset="0"/>
                <a:ea typeface="Calibri" panose="020F0502020204030204" pitchFamily="34" charset="0"/>
                <a:cs typeface="Times New Roman" panose="02020603050405020304" pitchFamily="18" charset="0"/>
              </a:rPr>
              <a:t>18. 4. 2024. u OŠ dr. Mate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Demarina</a:t>
            </a:r>
            <a:r>
              <a:rPr lang="hr-HR" sz="1800" dirty="0">
                <a:effectLst/>
                <a:latin typeface="Arial" panose="020B0604020202020204" pitchFamily="34" charset="0"/>
                <a:ea typeface="Calibri" panose="020F0502020204030204" pitchFamily="34" charset="0"/>
                <a:cs typeface="Times New Roman" panose="02020603050405020304" pitchFamily="18" charset="0"/>
              </a:rPr>
              <a:t> održana je sedma po redu smotra folklora Istarska večer koja se održava od 2015. godine potaknuta entuzijazmom učiteljica Jasminke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Zović</a:t>
            </a:r>
            <a:r>
              <a:rPr lang="hr-HR" sz="1800" dirty="0">
                <a:effectLst/>
                <a:latin typeface="Arial" panose="020B0604020202020204" pitchFamily="34" charset="0"/>
                <a:ea typeface="Calibri" panose="020F0502020204030204" pitchFamily="34" charset="0"/>
                <a:cs typeface="Times New Roman" panose="02020603050405020304" pitchFamily="18" charset="0"/>
              </a:rPr>
              <a:t> i Anice Valente čija je želja da se stari običaji, zanati, glazba, ples i čakavska riječ njeguju i sačuvaju od zaborava. Mali i veliki sudionici te mnogobrojna publika uživali su u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špic</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polki</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balunu</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sette</a:t>
            </a:r>
            <a:r>
              <a:rPr lang="hr-HR" sz="1800" dirty="0">
                <a:effectLst/>
                <a:latin typeface="Arial" panose="020B0604020202020204" pitchFamily="34" charset="0"/>
                <a:ea typeface="Calibri" panose="020F0502020204030204" pitchFamily="34" charset="0"/>
                <a:cs typeface="Times New Roman" panose="02020603050405020304" pitchFamily="18" charset="0"/>
              </a:rPr>
              <a:t>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passi</a:t>
            </a:r>
            <a:r>
              <a:rPr lang="hr-HR" sz="1800" dirty="0">
                <a:effectLst/>
                <a:latin typeface="Arial" panose="020B0604020202020204" pitchFamily="34" charset="0"/>
                <a:ea typeface="Calibri" panose="020F0502020204030204" pitchFamily="34" charset="0"/>
                <a:cs typeface="Times New Roman" panose="02020603050405020304" pitchFamily="18" charset="0"/>
              </a:rPr>
              <a:t>, zvukovima istarskih instrumenata, recitacijama na domaćoj </a:t>
            </a:r>
            <a:r>
              <a:rPr lang="hr-HR" sz="1800" dirty="0" err="1">
                <a:effectLst/>
                <a:latin typeface="Arial" panose="020B0604020202020204" pitchFamily="34" charset="0"/>
                <a:ea typeface="Calibri" panose="020F0502020204030204" pitchFamily="34" charset="0"/>
                <a:cs typeface="Times New Roman" panose="02020603050405020304" pitchFamily="18" charset="0"/>
              </a:rPr>
              <a:t>besidi</a:t>
            </a:r>
            <a:r>
              <a:rPr lang="hr-HR" sz="1800" dirty="0">
                <a:effectLst/>
                <a:latin typeface="Arial" panose="020B0604020202020204" pitchFamily="34" charset="0"/>
                <a:ea typeface="Calibri" panose="020F0502020204030204" pitchFamily="34" charset="0"/>
                <a:cs typeface="Times New Roman" panose="02020603050405020304" pitchFamily="18" charset="0"/>
              </a:rPr>
              <a:t> i pjesmama po domaću.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8" name="Slika 7" descr="Slika na kojoj se prikazuje osoba, zgrada, grupa, odijevanje&#10;&#10;Opis je automatski generiran">
            <a:extLst>
              <a:ext uri="{FF2B5EF4-FFF2-40B4-BE49-F238E27FC236}">
                <a16:creationId xmlns:a16="http://schemas.microsoft.com/office/drawing/2014/main" id="{556EA62D-CAA2-AF97-37E9-18CED4FD62AE}"/>
              </a:ext>
            </a:extLst>
          </p:cNvPr>
          <p:cNvPicPr>
            <a:picLocks noChangeAspect="1"/>
          </p:cNvPicPr>
          <p:nvPr/>
        </p:nvPicPr>
        <p:blipFill>
          <a:blip r:embed="rId3"/>
          <a:stretch>
            <a:fillRect/>
          </a:stretch>
        </p:blipFill>
        <p:spPr>
          <a:xfrm>
            <a:off x="464820" y="504825"/>
            <a:ext cx="4049852" cy="2564907"/>
          </a:xfrm>
          <a:prstGeom prst="rect">
            <a:avLst/>
          </a:prstGeom>
        </p:spPr>
      </p:pic>
      <p:pic>
        <p:nvPicPr>
          <p:cNvPr id="10" name="Slika 9" descr="Slika na kojoj se prikazuje odijevanje, osoba, Ples, obuća&#10;&#10;Opis je automatski generiran">
            <a:extLst>
              <a:ext uri="{FF2B5EF4-FFF2-40B4-BE49-F238E27FC236}">
                <a16:creationId xmlns:a16="http://schemas.microsoft.com/office/drawing/2014/main" id="{D6E3D8EA-EDAA-A1D7-6835-84CC14CA6D59}"/>
              </a:ext>
            </a:extLst>
          </p:cNvPr>
          <p:cNvPicPr>
            <a:picLocks noChangeAspect="1"/>
          </p:cNvPicPr>
          <p:nvPr/>
        </p:nvPicPr>
        <p:blipFill>
          <a:blip r:embed="rId4"/>
          <a:stretch>
            <a:fillRect/>
          </a:stretch>
        </p:blipFill>
        <p:spPr>
          <a:xfrm>
            <a:off x="464820" y="3206115"/>
            <a:ext cx="4049852" cy="3239882"/>
          </a:xfrm>
          <a:prstGeom prst="rect">
            <a:avLst/>
          </a:prstGeom>
        </p:spPr>
      </p:pic>
      <p:pic>
        <p:nvPicPr>
          <p:cNvPr id="12" name="Slika 11" descr="Slika na kojoj se prikazuje u dvorani, zgrada, strop, dvorana&#10;&#10;Opis je automatski generiran">
            <a:extLst>
              <a:ext uri="{FF2B5EF4-FFF2-40B4-BE49-F238E27FC236}">
                <a16:creationId xmlns:a16="http://schemas.microsoft.com/office/drawing/2014/main" id="{0D3962F8-0DDA-4A2F-EE90-16FEC9A91D61}"/>
              </a:ext>
            </a:extLst>
          </p:cNvPr>
          <p:cNvPicPr>
            <a:picLocks noChangeAspect="1"/>
          </p:cNvPicPr>
          <p:nvPr/>
        </p:nvPicPr>
        <p:blipFill rotWithShape="1">
          <a:blip r:embed="rId5"/>
          <a:srcRect b="12806"/>
          <a:stretch/>
        </p:blipFill>
        <p:spPr>
          <a:xfrm>
            <a:off x="5071833" y="2777992"/>
            <a:ext cx="3224441" cy="3668005"/>
          </a:xfrm>
          <a:prstGeom prst="rect">
            <a:avLst/>
          </a:prstGeom>
        </p:spPr>
      </p:pic>
    </p:spTree>
    <p:extLst>
      <p:ext uri="{BB962C8B-B14F-4D97-AF65-F5344CB8AC3E}">
        <p14:creationId xmlns:p14="http://schemas.microsoft.com/office/powerpoint/2010/main" val="1298446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zervirano mjesto sadržaja 5" descr="Slika na kojoj se prikazuje odijevanje, osoba, čovjek, krletka&#10;&#10;Opis je automatski generiran">
            <a:extLst>
              <a:ext uri="{FF2B5EF4-FFF2-40B4-BE49-F238E27FC236}">
                <a16:creationId xmlns:a16="http://schemas.microsoft.com/office/drawing/2014/main" id="{7275EDED-1C2B-CE3E-497D-C874C6EAD751}"/>
              </a:ext>
            </a:extLst>
          </p:cNvPr>
          <p:cNvPicPr>
            <a:picLocks noGrp="1" noChangeAspect="1"/>
          </p:cNvPicPr>
          <p:nvPr>
            <p:ph idx="1"/>
          </p:nvPr>
        </p:nvPicPr>
        <p:blipFill>
          <a:blip r:embed="rId2"/>
          <a:stretch>
            <a:fillRect/>
          </a:stretch>
        </p:blipFill>
        <p:spPr>
          <a:xfrm>
            <a:off x="4643021" y="450214"/>
            <a:ext cx="3950563" cy="3070975"/>
          </a:xfrm>
        </p:spPr>
      </p:pic>
      <p:sp>
        <p:nvSpPr>
          <p:cNvPr id="4" name="Rezervirano mjesto teksta 3">
            <a:extLst>
              <a:ext uri="{FF2B5EF4-FFF2-40B4-BE49-F238E27FC236}">
                <a16:creationId xmlns:a16="http://schemas.microsoft.com/office/drawing/2014/main" id="{7AA86C1E-0E14-DE59-F290-FF305C846ABA}"/>
              </a:ext>
            </a:extLst>
          </p:cNvPr>
          <p:cNvSpPr>
            <a:spLocks noGrp="1"/>
          </p:cNvSpPr>
          <p:nvPr>
            <p:ph type="body" sz="half" idx="2"/>
          </p:nvPr>
        </p:nvSpPr>
        <p:spPr>
          <a:xfrm>
            <a:off x="9296400" y="609600"/>
            <a:ext cx="2430780" cy="5746812"/>
          </a:xfrm>
        </p:spPr>
        <p:txBody>
          <a:bodyPr>
            <a:normAutofit fontScale="85000" lnSpcReduction="20000"/>
          </a:bodyPr>
          <a:lstStyle/>
          <a:p>
            <a:pPr>
              <a:lnSpc>
                <a:spcPct val="107000"/>
              </a:lnSpc>
              <a:spcAft>
                <a:spcPts val="800"/>
              </a:spcAft>
            </a:pPr>
            <a:r>
              <a:rPr lang="hr-HR" sz="1500" dirty="0">
                <a:effectLst/>
                <a:latin typeface="Arial" panose="020B0604020202020204" pitchFamily="34" charset="0"/>
                <a:ea typeface="Calibri" panose="020F0502020204030204" pitchFamily="34" charset="0"/>
                <a:cs typeface="Arial" panose="020B0604020202020204" pitchFamily="34" charset="0"/>
              </a:rPr>
              <a:t>Sudjelovalo je ukupno 150 djece i  iz 6 škola od 1. do 8. razreda i 12 vrijednih mentorica. Učenici su članovi raznih folklornih skupina unutar škola ili pak pohađaju izvannastavne aktivnosti koje njeguju zavičajnost. Posebni gosti bili su oni malo stariji, folklorna skupina "Tanac" iz  Dnevnog centra za radnu terapiju i rehabilitaciju te Drago </a:t>
            </a:r>
            <a:r>
              <a:rPr lang="hr-HR" sz="1500" dirty="0" err="1">
                <a:effectLst/>
                <a:latin typeface="Arial" panose="020B0604020202020204" pitchFamily="34" charset="0"/>
                <a:ea typeface="Calibri" panose="020F0502020204030204" pitchFamily="34" charset="0"/>
                <a:cs typeface="Arial" panose="020B0604020202020204" pitchFamily="34" charset="0"/>
              </a:rPr>
              <a:t>Draguzet</a:t>
            </a:r>
            <a:r>
              <a:rPr lang="hr-HR" sz="1500" dirty="0">
                <a:effectLst/>
                <a:latin typeface="Arial" panose="020B0604020202020204" pitchFamily="34" charset="0"/>
                <a:ea typeface="Calibri" panose="020F0502020204030204" pitchFamily="34" charset="0"/>
                <a:cs typeface="Arial" panose="020B0604020202020204" pitchFamily="34" charset="0"/>
              </a:rPr>
              <a:t> i njegova supruga </a:t>
            </a:r>
            <a:r>
              <a:rPr lang="hr-HR" sz="1500" dirty="0" err="1">
                <a:effectLst/>
                <a:latin typeface="Arial" panose="020B0604020202020204" pitchFamily="34" charset="0"/>
                <a:ea typeface="Calibri" panose="020F0502020204030204" pitchFamily="34" charset="0"/>
                <a:cs typeface="Arial" panose="020B0604020202020204" pitchFamily="34" charset="0"/>
              </a:rPr>
              <a:t>Avelina</a:t>
            </a:r>
            <a:r>
              <a:rPr lang="hr-HR" sz="1500" dirty="0">
                <a:effectLst/>
                <a:latin typeface="Arial" panose="020B0604020202020204" pitchFamily="34" charset="0"/>
                <a:ea typeface="Calibri" panose="020F0502020204030204" pitchFamily="34" charset="0"/>
                <a:cs typeface="Arial" panose="020B0604020202020204" pitchFamily="34" charset="0"/>
              </a:rPr>
              <a:t> </a:t>
            </a:r>
            <a:r>
              <a:rPr lang="hr-HR" sz="1500" dirty="0" err="1">
                <a:effectLst/>
                <a:latin typeface="Arial" panose="020B0604020202020204" pitchFamily="34" charset="0"/>
                <a:ea typeface="Calibri" panose="020F0502020204030204" pitchFamily="34" charset="0"/>
                <a:cs typeface="Arial" panose="020B0604020202020204" pitchFamily="34" charset="0"/>
              </a:rPr>
              <a:t>Damijanjević</a:t>
            </a:r>
            <a:r>
              <a:rPr lang="hr-HR" sz="1500" dirty="0">
                <a:effectLst/>
                <a:latin typeface="Arial" panose="020B0604020202020204" pitchFamily="34" charset="0"/>
                <a:ea typeface="Calibri" panose="020F0502020204030204" pitchFamily="34" charset="0"/>
                <a:cs typeface="Arial" panose="020B0604020202020204" pitchFamily="34" charset="0"/>
              </a:rPr>
              <a:t> koji su </a:t>
            </a:r>
            <a:r>
              <a:rPr lang="hr-HR" sz="1500" dirty="0" err="1">
                <a:effectLst/>
                <a:latin typeface="Arial" panose="020B0604020202020204" pitchFamily="34" charset="0"/>
                <a:ea typeface="Calibri" panose="020F0502020204030204" pitchFamily="34" charset="0"/>
                <a:cs typeface="Arial" panose="020B0604020202020204" pitchFamily="34" charset="0"/>
              </a:rPr>
              <a:t>zakantali</a:t>
            </a:r>
            <a:r>
              <a:rPr lang="hr-HR" sz="1500" dirty="0">
                <a:effectLst/>
                <a:latin typeface="Arial" panose="020B0604020202020204" pitchFamily="34" charset="0"/>
                <a:ea typeface="Calibri" panose="020F0502020204030204" pitchFamily="34" charset="0"/>
                <a:cs typeface="Arial" panose="020B0604020202020204" pitchFamily="34" charset="0"/>
              </a:rPr>
              <a:t> na tanko i debelo.</a:t>
            </a:r>
            <a:endParaRPr lang="en-GB" sz="15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hr-HR" sz="1500" dirty="0">
                <a:effectLst/>
                <a:latin typeface="Arial" panose="020B0604020202020204" pitchFamily="34" charset="0"/>
                <a:ea typeface="Calibri" panose="020F0502020204030204" pitchFamily="34" charset="0"/>
                <a:cs typeface="Arial" panose="020B0604020202020204" pitchFamily="34" charset="0"/>
              </a:rPr>
              <a:t>Nakon nastupa posjetitelji su mogli razgledati izložbu likovnih radova, etnografsku izložbu te pogledati radionice u kojima su učenici OŠ Vidikovac demonstrirali izradu </a:t>
            </a:r>
            <a:r>
              <a:rPr lang="hr-HR" sz="1500" dirty="0" err="1">
                <a:effectLst/>
                <a:latin typeface="Arial" panose="020B0604020202020204" pitchFamily="34" charset="0"/>
                <a:ea typeface="Calibri" panose="020F0502020204030204" pitchFamily="34" charset="0"/>
                <a:cs typeface="Arial" panose="020B0604020202020204" pitchFamily="34" charset="0"/>
              </a:rPr>
              <a:t>škrtače</a:t>
            </a:r>
            <a:r>
              <a:rPr lang="hr-HR" sz="1500" dirty="0">
                <a:effectLst/>
                <a:latin typeface="Arial" panose="020B0604020202020204" pitchFamily="34" charset="0"/>
                <a:ea typeface="Calibri" panose="020F0502020204030204" pitchFamily="34" charset="0"/>
                <a:cs typeface="Arial" panose="020B0604020202020204" pitchFamily="34" charset="0"/>
              </a:rPr>
              <a:t> od </a:t>
            </a:r>
            <a:r>
              <a:rPr lang="hr-HR" sz="1500" dirty="0" err="1">
                <a:effectLst/>
                <a:latin typeface="Arial" panose="020B0604020202020204" pitchFamily="34" charset="0"/>
                <a:ea typeface="Calibri" panose="020F0502020204030204" pitchFamily="34" charset="0"/>
                <a:cs typeface="Arial" panose="020B0604020202020204" pitchFamily="34" charset="0"/>
              </a:rPr>
              <a:t>kršina</a:t>
            </a:r>
            <a:r>
              <a:rPr lang="hr-HR" sz="1500" dirty="0">
                <a:effectLst/>
                <a:latin typeface="Arial" panose="020B0604020202020204" pitchFamily="34" charset="0"/>
                <a:ea typeface="Calibri" panose="020F0502020204030204" pitchFamily="34" charset="0"/>
                <a:cs typeface="Arial" panose="020B0604020202020204" pitchFamily="34" charset="0"/>
              </a:rPr>
              <a:t>, a ribar Anđelo Rabar iz Fažane pokazao je kako se plete ribarska mreža. Brojna publika s velikom je pozornošću pratila program i sve izvođače nagrađivala glasnim pljeskom.</a:t>
            </a:r>
            <a:endParaRPr lang="en-GB" sz="15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8" name="Slika 7" descr="Slika na kojoj se prikazuje odijevanje, u dvorani, osoba, obuća&#10;&#10;Opis je automatski generiran">
            <a:extLst>
              <a:ext uri="{FF2B5EF4-FFF2-40B4-BE49-F238E27FC236}">
                <a16:creationId xmlns:a16="http://schemas.microsoft.com/office/drawing/2014/main" id="{18EE6EDF-8D52-8D7A-04A9-E1C504161B1A}"/>
              </a:ext>
            </a:extLst>
          </p:cNvPr>
          <p:cNvPicPr>
            <a:picLocks noChangeAspect="1"/>
          </p:cNvPicPr>
          <p:nvPr/>
        </p:nvPicPr>
        <p:blipFill>
          <a:blip r:embed="rId3"/>
          <a:stretch>
            <a:fillRect/>
          </a:stretch>
        </p:blipFill>
        <p:spPr>
          <a:xfrm>
            <a:off x="464820" y="450214"/>
            <a:ext cx="4062902" cy="2781257"/>
          </a:xfrm>
          <a:prstGeom prst="rect">
            <a:avLst/>
          </a:prstGeom>
        </p:spPr>
      </p:pic>
      <p:pic>
        <p:nvPicPr>
          <p:cNvPr id="10" name="Slika 9" descr="Slika na kojoj se prikazuje odijevanje, osoba, Ljudsko lice, grupa&#10;&#10;Opis je automatski generiran">
            <a:extLst>
              <a:ext uri="{FF2B5EF4-FFF2-40B4-BE49-F238E27FC236}">
                <a16:creationId xmlns:a16="http://schemas.microsoft.com/office/drawing/2014/main" id="{D67999BD-B96D-0222-B573-74E0869062C6}"/>
              </a:ext>
            </a:extLst>
          </p:cNvPr>
          <p:cNvPicPr>
            <a:picLocks noChangeAspect="1"/>
          </p:cNvPicPr>
          <p:nvPr/>
        </p:nvPicPr>
        <p:blipFill>
          <a:blip r:embed="rId4"/>
          <a:stretch>
            <a:fillRect/>
          </a:stretch>
        </p:blipFill>
        <p:spPr>
          <a:xfrm>
            <a:off x="464820" y="3301003"/>
            <a:ext cx="4062902" cy="3123183"/>
          </a:xfrm>
          <a:prstGeom prst="rect">
            <a:avLst/>
          </a:prstGeom>
        </p:spPr>
      </p:pic>
      <p:pic>
        <p:nvPicPr>
          <p:cNvPr id="12" name="Slika 11" descr="Slika na kojoj se prikazuje odijevanje, osoba, Ljudsko lice, u dvorani&#10;&#10;Opis je automatski generiran">
            <a:extLst>
              <a:ext uri="{FF2B5EF4-FFF2-40B4-BE49-F238E27FC236}">
                <a16:creationId xmlns:a16="http://schemas.microsoft.com/office/drawing/2014/main" id="{C8672534-6601-65A9-0241-D843B834B58B}"/>
              </a:ext>
            </a:extLst>
          </p:cNvPr>
          <p:cNvPicPr>
            <a:picLocks noChangeAspect="1"/>
          </p:cNvPicPr>
          <p:nvPr/>
        </p:nvPicPr>
        <p:blipFill>
          <a:blip r:embed="rId5"/>
          <a:stretch>
            <a:fillRect/>
          </a:stretch>
        </p:blipFill>
        <p:spPr>
          <a:xfrm>
            <a:off x="4732209" y="3605526"/>
            <a:ext cx="3772185" cy="2818660"/>
          </a:xfrm>
          <a:prstGeom prst="rect">
            <a:avLst/>
          </a:prstGeom>
        </p:spPr>
      </p:pic>
    </p:spTree>
    <p:extLst>
      <p:ext uri="{BB962C8B-B14F-4D97-AF65-F5344CB8AC3E}">
        <p14:creationId xmlns:p14="http://schemas.microsoft.com/office/powerpoint/2010/main" val="273815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964F53-B2FE-30AC-5A15-9D4AC8743293}"/>
              </a:ext>
            </a:extLst>
          </p:cNvPr>
          <p:cNvSpPr txBox="1">
            <a:spLocks/>
          </p:cNvSpPr>
          <p:nvPr/>
        </p:nvSpPr>
        <p:spPr>
          <a:xfrm>
            <a:off x="1066800" y="3110586"/>
            <a:ext cx="10058400" cy="1371600"/>
          </a:xfrm>
          <a:prstGeom prst="rect">
            <a:avLst/>
          </a:prstGeom>
        </p:spPr>
        <p:txBody>
          <a:bodyP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hr-HR" sz="3600" dirty="0"/>
              <a:t>LJEKOVITO BILJE U NAŠEM KRAJU</a:t>
            </a:r>
          </a:p>
          <a:p>
            <a:pPr algn="ctr"/>
            <a:r>
              <a:rPr lang="hr-HR" sz="3600" dirty="0"/>
              <a:t>PO ŠIŠAN</a:t>
            </a:r>
            <a:endParaRPr lang="en-GB" sz="3600" dirty="0"/>
          </a:p>
        </p:txBody>
      </p:sp>
    </p:spTree>
    <p:extLst>
      <p:ext uri="{BB962C8B-B14F-4D97-AF65-F5344CB8AC3E}">
        <p14:creationId xmlns:p14="http://schemas.microsoft.com/office/powerpoint/2010/main" val="174934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zervirano mjesto sadržaja 7" descr="Slika na kojoj se prikazuje odijevanje, osoba, djevojka, žena&#10;&#10;Opis je automatski generiran">
            <a:extLst>
              <a:ext uri="{FF2B5EF4-FFF2-40B4-BE49-F238E27FC236}">
                <a16:creationId xmlns:a16="http://schemas.microsoft.com/office/drawing/2014/main" id="{8AFB57DC-D794-2917-E7EF-EAC97ABFCD88}"/>
              </a:ext>
            </a:extLst>
          </p:cNvPr>
          <p:cNvPicPr>
            <a:picLocks noGrp="1" noChangeAspect="1"/>
          </p:cNvPicPr>
          <p:nvPr>
            <p:ph idx="1"/>
          </p:nvPr>
        </p:nvPicPr>
        <p:blipFill>
          <a:blip r:embed="rId2"/>
          <a:stretch>
            <a:fillRect/>
          </a:stretch>
        </p:blipFill>
        <p:spPr>
          <a:xfrm>
            <a:off x="964416" y="422272"/>
            <a:ext cx="3024104" cy="3024104"/>
          </a:xfrm>
        </p:spPr>
      </p:pic>
      <p:sp>
        <p:nvSpPr>
          <p:cNvPr id="4" name="Rezervirano mjesto teksta 3">
            <a:extLst>
              <a:ext uri="{FF2B5EF4-FFF2-40B4-BE49-F238E27FC236}">
                <a16:creationId xmlns:a16="http://schemas.microsoft.com/office/drawing/2014/main" id="{21199B5F-E5A8-62C7-882C-6C26459452E9}"/>
              </a:ext>
            </a:extLst>
          </p:cNvPr>
          <p:cNvSpPr>
            <a:spLocks noGrp="1"/>
          </p:cNvSpPr>
          <p:nvPr>
            <p:ph type="body" sz="half" idx="2"/>
          </p:nvPr>
        </p:nvSpPr>
        <p:spPr>
          <a:xfrm>
            <a:off x="9269119" y="422272"/>
            <a:ext cx="2430780" cy="3921128"/>
          </a:xfrm>
        </p:spPr>
        <p:txBody>
          <a:bodyPr>
            <a:normAutofit fontScale="25000" lnSpcReduction="20000"/>
          </a:bodyPr>
          <a:lstStyle/>
          <a:p>
            <a:r>
              <a:rPr lang="hr-HR" sz="9600" dirty="0">
                <a:solidFill>
                  <a:schemeClr val="bg1"/>
                </a:solidFill>
                <a:effectLst/>
                <a:latin typeface="+mj-lt"/>
                <a:ea typeface="Times New Roman" panose="02020603050405020304" pitchFamily="18" charset="0"/>
                <a:cs typeface="Arial" panose="020B0604020202020204" pitchFamily="34" charset="0"/>
              </a:rPr>
              <a:t>Dan Eko škole</a:t>
            </a:r>
            <a:endParaRPr lang="hr-HR" sz="4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r>
              <a:rPr lang="hr-HR"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Učenici Područne škole Šišan proslavili su 9. svibnja 2024. godine svoj Dan eko škole.</a:t>
            </a:r>
            <a:endParaRPr lang="en-GB"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hr-HR"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Na Svečanosti nizali su se recitali, igrokazi i pjesme s eko porukama. Nakon plesne točke naše školske skupine uslijedile su igre roditelja i djece na temu zavičajne nastave „Ljekovito bilje u našem kraju“.</a:t>
            </a:r>
            <a:endParaRPr lang="en-GB"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hr-HR" sz="5200" dirty="0">
                <a:solidFill>
                  <a:schemeClr val="bg1"/>
                </a:solidFill>
                <a:latin typeface="Arial" panose="020B0604020202020204" pitchFamily="34" charset="0"/>
                <a:ea typeface="Times New Roman" panose="02020603050405020304" pitchFamily="18" charset="0"/>
                <a:cs typeface="Arial" panose="020B0604020202020204" pitchFamily="34" charset="0"/>
              </a:rPr>
              <a:t>G</a:t>
            </a:r>
            <a:r>
              <a:rPr lang="hr-HR"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osti su mogli razgledati zanimljivu mozaik sliku biljaka izrađenu od reciklirane plastike, kao i likovne radove s otiskom jestivog i začinskog bilja. Temu Zavičajno bilje provukli smo kroz sve segmente projektnog dana, pa su i njoki, koje je pred publikom spremao renomirani kuhar Damir </a:t>
            </a:r>
            <a:r>
              <a:rPr lang="hr-HR" sz="5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Modrušan</a:t>
            </a:r>
            <a:r>
              <a:rPr lang="hr-HR"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bili s kaduljom, a sve su začinile slatkim naše drage mame.</a:t>
            </a:r>
            <a:endParaRPr lang="en-GB"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r>
              <a:rPr lang="hr-HR"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 ove godine TZ </a:t>
            </a:r>
            <a:r>
              <a:rPr lang="hr-HR" sz="5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Ližnjan</a:t>
            </a:r>
            <a:r>
              <a:rPr lang="hr-HR"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darovala nam je stablo. Uz masline, mendule, smokve i </a:t>
            </a:r>
            <a:r>
              <a:rPr lang="hr-HR" sz="5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žinžule</a:t>
            </a:r>
            <a:r>
              <a:rPr lang="hr-HR" sz="5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 naranča će krasiti naše dvorište. </a:t>
            </a:r>
            <a:endParaRPr lang="en-GB" sz="5200" dirty="0">
              <a:solidFill>
                <a:schemeClr val="bg1"/>
              </a:solidFill>
            </a:endParaRPr>
          </a:p>
        </p:txBody>
      </p:sp>
      <p:pic>
        <p:nvPicPr>
          <p:cNvPr id="10" name="Slika 9" descr="Slika na kojoj se prikazuje odijevanje, vanjski, osoba, drvo&#10;&#10;Opis je automatski generiran">
            <a:extLst>
              <a:ext uri="{FF2B5EF4-FFF2-40B4-BE49-F238E27FC236}">
                <a16:creationId xmlns:a16="http://schemas.microsoft.com/office/drawing/2014/main" id="{EB9B4AA0-383D-C6AB-C15E-157BD26656FF}"/>
              </a:ext>
            </a:extLst>
          </p:cNvPr>
          <p:cNvPicPr>
            <a:picLocks noChangeAspect="1"/>
          </p:cNvPicPr>
          <p:nvPr/>
        </p:nvPicPr>
        <p:blipFill>
          <a:blip r:embed="rId3"/>
          <a:stretch>
            <a:fillRect/>
          </a:stretch>
        </p:blipFill>
        <p:spPr>
          <a:xfrm>
            <a:off x="4179272" y="422272"/>
            <a:ext cx="3024104" cy="3024104"/>
          </a:xfrm>
          <a:prstGeom prst="rect">
            <a:avLst/>
          </a:prstGeom>
        </p:spPr>
      </p:pic>
      <p:pic>
        <p:nvPicPr>
          <p:cNvPr id="12" name="Slika 11" descr="Slika na kojoj se prikazuje biljka, tegla s cvijećem, tlo, sobna biljka&#10;&#10;Opis je automatski generiran">
            <a:extLst>
              <a:ext uri="{FF2B5EF4-FFF2-40B4-BE49-F238E27FC236}">
                <a16:creationId xmlns:a16="http://schemas.microsoft.com/office/drawing/2014/main" id="{346D44E9-5358-8768-5237-3C99168E780A}"/>
              </a:ext>
            </a:extLst>
          </p:cNvPr>
          <p:cNvPicPr>
            <a:picLocks noChangeAspect="1"/>
          </p:cNvPicPr>
          <p:nvPr/>
        </p:nvPicPr>
        <p:blipFill>
          <a:blip r:embed="rId4"/>
          <a:stretch>
            <a:fillRect/>
          </a:stretch>
        </p:blipFill>
        <p:spPr>
          <a:xfrm>
            <a:off x="4984409" y="3588504"/>
            <a:ext cx="3104003" cy="2847223"/>
          </a:xfrm>
          <a:prstGeom prst="rect">
            <a:avLst/>
          </a:prstGeom>
        </p:spPr>
      </p:pic>
      <p:pic>
        <p:nvPicPr>
          <p:cNvPr id="14" name="Slika 13" descr="Slika na kojoj se prikazuje odijevanje, osoba, čovjek, obuća&#10;&#10;Opis je automatski generiran">
            <a:extLst>
              <a:ext uri="{FF2B5EF4-FFF2-40B4-BE49-F238E27FC236}">
                <a16:creationId xmlns:a16="http://schemas.microsoft.com/office/drawing/2014/main" id="{9ED465D1-C05B-08BB-74AC-CF7E5837B304}"/>
              </a:ext>
            </a:extLst>
          </p:cNvPr>
          <p:cNvPicPr>
            <a:picLocks noChangeAspect="1"/>
          </p:cNvPicPr>
          <p:nvPr/>
        </p:nvPicPr>
        <p:blipFill>
          <a:blip r:embed="rId5"/>
          <a:stretch>
            <a:fillRect/>
          </a:stretch>
        </p:blipFill>
        <p:spPr>
          <a:xfrm>
            <a:off x="1891681" y="3588504"/>
            <a:ext cx="2847223" cy="2847223"/>
          </a:xfrm>
          <a:prstGeom prst="rect">
            <a:avLst/>
          </a:prstGeom>
        </p:spPr>
      </p:pic>
    </p:spTree>
    <p:extLst>
      <p:ext uri="{BB962C8B-B14F-4D97-AF65-F5344CB8AC3E}">
        <p14:creationId xmlns:p14="http://schemas.microsoft.com/office/powerpoint/2010/main" val="85053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8AEB01F-0E88-F3A6-CB8E-6CC399EBA2F0}"/>
              </a:ext>
            </a:extLst>
          </p:cNvPr>
          <p:cNvSpPr>
            <a:spLocks noGrp="1"/>
          </p:cNvSpPr>
          <p:nvPr>
            <p:ph type="title"/>
          </p:nvPr>
        </p:nvSpPr>
        <p:spPr>
          <a:xfrm>
            <a:off x="9296400" y="409765"/>
            <a:ext cx="2430780" cy="1256919"/>
          </a:xfrm>
        </p:spPr>
        <p:txBody>
          <a:bodyPr/>
          <a:lstStyle/>
          <a:p>
            <a:r>
              <a:rPr lang="hr-HR" dirty="0"/>
              <a:t>Biljke zavičaja</a:t>
            </a:r>
            <a:endParaRPr lang="en-GB" dirty="0"/>
          </a:p>
        </p:txBody>
      </p:sp>
      <p:pic>
        <p:nvPicPr>
          <p:cNvPr id="6" name="Rezervirano mjesto sadržaja 5" descr="Slika na kojoj se prikazuje odijevanje, osoba, zid, namještaj&#10;&#10;Opis je automatski generiran">
            <a:extLst>
              <a:ext uri="{FF2B5EF4-FFF2-40B4-BE49-F238E27FC236}">
                <a16:creationId xmlns:a16="http://schemas.microsoft.com/office/drawing/2014/main" id="{115063CC-B98F-3000-DE62-E0C87D64DB8D}"/>
              </a:ext>
            </a:extLst>
          </p:cNvPr>
          <p:cNvPicPr>
            <a:picLocks noGrp="1" noChangeAspect="1"/>
          </p:cNvPicPr>
          <p:nvPr>
            <p:ph idx="1"/>
          </p:nvPr>
        </p:nvPicPr>
        <p:blipFill>
          <a:blip r:embed="rId2"/>
          <a:stretch>
            <a:fillRect/>
          </a:stretch>
        </p:blipFill>
        <p:spPr>
          <a:xfrm>
            <a:off x="619125" y="762000"/>
            <a:ext cx="4000500" cy="5334000"/>
          </a:xfrm>
        </p:spPr>
      </p:pic>
      <p:sp>
        <p:nvSpPr>
          <p:cNvPr id="4" name="Rezervirano mjesto teksta 3">
            <a:extLst>
              <a:ext uri="{FF2B5EF4-FFF2-40B4-BE49-F238E27FC236}">
                <a16:creationId xmlns:a16="http://schemas.microsoft.com/office/drawing/2014/main" id="{600D910D-AB4B-F4E1-969E-B02B1F9BF278}"/>
              </a:ext>
            </a:extLst>
          </p:cNvPr>
          <p:cNvSpPr>
            <a:spLocks noGrp="1"/>
          </p:cNvSpPr>
          <p:nvPr>
            <p:ph type="body" sz="half" idx="2"/>
          </p:nvPr>
        </p:nvSpPr>
        <p:spPr>
          <a:xfrm>
            <a:off x="9296400" y="2037425"/>
            <a:ext cx="2430780" cy="3733060"/>
          </a:xfrm>
        </p:spPr>
        <p:txBody>
          <a:bodyPr>
            <a:noAutofit/>
          </a:bodyPr>
          <a:lstStyle/>
          <a:p>
            <a:r>
              <a:rPr lang="hr-HR" sz="1300" dirty="0">
                <a:solidFill>
                  <a:schemeClr val="bg1"/>
                </a:solidFill>
                <a:effectLst/>
                <a:latin typeface="Arial" panose="020B0604020202020204" pitchFamily="34" charset="0"/>
                <a:ea typeface="Times New Roman" panose="02020603050405020304" pitchFamily="18" charset="0"/>
              </a:rPr>
              <a:t>Proljeće je u punom cvatu, biljke caruju livadama, vrtovima, šumama…</a:t>
            </a:r>
            <a:endParaRPr lang="en-GB" sz="1300" dirty="0">
              <a:solidFill>
                <a:schemeClr val="bg1"/>
              </a:solidFill>
              <a:effectLst/>
              <a:latin typeface="Times New Roman" panose="02020603050405020304" pitchFamily="18" charset="0"/>
              <a:ea typeface="Times New Roman" panose="02020603050405020304" pitchFamily="18" charset="0"/>
            </a:endParaRPr>
          </a:p>
          <a:p>
            <a:r>
              <a:rPr lang="hr-HR" sz="1300" dirty="0">
                <a:solidFill>
                  <a:schemeClr val="bg1"/>
                </a:solidFill>
                <a:effectLst/>
                <a:latin typeface="Arial" panose="020B0604020202020204" pitchFamily="34" charset="0"/>
                <a:ea typeface="Times New Roman" panose="02020603050405020304" pitchFamily="18" charset="0"/>
              </a:rPr>
              <a:t>Opojni mirisi svježe ubranog bilja širili su se našom učionicom, u kojoj je predavanje o ljekovitom bilju zavičaja održala teta Sonja, kako je mi od milja zovemo.</a:t>
            </a:r>
            <a:endParaRPr lang="en-GB" sz="1300" dirty="0">
              <a:solidFill>
                <a:schemeClr val="bg1"/>
              </a:solidFill>
              <a:effectLst/>
              <a:latin typeface="Times New Roman" panose="02020603050405020304" pitchFamily="18" charset="0"/>
              <a:ea typeface="Times New Roman" panose="02020603050405020304" pitchFamily="18" charset="0"/>
            </a:endParaRPr>
          </a:p>
          <a:p>
            <a:r>
              <a:rPr lang="hr-HR" sz="1300" dirty="0">
                <a:solidFill>
                  <a:schemeClr val="bg1"/>
                </a:solidFill>
                <a:effectLst/>
                <a:latin typeface="Arial" panose="020B0604020202020204" pitchFamily="34" charset="0"/>
                <a:ea typeface="Times New Roman" panose="02020603050405020304" pitchFamily="18" charset="0"/>
              </a:rPr>
              <a:t>Svaku smo biljčicu vidjeli, opipali, pomirisali, a na kraju i kušali najukusniji med od maslačka i sok od bazge, koje je za nas pripremila naša draga gošća.</a:t>
            </a:r>
            <a:endParaRPr lang="en-GB" sz="1300" dirty="0">
              <a:solidFill>
                <a:schemeClr val="bg1"/>
              </a:solidFill>
              <a:effectLst/>
              <a:latin typeface="Times New Roman" panose="02020603050405020304" pitchFamily="18" charset="0"/>
              <a:ea typeface="Times New Roman" panose="02020603050405020304" pitchFamily="18" charset="0"/>
            </a:endParaRPr>
          </a:p>
          <a:p>
            <a:r>
              <a:rPr lang="pl-PL" sz="1300" b="0" i="0" dirty="0">
                <a:solidFill>
                  <a:schemeClr val="bg1"/>
                </a:solidFill>
                <a:effectLst/>
                <a:latin typeface="arial" panose="020B0604020202020204" pitchFamily="34" charset="0"/>
              </a:rPr>
              <a:t>Hvala joj što je svoje znanje i umijeće podijelila s nama!</a:t>
            </a:r>
            <a:endParaRPr lang="en-GB" sz="1300" dirty="0">
              <a:solidFill>
                <a:schemeClr val="bg1"/>
              </a:solidFill>
            </a:endParaRPr>
          </a:p>
        </p:txBody>
      </p:sp>
      <p:pic>
        <p:nvPicPr>
          <p:cNvPr id="8" name="Slika 7" descr="Slika na kojoj se prikazuje u dvorani, zid, odijevanje, osoba&#10;&#10;Opis je automatski generiran">
            <a:extLst>
              <a:ext uri="{FF2B5EF4-FFF2-40B4-BE49-F238E27FC236}">
                <a16:creationId xmlns:a16="http://schemas.microsoft.com/office/drawing/2014/main" id="{5AC63A2F-452A-A0EF-2580-72619371E3F8}"/>
              </a:ext>
            </a:extLst>
          </p:cNvPr>
          <p:cNvPicPr>
            <a:picLocks noChangeAspect="1"/>
          </p:cNvPicPr>
          <p:nvPr/>
        </p:nvPicPr>
        <p:blipFill>
          <a:blip r:embed="rId3"/>
          <a:stretch>
            <a:fillRect/>
          </a:stretch>
        </p:blipFill>
        <p:spPr>
          <a:xfrm>
            <a:off x="4747822" y="1038225"/>
            <a:ext cx="3721099" cy="2790824"/>
          </a:xfrm>
          <a:prstGeom prst="rect">
            <a:avLst/>
          </a:prstGeom>
        </p:spPr>
      </p:pic>
      <p:pic>
        <p:nvPicPr>
          <p:cNvPr id="10" name="Slika 9" descr="Slika na kojoj se prikazuje stol, povrće, u dvorani, hrana&#10;&#10;Opis je automatski generiran">
            <a:extLst>
              <a:ext uri="{FF2B5EF4-FFF2-40B4-BE49-F238E27FC236}">
                <a16:creationId xmlns:a16="http://schemas.microsoft.com/office/drawing/2014/main" id="{7314AC5E-EDC4-E137-D4A9-15FFBAE09CBB}"/>
              </a:ext>
            </a:extLst>
          </p:cNvPr>
          <p:cNvPicPr>
            <a:picLocks noChangeAspect="1"/>
          </p:cNvPicPr>
          <p:nvPr/>
        </p:nvPicPr>
        <p:blipFill>
          <a:blip r:embed="rId4"/>
          <a:stretch>
            <a:fillRect/>
          </a:stretch>
        </p:blipFill>
        <p:spPr>
          <a:xfrm>
            <a:off x="4747822" y="4133850"/>
            <a:ext cx="3717581" cy="1540840"/>
          </a:xfrm>
          <a:prstGeom prst="rect">
            <a:avLst/>
          </a:prstGeom>
        </p:spPr>
      </p:pic>
    </p:spTree>
    <p:extLst>
      <p:ext uri="{BB962C8B-B14F-4D97-AF65-F5344CB8AC3E}">
        <p14:creationId xmlns:p14="http://schemas.microsoft.com/office/powerpoint/2010/main" val="403369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964F53-B2FE-30AC-5A15-9D4AC8743293}"/>
              </a:ext>
            </a:extLst>
          </p:cNvPr>
          <p:cNvSpPr txBox="1">
            <a:spLocks/>
          </p:cNvSpPr>
          <p:nvPr/>
        </p:nvSpPr>
        <p:spPr>
          <a:xfrm>
            <a:off x="1066800" y="3190486"/>
            <a:ext cx="10058400" cy="1371600"/>
          </a:xfrm>
          <a:prstGeom prst="rect">
            <a:avLst/>
          </a:prstGeom>
        </p:spPr>
        <p:txBody>
          <a:bodyPr>
            <a:normAutofit fontScale="7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hr-HR" dirty="0"/>
              <a:t>LAVANDA, SMILJE I OSTALO LJEKOVITO BILJE</a:t>
            </a:r>
          </a:p>
          <a:p>
            <a:pPr algn="ctr"/>
            <a:r>
              <a:rPr lang="hr-HR" dirty="0"/>
              <a:t>PO BANJOLE</a:t>
            </a:r>
            <a:endParaRPr lang="en-GB" dirty="0"/>
          </a:p>
        </p:txBody>
      </p:sp>
    </p:spTree>
    <p:extLst>
      <p:ext uri="{BB962C8B-B14F-4D97-AF65-F5344CB8AC3E}">
        <p14:creationId xmlns:p14="http://schemas.microsoft.com/office/powerpoint/2010/main" val="3835739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B7EB00C-2F37-65C9-1F25-9BC731E8EF16}"/>
              </a:ext>
            </a:extLst>
          </p:cNvPr>
          <p:cNvSpPr>
            <a:spLocks noGrp="1"/>
          </p:cNvSpPr>
          <p:nvPr>
            <p:ph type="title"/>
          </p:nvPr>
        </p:nvSpPr>
        <p:spPr>
          <a:xfrm>
            <a:off x="9296400" y="607392"/>
            <a:ext cx="2430780" cy="599971"/>
          </a:xfrm>
        </p:spPr>
        <p:txBody>
          <a:bodyPr/>
          <a:lstStyle/>
          <a:p>
            <a:r>
              <a:rPr lang="hr-HR" dirty="0"/>
              <a:t>Berba ulika</a:t>
            </a:r>
            <a:endParaRPr lang="en-GB" dirty="0"/>
          </a:p>
        </p:txBody>
      </p:sp>
      <p:pic>
        <p:nvPicPr>
          <p:cNvPr id="6" name="Rezervirano mjesto sadržaja 5" descr="Slika na kojoj se prikazuje odijevanje, osoba, vanjski, trava&#10;&#10;Opis je automatski generiran">
            <a:extLst>
              <a:ext uri="{FF2B5EF4-FFF2-40B4-BE49-F238E27FC236}">
                <a16:creationId xmlns:a16="http://schemas.microsoft.com/office/drawing/2014/main" id="{55B3B0EE-9FD4-E11D-77D1-910676BB69E5}"/>
              </a:ext>
            </a:extLst>
          </p:cNvPr>
          <p:cNvPicPr>
            <a:picLocks noGrp="1" noChangeAspect="1"/>
          </p:cNvPicPr>
          <p:nvPr>
            <p:ph idx="1"/>
          </p:nvPr>
        </p:nvPicPr>
        <p:blipFill>
          <a:blip r:embed="rId2"/>
          <a:stretch>
            <a:fillRect/>
          </a:stretch>
        </p:blipFill>
        <p:spPr>
          <a:xfrm>
            <a:off x="464819" y="439341"/>
            <a:ext cx="4088131" cy="2299574"/>
          </a:xfrm>
        </p:spPr>
      </p:pic>
      <p:sp>
        <p:nvSpPr>
          <p:cNvPr id="4" name="Rezervirano mjesto teksta 3">
            <a:extLst>
              <a:ext uri="{FF2B5EF4-FFF2-40B4-BE49-F238E27FC236}">
                <a16:creationId xmlns:a16="http://schemas.microsoft.com/office/drawing/2014/main" id="{EBAA3FEB-A0C8-D279-783E-315A6C154C96}"/>
              </a:ext>
            </a:extLst>
          </p:cNvPr>
          <p:cNvSpPr>
            <a:spLocks noGrp="1"/>
          </p:cNvSpPr>
          <p:nvPr>
            <p:ph type="body" sz="half" idx="2"/>
          </p:nvPr>
        </p:nvSpPr>
        <p:spPr>
          <a:xfrm>
            <a:off x="9296400" y="1362723"/>
            <a:ext cx="2430780" cy="3505200"/>
          </a:xfrm>
        </p:spPr>
        <p:txBody>
          <a:bodyPr>
            <a:noAutofit/>
          </a:bodyPr>
          <a:lstStyle/>
          <a:p>
            <a:r>
              <a:rPr lang="it-IT" sz="1300" dirty="0" err="1">
                <a:effectLst/>
                <a:latin typeface="Arial" panose="020B0604020202020204" pitchFamily="34" charset="0"/>
                <a:ea typeface="Times New Roman" panose="02020603050405020304" pitchFamily="18" charset="0"/>
              </a:rPr>
              <a:t>Prvašići</a:t>
            </a:r>
            <a:r>
              <a:rPr lang="it-IT" sz="1300" dirty="0">
                <a:effectLst/>
                <a:latin typeface="Arial" panose="020B0604020202020204" pitchFamily="34" charset="0"/>
                <a:ea typeface="Times New Roman" panose="02020603050405020304" pitchFamily="18" charset="0"/>
              </a:rPr>
              <a:t> PO </a:t>
            </a:r>
            <a:r>
              <a:rPr lang="it-IT" sz="1300" dirty="0" err="1">
                <a:effectLst/>
                <a:latin typeface="Arial" panose="020B0604020202020204" pitchFamily="34" charset="0"/>
                <a:ea typeface="Times New Roman" panose="02020603050405020304" pitchFamily="18" charset="0"/>
              </a:rPr>
              <a:t>Banjole</a:t>
            </a:r>
            <a:r>
              <a:rPr lang="it-IT" sz="1300" dirty="0">
                <a:effectLst/>
                <a:latin typeface="Arial" panose="020B0604020202020204" pitchFamily="34" charset="0"/>
                <a:ea typeface="Times New Roman" panose="02020603050405020304" pitchFamily="18" charset="0"/>
              </a:rPr>
              <a:t> su </a:t>
            </a:r>
            <a:r>
              <a:rPr lang="it-IT" sz="1300" dirty="0" err="1">
                <a:effectLst/>
                <a:latin typeface="Arial" panose="020B0604020202020204" pitchFamily="34" charset="0"/>
                <a:ea typeface="Times New Roman" panose="02020603050405020304" pitchFamily="18" charset="0"/>
              </a:rPr>
              <a:t>početkom</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mjeseca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listopada</a:t>
            </a:r>
            <a:r>
              <a:rPr lang="it-IT" sz="1300" dirty="0">
                <a:effectLst/>
                <a:latin typeface="Arial" panose="020B0604020202020204" pitchFamily="34" charset="0"/>
                <a:ea typeface="Times New Roman" panose="02020603050405020304" pitchFamily="18" charset="0"/>
              </a:rPr>
              <a:t> bili </a:t>
            </a:r>
            <a:r>
              <a:rPr lang="it-IT" sz="1300" dirty="0" err="1">
                <a:effectLst/>
                <a:latin typeface="Arial" panose="020B0604020202020204" pitchFamily="34" charset="0"/>
                <a:ea typeface="Times New Roman" panose="02020603050405020304" pitchFamily="18" charset="0"/>
              </a:rPr>
              <a:t>jako</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vrijedni</a:t>
            </a:r>
            <a:r>
              <a:rPr lang="it-IT" sz="1300" dirty="0">
                <a:effectLst/>
                <a:latin typeface="Arial" panose="020B0604020202020204" pitchFamily="34" charset="0"/>
                <a:ea typeface="Times New Roman" panose="02020603050405020304" pitchFamily="18" charset="0"/>
              </a:rPr>
              <a:t> u </a:t>
            </a:r>
            <a:r>
              <a:rPr lang="it-IT" sz="1300" dirty="0" err="1">
                <a:effectLst/>
                <a:latin typeface="Arial" panose="020B0604020202020204" pitchFamily="34" charset="0"/>
                <a:ea typeface="Times New Roman" panose="02020603050405020304" pitchFamily="18" charset="0"/>
              </a:rPr>
              <a:t>berbi</a:t>
            </a:r>
            <a:r>
              <a:rPr lang="it-IT" sz="1300" dirty="0">
                <a:effectLst/>
                <a:latin typeface="Arial" panose="020B0604020202020204" pitchFamily="34" charset="0"/>
                <a:ea typeface="Times New Roman" panose="02020603050405020304" pitchFamily="18" charset="0"/>
              </a:rPr>
              <a:t> </a:t>
            </a:r>
            <a:r>
              <a:rPr lang="hr-HR" sz="1300" dirty="0">
                <a:effectLst/>
                <a:latin typeface="Arial" panose="020B0604020202020204" pitchFamily="34" charset="0"/>
                <a:ea typeface="Times New Roman" panose="02020603050405020304" pitchFamily="18" charset="0"/>
              </a:rPr>
              <a:t>ulika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Započeli</a:t>
            </a:r>
            <a:r>
              <a:rPr lang="it-IT" sz="1300" dirty="0">
                <a:effectLst/>
                <a:latin typeface="Arial" panose="020B0604020202020204" pitchFamily="34" charset="0"/>
                <a:ea typeface="Times New Roman" panose="02020603050405020304" pitchFamily="18" charset="0"/>
              </a:rPr>
              <a:t> su </a:t>
            </a:r>
            <a:r>
              <a:rPr lang="it-IT" sz="1300" dirty="0" err="1">
                <a:effectLst/>
                <a:latin typeface="Arial" panose="020B0604020202020204" pitchFamily="34" charset="0"/>
                <a:ea typeface="Times New Roman" panose="02020603050405020304" pitchFamily="18" charset="0"/>
              </a:rPr>
              <a:t>berbu</a:t>
            </a:r>
            <a:r>
              <a:rPr lang="it-IT" sz="1300" dirty="0">
                <a:effectLst/>
                <a:latin typeface="Arial" panose="020B0604020202020204" pitchFamily="34" charset="0"/>
                <a:ea typeface="Times New Roman" panose="02020603050405020304" pitchFamily="18" charset="0"/>
              </a:rPr>
              <a:t> u </a:t>
            </a:r>
            <a:r>
              <a:rPr lang="it-IT" sz="1300" dirty="0" err="1">
                <a:effectLst/>
                <a:latin typeface="Arial" panose="020B0604020202020204" pitchFamily="34" charset="0"/>
                <a:ea typeface="Times New Roman" panose="02020603050405020304" pitchFamily="18" charset="0"/>
              </a:rPr>
              <a:t>školskom</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masliniku</a:t>
            </a:r>
            <a:r>
              <a:rPr lang="it-IT" sz="1300" dirty="0">
                <a:effectLst/>
                <a:latin typeface="Arial" panose="020B0604020202020204" pitchFamily="34" charset="0"/>
                <a:ea typeface="Times New Roman" panose="02020603050405020304" pitchFamily="18" charset="0"/>
              </a:rPr>
              <a:t> za </a:t>
            </a:r>
            <a:r>
              <a:rPr lang="it-IT" sz="1300" dirty="0" err="1">
                <a:effectLst/>
                <a:latin typeface="Arial" panose="020B0604020202020204" pitchFamily="34" charset="0"/>
                <a:ea typeface="Times New Roman" panose="02020603050405020304" pitchFamily="18" charset="0"/>
              </a:rPr>
              <a:t>vrijeme</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izvannastavne</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aktivnosti</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Ekoljupci</a:t>
            </a:r>
            <a:r>
              <a:rPr lang="it-IT" sz="1300" dirty="0">
                <a:effectLst/>
                <a:latin typeface="Arial" panose="020B0604020202020204" pitchFamily="34" charset="0"/>
                <a:ea typeface="Times New Roman" panose="02020603050405020304" pitchFamily="18" charset="0"/>
              </a:rPr>
              <a:t>, a </a:t>
            </a:r>
            <a:r>
              <a:rPr lang="it-IT" sz="1300" dirty="0" err="1">
                <a:effectLst/>
                <a:latin typeface="Arial" panose="020B0604020202020204" pitchFamily="34" charset="0"/>
                <a:ea typeface="Times New Roman" panose="02020603050405020304" pitchFamily="18" charset="0"/>
              </a:rPr>
              <a:t>potom</a:t>
            </a:r>
            <a:r>
              <a:rPr lang="it-IT" sz="1300" dirty="0">
                <a:effectLst/>
                <a:latin typeface="Arial" panose="020B0604020202020204" pitchFamily="34" charset="0"/>
                <a:ea typeface="Times New Roman" panose="02020603050405020304" pitchFamily="18" charset="0"/>
              </a:rPr>
              <a:t> su u </a:t>
            </a:r>
            <a:r>
              <a:rPr lang="it-IT" sz="1300" dirty="0" err="1">
                <a:effectLst/>
                <a:latin typeface="Arial" panose="020B0604020202020204" pitchFamily="34" charset="0"/>
                <a:ea typeface="Times New Roman" panose="02020603050405020304" pitchFamily="18" charset="0"/>
              </a:rPr>
              <a:t>produženom</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boravku</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udružili</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snage</a:t>
            </a:r>
            <a:r>
              <a:rPr lang="it-IT" sz="1300" dirty="0">
                <a:effectLst/>
                <a:latin typeface="Arial" panose="020B0604020202020204" pitchFamily="34" charset="0"/>
                <a:ea typeface="Times New Roman" panose="02020603050405020304" pitchFamily="18" charset="0"/>
              </a:rPr>
              <a:t> i s </a:t>
            </a:r>
            <a:r>
              <a:rPr lang="it-IT" sz="1300" dirty="0" err="1">
                <a:effectLst/>
                <a:latin typeface="Arial" panose="020B0604020202020204" pitchFamily="34" charset="0"/>
                <a:ea typeface="Times New Roman" panose="02020603050405020304" pitchFamily="18" charset="0"/>
              </a:rPr>
              <a:t>ostalim</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učenicima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naše</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škole</a:t>
            </a:r>
            <a:r>
              <a:rPr lang="it-IT" sz="1300" dirty="0">
                <a:effectLst/>
                <a:latin typeface="Arial" panose="020B0604020202020204" pitchFamily="34" charset="0"/>
                <a:ea typeface="Times New Roman" panose="02020603050405020304" pitchFamily="18" charset="0"/>
              </a:rPr>
              <a:t> te u </a:t>
            </a:r>
            <a:r>
              <a:rPr lang="it-IT" sz="1300" dirty="0" err="1">
                <a:effectLst/>
                <a:latin typeface="Arial" panose="020B0604020202020204" pitchFamily="34" charset="0"/>
                <a:ea typeface="Times New Roman" panose="02020603050405020304" pitchFamily="18" charset="0"/>
              </a:rPr>
              <a:t>dva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dana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uspjeli</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prikupiti</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trideset</a:t>
            </a:r>
            <a:r>
              <a:rPr lang="it-IT" sz="1300" dirty="0">
                <a:effectLst/>
                <a:latin typeface="Arial" panose="020B0604020202020204" pitchFamily="34" charset="0"/>
                <a:ea typeface="Times New Roman" panose="02020603050405020304" pitchFamily="18" charset="0"/>
              </a:rPr>
              <a:t> kg </a:t>
            </a:r>
            <a:r>
              <a:rPr lang="it-IT" sz="1300" dirty="0" err="1">
                <a:effectLst/>
                <a:latin typeface="Arial" panose="020B0604020202020204" pitchFamily="34" charset="0"/>
                <a:ea typeface="Times New Roman" panose="02020603050405020304" pitchFamily="18" charset="0"/>
              </a:rPr>
              <a:t>maslina</a:t>
            </a:r>
            <a:r>
              <a:rPr lang="it-IT" sz="1300" dirty="0">
                <a:effectLst/>
                <a:latin typeface="Arial" panose="020B0604020202020204" pitchFamily="34" charset="0"/>
                <a:ea typeface="Times New Roman" panose="02020603050405020304" pitchFamily="18" charset="0"/>
              </a:rPr>
              <a:t>. Po </a:t>
            </a:r>
            <a:r>
              <a:rPr lang="it-IT" sz="1300" dirty="0" err="1">
                <a:effectLst/>
                <a:latin typeface="Arial" panose="020B0604020202020204" pitchFamily="34" charset="0"/>
                <a:ea typeface="Times New Roman" panose="02020603050405020304" pitchFamily="18" charset="0"/>
              </a:rPr>
              <a:t>završetku</a:t>
            </a:r>
            <a:r>
              <a:rPr lang="it-IT" sz="1300" dirty="0">
                <a:effectLst/>
                <a:latin typeface="Arial" panose="020B0604020202020204" pitchFamily="34" charset="0"/>
                <a:ea typeface="Times New Roman" panose="02020603050405020304" pitchFamily="18" charset="0"/>
              </a:rPr>
              <a:t> </a:t>
            </a:r>
            <a:r>
              <a:rPr lang="hr-HR" sz="1300" dirty="0">
                <a:effectLst/>
                <a:latin typeface="Arial" panose="020B0604020202020204" pitchFamily="34" charset="0"/>
                <a:ea typeface="Times New Roman" panose="02020603050405020304" pitchFamily="18" charset="0"/>
              </a:rPr>
              <a:t>berbe ulika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posjetili</a:t>
            </a:r>
            <a:r>
              <a:rPr lang="hr-HR" sz="1300" dirty="0">
                <a:effectLst/>
                <a:latin typeface="Arial" panose="020B0604020202020204" pitchFamily="34" charset="0"/>
                <a:ea typeface="Times New Roman" panose="02020603050405020304" pitchFamily="18" charset="0"/>
              </a:rPr>
              <a:t> su</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uljaru</a:t>
            </a:r>
            <a:r>
              <a:rPr lang="it-IT" sz="1300" dirty="0">
                <a:effectLst/>
                <a:latin typeface="Arial" panose="020B0604020202020204" pitchFamily="34" charset="0"/>
                <a:ea typeface="Times New Roman" panose="02020603050405020304" pitchFamily="18" charset="0"/>
              </a:rPr>
              <a:t> Nonno Bruno u </a:t>
            </a:r>
            <a:r>
              <a:rPr lang="it-IT" sz="1300" dirty="0" err="1">
                <a:effectLst/>
                <a:latin typeface="Arial" panose="020B0604020202020204" pitchFamily="34" charset="0"/>
                <a:ea typeface="Times New Roman" panose="02020603050405020304" pitchFamily="18" charset="0"/>
              </a:rPr>
              <a:t>Banjolama</a:t>
            </a:r>
            <a:r>
              <a:rPr lang="it-IT" sz="1300" dirty="0">
                <a:effectLst/>
                <a:latin typeface="Arial" panose="020B0604020202020204" pitchFamily="34" charset="0"/>
                <a:ea typeface="Times New Roman" panose="02020603050405020304" pitchFamily="18" charset="0"/>
              </a:rPr>
              <a:t> te </a:t>
            </a:r>
            <a:r>
              <a:rPr lang="it-IT" sz="1300" dirty="0" err="1">
                <a:effectLst/>
                <a:latin typeface="Arial" panose="020B0604020202020204" pitchFamily="34" charset="0"/>
                <a:ea typeface="Times New Roman" panose="02020603050405020304" pitchFamily="18" charset="0"/>
              </a:rPr>
              <a:t>uz</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pomoć</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djelatnika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uljare</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dobili</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priliku</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upoznati</a:t>
            </a:r>
            <a:r>
              <a:rPr lang="it-IT" sz="1300" dirty="0">
                <a:effectLst/>
                <a:latin typeface="Arial" panose="020B0604020202020204" pitchFamily="34" charset="0"/>
                <a:ea typeface="Times New Roman" panose="02020603050405020304" pitchFamily="18" charset="0"/>
              </a:rPr>
              <a:t> i </a:t>
            </a:r>
            <a:r>
              <a:rPr lang="it-IT" sz="1300" dirty="0" err="1">
                <a:effectLst/>
                <a:latin typeface="Arial" panose="020B0604020202020204" pitchFamily="34" charset="0"/>
                <a:ea typeface="Times New Roman" panose="02020603050405020304" pitchFamily="18" charset="0"/>
              </a:rPr>
              <a:t>sam</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proces</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njihove</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prerade</a:t>
            </a:r>
            <a:r>
              <a:rPr lang="it-IT" sz="1300" dirty="0">
                <a:effectLst/>
                <a:latin typeface="Arial" panose="020B0604020202020204" pitchFamily="34" charset="0"/>
                <a:ea typeface="Times New Roman" panose="02020603050405020304" pitchFamily="18" charset="0"/>
              </a:rPr>
              <a:t> te </a:t>
            </a:r>
            <a:r>
              <a:rPr lang="it-IT" sz="1300" dirty="0" err="1">
                <a:effectLst/>
                <a:latin typeface="Arial" panose="020B0604020202020204" pitchFamily="34" charset="0"/>
                <a:ea typeface="Times New Roman" panose="02020603050405020304" pitchFamily="18" charset="0"/>
              </a:rPr>
              <a:t>degustirati</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maslinovo</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ulje</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Njihov</a:t>
            </a:r>
            <a:r>
              <a:rPr lang="it-IT" sz="1300" dirty="0">
                <a:effectLst/>
                <a:latin typeface="Arial" panose="020B0604020202020204" pitchFamily="34" charset="0"/>
                <a:ea typeface="Times New Roman" panose="02020603050405020304" pitchFamily="18" charset="0"/>
              </a:rPr>
              <a:t> se </a:t>
            </a:r>
            <a:r>
              <a:rPr lang="it-IT" sz="1300" dirty="0" err="1">
                <a:effectLst/>
                <a:latin typeface="Arial" panose="020B0604020202020204" pitchFamily="34" charset="0"/>
                <a:ea typeface="Times New Roman" panose="02020603050405020304" pitchFamily="18" charset="0"/>
              </a:rPr>
              <a:t>trud</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isplatio</a:t>
            </a:r>
            <a:r>
              <a:rPr lang="it-IT" sz="1300" dirty="0">
                <a:effectLst/>
                <a:latin typeface="Arial" panose="020B0604020202020204" pitchFamily="34" charset="0"/>
                <a:ea typeface="Times New Roman" panose="02020603050405020304" pitchFamily="18" charset="0"/>
              </a:rPr>
              <a:t>, a za </a:t>
            </a:r>
            <a:r>
              <a:rPr lang="it-IT" sz="1300" dirty="0" err="1">
                <a:effectLst/>
                <a:latin typeface="Arial" panose="020B0604020202020204" pitchFamily="34" charset="0"/>
                <a:ea typeface="Times New Roman" panose="02020603050405020304" pitchFamily="18" charset="0"/>
              </a:rPr>
              <a:t>nagradu</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dobili</a:t>
            </a:r>
            <a:r>
              <a:rPr lang="it-IT" sz="1300" dirty="0">
                <a:effectLst/>
                <a:latin typeface="Arial" panose="020B0604020202020204" pitchFamily="34" charset="0"/>
                <a:ea typeface="Times New Roman" panose="02020603050405020304" pitchFamily="18" charset="0"/>
              </a:rPr>
              <a:t> su pet </a:t>
            </a:r>
            <a:r>
              <a:rPr lang="it-IT" sz="1300" dirty="0" err="1">
                <a:effectLst/>
                <a:latin typeface="Arial" panose="020B0604020202020204" pitchFamily="34" charset="0"/>
                <a:ea typeface="Times New Roman" panose="02020603050405020304" pitchFamily="18" charset="0"/>
              </a:rPr>
              <a:t>litara</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ekstradjevičanskog</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maslinovog</a:t>
            </a:r>
            <a:r>
              <a:rPr lang="it-IT" sz="1300" dirty="0">
                <a:effectLst/>
                <a:latin typeface="Arial" panose="020B0604020202020204" pitchFamily="34" charset="0"/>
                <a:ea typeface="Times New Roman" panose="02020603050405020304" pitchFamily="18" charset="0"/>
              </a:rPr>
              <a:t> </a:t>
            </a:r>
            <a:r>
              <a:rPr lang="it-IT" sz="1300" dirty="0" err="1">
                <a:effectLst/>
                <a:latin typeface="Arial" panose="020B0604020202020204" pitchFamily="34" charset="0"/>
                <a:ea typeface="Times New Roman" panose="02020603050405020304" pitchFamily="18" charset="0"/>
              </a:rPr>
              <a:t>ulja</a:t>
            </a:r>
            <a:r>
              <a:rPr lang="it-IT" sz="1300" dirty="0">
                <a:effectLst/>
                <a:latin typeface="Arial" panose="020B0604020202020204" pitchFamily="34" charset="0"/>
                <a:ea typeface="Times New Roman" panose="02020603050405020304" pitchFamily="18" charset="0"/>
              </a:rPr>
              <a:t>. </a:t>
            </a:r>
            <a:endParaRPr lang="en-GB" sz="1300" dirty="0"/>
          </a:p>
        </p:txBody>
      </p:sp>
      <p:pic>
        <p:nvPicPr>
          <p:cNvPr id="8" name="Slika 7" descr="Slika na kojoj se prikazuje odijevanje, vanjski, zgrada, obuća&#10;&#10;Opis je automatski generiran">
            <a:extLst>
              <a:ext uri="{FF2B5EF4-FFF2-40B4-BE49-F238E27FC236}">
                <a16:creationId xmlns:a16="http://schemas.microsoft.com/office/drawing/2014/main" id="{678FD0F2-AC24-DB36-8595-82ED12497AA1}"/>
              </a:ext>
            </a:extLst>
          </p:cNvPr>
          <p:cNvPicPr>
            <a:picLocks noChangeAspect="1"/>
          </p:cNvPicPr>
          <p:nvPr/>
        </p:nvPicPr>
        <p:blipFill>
          <a:blip r:embed="rId3"/>
          <a:stretch>
            <a:fillRect/>
          </a:stretch>
        </p:blipFill>
        <p:spPr>
          <a:xfrm>
            <a:off x="4692650" y="439341"/>
            <a:ext cx="3875616" cy="2180034"/>
          </a:xfrm>
          <a:prstGeom prst="rect">
            <a:avLst/>
          </a:prstGeom>
        </p:spPr>
      </p:pic>
      <p:pic>
        <p:nvPicPr>
          <p:cNvPr id="10" name="Slika 9" descr="Slika na kojoj se prikazuje odijevanje, osoba, obuća, traper&#10;&#10;Opis je automatski generiran">
            <a:extLst>
              <a:ext uri="{FF2B5EF4-FFF2-40B4-BE49-F238E27FC236}">
                <a16:creationId xmlns:a16="http://schemas.microsoft.com/office/drawing/2014/main" id="{06D7F613-4E77-8063-A7BA-CC4B36B624B1}"/>
              </a:ext>
            </a:extLst>
          </p:cNvPr>
          <p:cNvPicPr>
            <a:picLocks noChangeAspect="1"/>
          </p:cNvPicPr>
          <p:nvPr/>
        </p:nvPicPr>
        <p:blipFill>
          <a:blip r:embed="rId4"/>
          <a:stretch>
            <a:fillRect/>
          </a:stretch>
        </p:blipFill>
        <p:spPr>
          <a:xfrm>
            <a:off x="447678" y="3143252"/>
            <a:ext cx="5791200" cy="3257550"/>
          </a:xfrm>
          <a:prstGeom prst="rect">
            <a:avLst/>
          </a:prstGeom>
        </p:spPr>
      </p:pic>
      <p:pic>
        <p:nvPicPr>
          <p:cNvPr id="12" name="Slika 11" descr="Slika na kojoj se prikazuje obuća, vanjski, odijevanje, osoba&#10;&#10;Opis je automatski generiran">
            <a:extLst>
              <a:ext uri="{FF2B5EF4-FFF2-40B4-BE49-F238E27FC236}">
                <a16:creationId xmlns:a16="http://schemas.microsoft.com/office/drawing/2014/main" id="{C0EB52CE-A962-7AFA-3DAC-BF66B001414B}"/>
              </a:ext>
            </a:extLst>
          </p:cNvPr>
          <p:cNvPicPr>
            <a:picLocks noChangeAspect="1"/>
          </p:cNvPicPr>
          <p:nvPr/>
        </p:nvPicPr>
        <p:blipFill>
          <a:blip r:embed="rId5"/>
          <a:stretch>
            <a:fillRect/>
          </a:stretch>
        </p:blipFill>
        <p:spPr>
          <a:xfrm>
            <a:off x="6515100" y="2768590"/>
            <a:ext cx="2053165" cy="3650070"/>
          </a:xfrm>
          <a:prstGeom prst="rect">
            <a:avLst/>
          </a:prstGeom>
        </p:spPr>
      </p:pic>
    </p:spTree>
    <p:extLst>
      <p:ext uri="{BB962C8B-B14F-4D97-AF65-F5344CB8AC3E}">
        <p14:creationId xmlns:p14="http://schemas.microsoft.com/office/powerpoint/2010/main" val="12505101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pu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TM03457510[[fn=Sapun]]</Template>
  <TotalTime>110</TotalTime>
  <Words>768</Words>
  <Application>Microsoft Office PowerPoint</Application>
  <PresentationFormat>Široki zaslon</PresentationFormat>
  <Paragraphs>28</Paragraphs>
  <Slides>10</Slides>
  <Notes>0</Notes>
  <HiddenSlides>0</HiddenSlides>
  <MMClips>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10</vt:i4>
      </vt:variant>
    </vt:vector>
  </HeadingPairs>
  <TitlesOfParts>
    <vt:vector size="17" baseType="lpstr">
      <vt:lpstr>Arial</vt:lpstr>
      <vt:lpstr>Arial</vt:lpstr>
      <vt:lpstr>Calibri</vt:lpstr>
      <vt:lpstr>Century Gothic</vt:lpstr>
      <vt:lpstr>Garamond</vt:lpstr>
      <vt:lpstr>Times New Roman</vt:lpstr>
      <vt:lpstr>Sapun</vt:lpstr>
      <vt:lpstr>Zavičajna nastava</vt:lpstr>
      <vt:lpstr>ISTARSKA VEČER  OŠ DR. MATE DEMARINA, MEDULIN</vt:lpstr>
      <vt:lpstr>Istarska večer u Medulinu</vt:lpstr>
      <vt:lpstr>PowerPoint prezentacija</vt:lpstr>
      <vt:lpstr>PowerPoint prezentacija</vt:lpstr>
      <vt:lpstr>PowerPoint prezentacija</vt:lpstr>
      <vt:lpstr>Biljke zavičaja</vt:lpstr>
      <vt:lpstr>PowerPoint prezentacija</vt:lpstr>
      <vt:lpstr>Berba ulika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Zavičajna nastava</dc:title>
  <dc:creator>Cino El</dc:creator>
  <cp:lastModifiedBy>Cino El</cp:lastModifiedBy>
  <cp:revision>4</cp:revision>
  <dcterms:created xsi:type="dcterms:W3CDTF">2024-05-15T06:13:55Z</dcterms:created>
  <dcterms:modified xsi:type="dcterms:W3CDTF">2024-05-15T12:46:31Z</dcterms:modified>
</cp:coreProperties>
</file>