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3"/>
  </p:notesMasterIdLst>
  <p:sldIdLst>
    <p:sldId id="256" r:id="rId2"/>
    <p:sldId id="272" r:id="rId3"/>
    <p:sldId id="258" r:id="rId4"/>
    <p:sldId id="261" r:id="rId5"/>
    <p:sldId id="291" r:id="rId6"/>
    <p:sldId id="264" r:id="rId7"/>
    <p:sldId id="309" r:id="rId8"/>
    <p:sldId id="308" r:id="rId9"/>
    <p:sldId id="267" r:id="rId10"/>
    <p:sldId id="293" r:id="rId11"/>
    <p:sldId id="295" r:id="rId12"/>
    <p:sldId id="307" r:id="rId13"/>
    <p:sldId id="310" r:id="rId14"/>
    <p:sldId id="294" r:id="rId15"/>
    <p:sldId id="311" r:id="rId16"/>
    <p:sldId id="260" r:id="rId17"/>
    <p:sldId id="266" r:id="rId18"/>
    <p:sldId id="301" r:id="rId19"/>
    <p:sldId id="302" r:id="rId20"/>
    <p:sldId id="304" r:id="rId21"/>
    <p:sldId id="306" r:id="rId22"/>
  </p:sldIdLst>
  <p:sldSz cx="9144000" cy="5143500" type="screen16x9"/>
  <p:notesSz cx="6858000" cy="9144000"/>
  <p:embeddedFontLst>
    <p:embeddedFont>
      <p:font typeface="Montserrat" panose="00000500000000000000" pitchFamily="2" charset="-18"/>
      <p:regular r:id="rId24"/>
      <p:bold r:id="rId25"/>
      <p:italic r:id="rId26"/>
      <p:boldItalic r:id="rId27"/>
    </p:embeddedFont>
    <p:embeddedFont>
      <p:font typeface="Playfair Display" panose="00000500000000000000" pitchFamily="2" charset="-18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F928FB3-A9DF-4F97-9955-8701F3188AFE}">
  <a:tblStyle styleId="{5F928FB3-A9DF-4F97-9955-8701F3188AF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291" autoAdjust="0"/>
  </p:normalViewPr>
  <p:slideViewPr>
    <p:cSldViewPr snapToGrid="0">
      <p:cViewPr varScale="1">
        <p:scale>
          <a:sx n="92" d="100"/>
          <a:sy n="92" d="100"/>
        </p:scale>
        <p:origin x="11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60362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517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530325341f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530325341f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511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530325341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530325341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7998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d5fefc67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d5fefc67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7404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bfcb6685f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8bfcb6685f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6928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530325341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530325341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6352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530325341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530325341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1722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530325341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530325341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0032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530325341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530325341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9943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824a92be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824a92be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7911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8d5fefc67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8d5fefc67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852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530325341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530325341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820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8d5fefc67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8d5fefc67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790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530325341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530325341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711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0342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530325341f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530325341f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1424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530325341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530325341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04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00300" y="0"/>
            <a:ext cx="5244000" cy="5143500"/>
          </a:xfrm>
          <a:prstGeom prst="rect">
            <a:avLst/>
          </a:prstGeom>
          <a:solidFill>
            <a:srgbClr val="A6B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3F3F3"/>
              </a:solidFill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572000" y="1332150"/>
            <a:ext cx="3900600" cy="158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572000" y="2914050"/>
            <a:ext cx="3904500" cy="5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4570200" y="0"/>
            <a:ext cx="4573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5226600" y="2377921"/>
            <a:ext cx="3262500" cy="6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layfair Display"/>
              <a:buNone/>
              <a:defRPr sz="4000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layfair Display"/>
              <a:buNone/>
              <a:defRPr sz="2500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layfair Display"/>
              <a:buNone/>
              <a:defRPr sz="2500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layfair Display"/>
              <a:buNone/>
              <a:defRPr sz="2500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layfair Display"/>
              <a:buNone/>
              <a:defRPr sz="2500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layfair Display"/>
              <a:buNone/>
              <a:defRPr sz="2500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layfair Display"/>
              <a:buNone/>
              <a:defRPr sz="2500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layfair Display"/>
              <a:buNone/>
              <a:defRPr sz="2500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layfair Display"/>
              <a:buNone/>
              <a:defRPr sz="2500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5226600" y="2965163"/>
            <a:ext cx="3262500" cy="8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  <a:defRPr sz="1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26600" y="1592817"/>
            <a:ext cx="32625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Playfair Display"/>
              <a:buNone/>
              <a:defRPr sz="40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Playfair Display"/>
              <a:buNone/>
              <a:defRPr sz="21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Playfair Display"/>
              <a:buNone/>
              <a:defRPr sz="21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Playfair Display"/>
              <a:buNone/>
              <a:defRPr sz="21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Playfair Display"/>
              <a:buNone/>
              <a:defRPr sz="21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Playfair Display"/>
              <a:buNone/>
              <a:defRPr sz="21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Playfair Display"/>
              <a:buNone/>
              <a:defRPr sz="21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Playfair Display"/>
              <a:buNone/>
              <a:defRPr sz="21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Playfair Display"/>
              <a:buNone/>
              <a:defRPr sz="21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5226600" y="1815550"/>
            <a:ext cx="2607600" cy="5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40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5226600" y="2305950"/>
            <a:ext cx="26076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" name="Google Shape;34;p7"/>
          <p:cNvSpPr/>
          <p:nvPr/>
        </p:nvSpPr>
        <p:spPr>
          <a:xfrm>
            <a:off x="0" y="0"/>
            <a:ext cx="4573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113988" y="868680"/>
            <a:ext cx="49152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2114813" y="1776153"/>
            <a:ext cx="4915200" cy="28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2921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CUSTOM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667500" y="868680"/>
            <a:ext cx="7809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1"/>
          </p:nvPr>
        </p:nvSpPr>
        <p:spPr>
          <a:xfrm>
            <a:off x="667500" y="1819723"/>
            <a:ext cx="2314500" cy="5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BFA5"/>
              </a:buClr>
              <a:buSzPts val="2100"/>
              <a:buFont typeface="Montserrat"/>
              <a:buNone/>
              <a:defRPr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6BFA5"/>
              </a:buClr>
              <a:buSzPts val="2100"/>
              <a:buFont typeface="Montserrat"/>
              <a:buNone/>
              <a:defRPr sz="2100"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A6BFA5"/>
              </a:buClr>
              <a:buSzPts val="2100"/>
              <a:buFont typeface="Montserrat"/>
              <a:buNone/>
              <a:defRPr sz="2100"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A6BFA5"/>
              </a:buClr>
              <a:buSzPts val="2100"/>
              <a:buFont typeface="Montserrat"/>
              <a:buNone/>
              <a:defRPr sz="2100"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A6BFA5"/>
              </a:buClr>
              <a:buSzPts val="2100"/>
              <a:buFont typeface="Montserrat"/>
              <a:buNone/>
              <a:defRPr sz="2100"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A6BFA5"/>
              </a:buClr>
              <a:buSzPts val="2100"/>
              <a:buFont typeface="Montserrat"/>
              <a:buNone/>
              <a:defRPr sz="2100"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A6BFA5"/>
              </a:buClr>
              <a:buSzPts val="2100"/>
              <a:buFont typeface="Montserrat"/>
              <a:buNone/>
              <a:defRPr sz="2100"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A6BFA5"/>
              </a:buClr>
              <a:buSzPts val="2100"/>
              <a:buFont typeface="Montserrat"/>
              <a:buNone/>
              <a:defRPr sz="2100"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A6BFA5"/>
              </a:buClr>
              <a:buSzPts val="2100"/>
              <a:buFont typeface="Montserrat"/>
              <a:buNone/>
              <a:defRPr sz="2100"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2"/>
          </p:nvPr>
        </p:nvSpPr>
        <p:spPr>
          <a:xfrm>
            <a:off x="667675" y="2594048"/>
            <a:ext cx="2314500" cy="1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3"/>
          </p:nvPr>
        </p:nvSpPr>
        <p:spPr>
          <a:xfrm>
            <a:off x="3414747" y="1819723"/>
            <a:ext cx="2311800" cy="5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BFA5"/>
              </a:buClr>
              <a:buSzPts val="2100"/>
              <a:buFont typeface="Montserrat"/>
              <a:buNone/>
              <a:defRPr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6BFA5"/>
              </a:buClr>
              <a:buSzPts val="2100"/>
              <a:buFont typeface="Montserrat"/>
              <a:buNone/>
              <a:defRPr sz="2100"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A6BFA5"/>
              </a:buClr>
              <a:buSzPts val="2100"/>
              <a:buFont typeface="Montserrat"/>
              <a:buNone/>
              <a:defRPr sz="2100"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A6BFA5"/>
              </a:buClr>
              <a:buSzPts val="2100"/>
              <a:buFont typeface="Montserrat"/>
              <a:buNone/>
              <a:defRPr sz="2100"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A6BFA5"/>
              </a:buClr>
              <a:buSzPts val="2100"/>
              <a:buFont typeface="Montserrat"/>
              <a:buNone/>
              <a:defRPr sz="2100"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A6BFA5"/>
              </a:buClr>
              <a:buSzPts val="2100"/>
              <a:buFont typeface="Montserrat"/>
              <a:buNone/>
              <a:defRPr sz="2100"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A6BFA5"/>
              </a:buClr>
              <a:buSzPts val="2100"/>
              <a:buFont typeface="Montserrat"/>
              <a:buNone/>
              <a:defRPr sz="2100"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A6BFA5"/>
              </a:buClr>
              <a:buSzPts val="2100"/>
              <a:buFont typeface="Montserrat"/>
              <a:buNone/>
              <a:defRPr sz="2100"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A6BFA5"/>
              </a:buClr>
              <a:buSzPts val="2100"/>
              <a:buFont typeface="Montserrat"/>
              <a:buNone/>
              <a:defRPr sz="2100"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4"/>
          </p:nvPr>
        </p:nvSpPr>
        <p:spPr>
          <a:xfrm>
            <a:off x="3414744" y="2594048"/>
            <a:ext cx="2314500" cy="1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5"/>
          </p:nvPr>
        </p:nvSpPr>
        <p:spPr>
          <a:xfrm>
            <a:off x="6161824" y="1819723"/>
            <a:ext cx="2311800" cy="5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BFA5"/>
              </a:buClr>
              <a:buSzPts val="2100"/>
              <a:buFont typeface="Montserrat"/>
              <a:buNone/>
              <a:defRPr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6BFA5"/>
              </a:buClr>
              <a:buSzPts val="2100"/>
              <a:buFont typeface="Montserrat"/>
              <a:buNone/>
              <a:defRPr sz="2100"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A6BFA5"/>
              </a:buClr>
              <a:buSzPts val="2100"/>
              <a:buFont typeface="Montserrat"/>
              <a:buNone/>
              <a:defRPr sz="2100"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A6BFA5"/>
              </a:buClr>
              <a:buSzPts val="2100"/>
              <a:buFont typeface="Montserrat"/>
              <a:buNone/>
              <a:defRPr sz="2100"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A6BFA5"/>
              </a:buClr>
              <a:buSzPts val="2100"/>
              <a:buFont typeface="Montserrat"/>
              <a:buNone/>
              <a:defRPr sz="2100"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A6BFA5"/>
              </a:buClr>
              <a:buSzPts val="2100"/>
              <a:buFont typeface="Montserrat"/>
              <a:buNone/>
              <a:defRPr sz="2100"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A6BFA5"/>
              </a:buClr>
              <a:buSzPts val="2100"/>
              <a:buFont typeface="Montserrat"/>
              <a:buNone/>
              <a:defRPr sz="2100"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A6BFA5"/>
              </a:buClr>
              <a:buSzPts val="2100"/>
              <a:buFont typeface="Montserrat"/>
              <a:buNone/>
              <a:defRPr sz="2100"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A6BFA5"/>
              </a:buClr>
              <a:buSzPts val="2100"/>
              <a:buFont typeface="Montserrat"/>
              <a:buNone/>
              <a:defRPr sz="2100">
                <a:solidFill>
                  <a:srgbClr val="A6BFA5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6"/>
          </p:nvPr>
        </p:nvSpPr>
        <p:spPr>
          <a:xfrm>
            <a:off x="6161822" y="2594048"/>
            <a:ext cx="2314500" cy="1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/>
          <p:nvPr/>
        </p:nvSpPr>
        <p:spPr>
          <a:xfrm>
            <a:off x="75" y="0"/>
            <a:ext cx="9144000" cy="571500"/>
          </a:xfrm>
          <a:prstGeom prst="rect">
            <a:avLst/>
          </a:prstGeom>
          <a:solidFill>
            <a:srgbClr val="A6B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5"/>
          <p:cNvSpPr/>
          <p:nvPr/>
        </p:nvSpPr>
        <p:spPr>
          <a:xfrm rot="10800000">
            <a:off x="100" y="4578000"/>
            <a:ext cx="9144000" cy="565500"/>
          </a:xfrm>
          <a:prstGeom prst="rect">
            <a:avLst/>
          </a:prstGeom>
          <a:solidFill>
            <a:srgbClr val="A6B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2">
  <p:cSld name="CUSTOM_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 flipH="1">
            <a:off x="667450" y="1593325"/>
            <a:ext cx="3235200" cy="120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 flipH="1">
            <a:off x="667450" y="2794175"/>
            <a:ext cx="3235200" cy="165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5">
  <p:cSld name="CUSTOM_14">
    <p:bg>
      <p:bgPr>
        <a:solidFill>
          <a:schemeClr val="dk2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667500" y="571500"/>
            <a:ext cx="4818900" cy="80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Playfair Display"/>
              <a:buNone/>
              <a:defRPr sz="2500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Font typeface="Playfair Display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Font typeface="Playfair Display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Font typeface="Playfair Display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Font typeface="Playfair Display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Font typeface="Playfair Display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Font typeface="Playfair Display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Font typeface="Playfair Display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Font typeface="Playfair Display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subTitle" idx="1"/>
          </p:nvPr>
        </p:nvSpPr>
        <p:spPr>
          <a:xfrm>
            <a:off x="667500" y="1562550"/>
            <a:ext cx="7809000" cy="30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21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 txBox="1">
            <a:spLocks noGrp="1"/>
          </p:cNvSpPr>
          <p:nvPr>
            <p:ph type="title"/>
          </p:nvPr>
        </p:nvSpPr>
        <p:spPr>
          <a:xfrm>
            <a:off x="667500" y="868680"/>
            <a:ext cx="7809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5" name="Google Shape;155;p30"/>
          <p:cNvSpPr/>
          <p:nvPr/>
        </p:nvSpPr>
        <p:spPr>
          <a:xfrm>
            <a:off x="0" y="-35875"/>
            <a:ext cx="667500" cy="5179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30"/>
          <p:cNvSpPr/>
          <p:nvPr/>
        </p:nvSpPr>
        <p:spPr>
          <a:xfrm>
            <a:off x="8476500" y="-18000"/>
            <a:ext cx="667500" cy="5179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67500" y="445025"/>
            <a:ext cx="7809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67500" y="1152475"/>
            <a:ext cx="7809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61" r:id="rId5"/>
    <p:sldLayoutId id="2147483662" r:id="rId6"/>
    <p:sldLayoutId id="2147483671" r:id="rId7"/>
    <p:sldLayoutId id="214748367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4"/>
          <p:cNvSpPr txBox="1">
            <a:spLocks noGrp="1"/>
          </p:cNvSpPr>
          <p:nvPr>
            <p:ph type="ctrTitle"/>
          </p:nvPr>
        </p:nvSpPr>
        <p:spPr>
          <a:xfrm>
            <a:off x="4273912" y="424894"/>
            <a:ext cx="4500675" cy="158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dirty="0">
                <a:solidFill>
                  <a:srgbClr val="FFFFFF"/>
                </a:solidFill>
              </a:rPr>
              <a:t>ZIDANJE KAMENOM U ISTRI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174" name="Google Shape;174;p34"/>
          <p:cNvSpPr txBox="1">
            <a:spLocks noGrp="1"/>
          </p:cNvSpPr>
          <p:nvPr>
            <p:ph type="subTitle" idx="1"/>
          </p:nvPr>
        </p:nvSpPr>
        <p:spPr>
          <a:xfrm>
            <a:off x="4273911" y="2235993"/>
            <a:ext cx="4500675" cy="2600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hr-HR" sz="1200" dirty="0">
                <a:solidFill>
                  <a:schemeClr val="bg1"/>
                </a:solidFill>
              </a:rPr>
              <a:t>Industrijsko-obrtnička škola Pula</a:t>
            </a:r>
          </a:p>
          <a:p>
            <a:pPr>
              <a:spcAft>
                <a:spcPts val="600"/>
              </a:spcAft>
            </a:pPr>
            <a:r>
              <a:rPr lang="hr-HR" sz="1200" dirty="0" err="1">
                <a:solidFill>
                  <a:schemeClr val="bg1"/>
                </a:solidFill>
              </a:rPr>
              <a:t>Rizzijeva</a:t>
            </a:r>
            <a:r>
              <a:rPr lang="hr-HR" sz="1200" dirty="0">
                <a:solidFill>
                  <a:schemeClr val="bg1"/>
                </a:solidFill>
              </a:rPr>
              <a:t> 40</a:t>
            </a:r>
          </a:p>
          <a:p>
            <a:pPr>
              <a:spcAft>
                <a:spcPts val="600"/>
              </a:spcAft>
            </a:pPr>
            <a:r>
              <a:rPr lang="hr-HR" sz="1200" dirty="0">
                <a:solidFill>
                  <a:schemeClr val="bg1"/>
                </a:solidFill>
              </a:rPr>
              <a:t>52100 Pula</a:t>
            </a:r>
          </a:p>
          <a:p>
            <a:pPr>
              <a:spcAft>
                <a:spcPts val="600"/>
              </a:spcAft>
            </a:pPr>
            <a:r>
              <a:rPr lang="hr-HR" sz="1200" dirty="0">
                <a:solidFill>
                  <a:schemeClr val="bg1"/>
                </a:solidFill>
              </a:rPr>
              <a:t>ios.pula@skole.hr</a:t>
            </a:r>
          </a:p>
          <a:p>
            <a:endParaRPr lang="hr-HR" sz="1200" dirty="0">
              <a:solidFill>
                <a:srgbClr val="FFFFFF"/>
              </a:solidFill>
            </a:endParaRPr>
          </a:p>
          <a:p>
            <a:endParaRPr lang="hr-HR" sz="1200" dirty="0">
              <a:solidFill>
                <a:srgbClr val="FFFFFF"/>
              </a:solidFill>
            </a:endParaRPr>
          </a:p>
          <a:p>
            <a:r>
              <a:rPr lang="en-US" sz="1200" dirty="0" err="1">
                <a:solidFill>
                  <a:srgbClr val="FFFFFF"/>
                </a:solidFill>
              </a:rPr>
              <a:t>Ovlaštena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osoba</a:t>
            </a:r>
            <a:r>
              <a:rPr lang="en-US" sz="1200" dirty="0">
                <a:solidFill>
                  <a:srgbClr val="FFFFFF"/>
                </a:solidFill>
              </a:rPr>
              <a:t> za </a:t>
            </a:r>
            <a:r>
              <a:rPr lang="en-US" sz="1200" dirty="0" err="1">
                <a:solidFill>
                  <a:srgbClr val="FFFFFF"/>
                </a:solidFill>
              </a:rPr>
              <a:t>zastupanje</a:t>
            </a:r>
            <a:r>
              <a:rPr lang="en-US" sz="1200" dirty="0">
                <a:solidFill>
                  <a:srgbClr val="FFFFFF"/>
                </a:solidFill>
              </a:rPr>
              <a:t>: </a:t>
            </a:r>
            <a:endParaRPr lang="hr-HR" sz="1200" dirty="0">
              <a:solidFill>
                <a:srgbClr val="FFFFFF"/>
              </a:solidFill>
            </a:endParaRPr>
          </a:p>
          <a:p>
            <a:r>
              <a:rPr lang="en-US" sz="1200" dirty="0">
                <a:solidFill>
                  <a:srgbClr val="FFFFFF"/>
                </a:solidFill>
              </a:rPr>
              <a:t>Dragan </a:t>
            </a:r>
            <a:r>
              <a:rPr lang="en-US" sz="1200" dirty="0" err="1">
                <a:solidFill>
                  <a:srgbClr val="FFFFFF"/>
                </a:solidFill>
              </a:rPr>
              <a:t>Radovanović</a:t>
            </a:r>
            <a:r>
              <a:rPr lang="en-US" sz="1200" dirty="0">
                <a:solidFill>
                  <a:srgbClr val="FFFFFF"/>
                </a:solidFill>
              </a:rPr>
              <a:t>, dipl. </a:t>
            </a:r>
            <a:r>
              <a:rPr lang="en-US" sz="1200" dirty="0" err="1">
                <a:solidFill>
                  <a:srgbClr val="FFFFFF"/>
                </a:solidFill>
              </a:rPr>
              <a:t>ing</a:t>
            </a:r>
            <a:r>
              <a:rPr lang="en-US" sz="1200" dirty="0">
                <a:solidFill>
                  <a:srgbClr val="FFFFFF"/>
                </a:solidFill>
              </a:rPr>
              <a:t>. el.</a:t>
            </a:r>
            <a:endParaRPr lang="hr-HR" sz="1200" dirty="0">
              <a:solidFill>
                <a:srgbClr val="FFFFFF"/>
              </a:solidFill>
            </a:endParaRPr>
          </a:p>
          <a:p>
            <a:endParaRPr lang="en-US" sz="1200" dirty="0">
              <a:solidFill>
                <a:srgbClr val="FFFFFF"/>
              </a:solidFill>
            </a:endParaRPr>
          </a:p>
          <a:p>
            <a:r>
              <a:rPr lang="en-US" sz="1200" dirty="0" err="1">
                <a:solidFill>
                  <a:srgbClr val="FFFFFF"/>
                </a:solidFill>
              </a:rPr>
              <a:t>Koordinator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projekta</a:t>
            </a:r>
            <a:r>
              <a:rPr lang="en-US" sz="1200" dirty="0">
                <a:solidFill>
                  <a:srgbClr val="FFFFFF"/>
                </a:solidFill>
              </a:rPr>
              <a:t>: </a:t>
            </a:r>
            <a:endParaRPr lang="hr-HR" sz="1200" dirty="0">
              <a:solidFill>
                <a:srgbClr val="FFFFFF"/>
              </a:solidFill>
            </a:endParaRPr>
          </a:p>
          <a:p>
            <a:r>
              <a:rPr lang="hr-HR" sz="1200" dirty="0">
                <a:solidFill>
                  <a:srgbClr val="FFFFFF"/>
                </a:solidFill>
              </a:rPr>
              <a:t>Nino  </a:t>
            </a:r>
            <a:r>
              <a:rPr lang="hr-HR" sz="1200" dirty="0" err="1">
                <a:solidFill>
                  <a:srgbClr val="FFFFFF"/>
                </a:solidFill>
              </a:rPr>
              <a:t>Basara</a:t>
            </a:r>
            <a:r>
              <a:rPr lang="en-US" sz="1200" dirty="0">
                <a:solidFill>
                  <a:srgbClr val="FFFFFF"/>
                </a:solidFill>
              </a:rPr>
              <a:t>,</a:t>
            </a:r>
            <a:r>
              <a:rPr lang="hr-HR" sz="1200" dirty="0">
                <a:solidFill>
                  <a:srgbClr val="FFFFFF"/>
                </a:solidFill>
              </a:rPr>
              <a:t> nastavnik.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5012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2"/>
          <p:cNvSpPr txBox="1">
            <a:spLocks noGrp="1"/>
          </p:cNvSpPr>
          <p:nvPr>
            <p:ph type="title"/>
          </p:nvPr>
        </p:nvSpPr>
        <p:spPr>
          <a:xfrm>
            <a:off x="667500" y="868680"/>
            <a:ext cx="29901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dirty="0">
                <a:latin typeface="Playfair Display" panose="00000500000000000000" pitchFamily="2" charset="-18"/>
              </a:rPr>
              <a:t>EDUKACIJA UČENIKA</a:t>
            </a:r>
            <a:br>
              <a:rPr lang="hr-HR" sz="2000" dirty="0">
                <a:latin typeface="Playfair Display" panose="00000500000000000000" pitchFamily="2" charset="-18"/>
              </a:rPr>
            </a:br>
            <a:r>
              <a:rPr lang="hr-HR" sz="2000" dirty="0">
                <a:latin typeface="Playfair Display" panose="00000500000000000000" pitchFamily="2" charset="-18"/>
              </a:rPr>
              <a:t> – POKAZNA VJEŽBA</a:t>
            </a:r>
            <a:endParaRPr sz="2000" dirty="0">
              <a:latin typeface="Playfair Display" panose="00000500000000000000" pitchFamily="2" charset="-18"/>
            </a:endParaRPr>
          </a:p>
        </p:txBody>
      </p:sp>
      <p:sp>
        <p:nvSpPr>
          <p:cNvPr id="232" name="Google Shape;232;p42"/>
          <p:cNvSpPr txBox="1">
            <a:spLocks noGrp="1"/>
          </p:cNvSpPr>
          <p:nvPr>
            <p:ph type="subTitle" idx="2"/>
          </p:nvPr>
        </p:nvSpPr>
        <p:spPr>
          <a:xfrm>
            <a:off x="667675" y="2594048"/>
            <a:ext cx="2314500" cy="1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853640"/>
            <a:ext cx="4846160" cy="363462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99" y="2040669"/>
            <a:ext cx="3263454" cy="244759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5"/>
          <p:cNvSpPr txBox="1">
            <a:spLocks noGrp="1"/>
          </p:cNvSpPr>
          <p:nvPr>
            <p:ph type="title"/>
          </p:nvPr>
        </p:nvSpPr>
        <p:spPr>
          <a:xfrm flipH="1">
            <a:off x="4785403" y="291841"/>
            <a:ext cx="3618871" cy="6228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>
                <a:solidFill>
                  <a:schemeClr val="tx1"/>
                </a:solidFill>
              </a:rPr>
              <a:t>ALATI  ZA OBRADU KAMENA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632" y="1207008"/>
            <a:ext cx="4923536" cy="3692652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24" y="1207008"/>
            <a:ext cx="4110736" cy="369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29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0"/>
            <a:ext cx="90586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41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9609BF-F2DE-9555-D9CE-B0CA99E6E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5C8AD40-62F2-EE8F-9B01-CD896C4DD7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BB1C1A7E-9966-C88A-995F-B5DB25617CD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BB2A07A-F4AC-6299-CD5C-467F92DB5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42626" y="109105"/>
            <a:ext cx="8146474" cy="50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2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2"/>
          <p:cNvSpPr txBox="1">
            <a:spLocks noGrp="1"/>
          </p:cNvSpPr>
          <p:nvPr>
            <p:ph type="title"/>
          </p:nvPr>
        </p:nvSpPr>
        <p:spPr>
          <a:xfrm>
            <a:off x="-1078854" y="668905"/>
            <a:ext cx="7809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tx1"/>
                </a:solidFill>
                <a:latin typeface="Playfair Display" panose="00000500000000000000" pitchFamily="2" charset="-18"/>
              </a:rPr>
              <a:t>ZIDANJE ZIDA KAMENOM</a:t>
            </a:r>
            <a:endParaRPr dirty="0">
              <a:solidFill>
                <a:schemeClr val="tx1"/>
              </a:solidFill>
              <a:latin typeface="Playfair Display" panose="00000500000000000000" pitchFamily="2" charset="-18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6" y="1257284"/>
            <a:ext cx="4221519" cy="316613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257284"/>
            <a:ext cx="3977286" cy="316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06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47B2D4-653E-148C-4492-73B594256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48" y="112767"/>
            <a:ext cx="7809000" cy="519001"/>
          </a:xfrm>
        </p:spPr>
        <p:txBody>
          <a:bodyPr/>
          <a:lstStyle/>
          <a:p>
            <a:r>
              <a:rPr lang="hr-HR" dirty="0"/>
              <a:t>MAJICE ZA PROMIDŽBU PROJEKTA ZAVIČAJNE NASTAVE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75FD8C9-C143-5137-6FB8-8F4881A275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Podnaslov 3">
            <a:extLst>
              <a:ext uri="{FF2B5EF4-FFF2-40B4-BE49-F238E27FC236}">
                <a16:creationId xmlns:a16="http://schemas.microsoft.com/office/drawing/2014/main" id="{2485330F-C821-CC9B-0957-0DE8D5D4D15C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2922A7F4-F943-DA58-E88C-AFBC66AA97E0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Podnaslov 5">
            <a:extLst>
              <a:ext uri="{FF2B5EF4-FFF2-40B4-BE49-F238E27FC236}">
                <a16:creationId xmlns:a16="http://schemas.microsoft.com/office/drawing/2014/main" id="{926663D9-4EB4-3207-E7A2-5254AF6AE98F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Podnaslov 6">
            <a:extLst>
              <a:ext uri="{FF2B5EF4-FFF2-40B4-BE49-F238E27FC236}">
                <a16:creationId xmlns:a16="http://schemas.microsoft.com/office/drawing/2014/main" id="{BC0F28B5-226D-190D-A058-B566BCE78453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Podnaslov 7">
            <a:extLst>
              <a:ext uri="{FF2B5EF4-FFF2-40B4-BE49-F238E27FC236}">
                <a16:creationId xmlns:a16="http://schemas.microsoft.com/office/drawing/2014/main" id="{16E9056F-3C61-8551-7B4C-9D9A4591DE3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" name="Slika 9" descr="Slika na kojoj se prikazuje odijevanje, Kratke hlače, tekstil, hlače&#10;&#10;Sadržaj generiran umjetnom inteligencijom može biti netočan.">
            <a:extLst>
              <a:ext uri="{FF2B5EF4-FFF2-40B4-BE49-F238E27FC236}">
                <a16:creationId xmlns:a16="http://schemas.microsoft.com/office/drawing/2014/main" id="{26727A40-78EB-3B58-BC5B-450732B99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00343" y="1589560"/>
            <a:ext cx="3050622" cy="2287967"/>
          </a:xfrm>
          <a:prstGeom prst="rect">
            <a:avLst/>
          </a:prstGeom>
        </p:spPr>
      </p:pic>
      <p:pic>
        <p:nvPicPr>
          <p:cNvPr id="12" name="Slika 11" descr="Slika na kojoj se prikazuje odijevanje, tekst, tekstil, hlače&#10;&#10;Sadržaj generiran umjetnom inteligencijom može biti netočan.">
            <a:extLst>
              <a:ext uri="{FF2B5EF4-FFF2-40B4-BE49-F238E27FC236}">
                <a16:creationId xmlns:a16="http://schemas.microsoft.com/office/drawing/2014/main" id="{A96C10D8-DB09-9D34-24D4-87D05FFF2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20462" y="1619425"/>
            <a:ext cx="3050620" cy="2287965"/>
          </a:xfrm>
          <a:prstGeom prst="rect">
            <a:avLst/>
          </a:prstGeom>
        </p:spPr>
      </p:pic>
      <p:pic>
        <p:nvPicPr>
          <p:cNvPr id="14" name="Slika 13" descr="Slika na kojoj se prikazuje odijevanje, plavo, majica&#10;&#10;Sadržaj generiran umjetnom inteligencijom može biti netočan.">
            <a:extLst>
              <a:ext uri="{FF2B5EF4-FFF2-40B4-BE49-F238E27FC236}">
                <a16:creationId xmlns:a16="http://schemas.microsoft.com/office/drawing/2014/main" id="{91FD1CAF-0338-D193-FE8F-11D7EB875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68802" y="1607508"/>
            <a:ext cx="3050621" cy="2311799"/>
          </a:xfrm>
          <a:prstGeom prst="rect">
            <a:avLst/>
          </a:prstGeom>
        </p:spPr>
      </p:pic>
      <p:pic>
        <p:nvPicPr>
          <p:cNvPr id="16" name="Slika 15" descr="Slika na kojoj se prikazuje odijevanje, vrh, majica, osoba&#10;&#10;Sadržaj generiran umjetnom inteligencijom može biti netočan.">
            <a:extLst>
              <a:ext uri="{FF2B5EF4-FFF2-40B4-BE49-F238E27FC236}">
                <a16:creationId xmlns:a16="http://schemas.microsoft.com/office/drawing/2014/main" id="{74F268BD-E7E3-AB12-22E7-AD8A055BE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679176" y="1682578"/>
            <a:ext cx="3050622" cy="216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32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8"/>
          <p:cNvSpPr txBox="1">
            <a:spLocks noGrp="1"/>
          </p:cNvSpPr>
          <p:nvPr>
            <p:ph type="title"/>
          </p:nvPr>
        </p:nvSpPr>
        <p:spPr>
          <a:xfrm>
            <a:off x="667488" y="868680"/>
            <a:ext cx="5561862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sz="4000" dirty="0"/>
              <a:t>POSTIGNUTI CILJEVI</a:t>
            </a:r>
            <a:endParaRPr sz="4000" dirty="0"/>
          </a:p>
        </p:txBody>
      </p:sp>
      <p:sp>
        <p:nvSpPr>
          <p:cNvPr id="201" name="Google Shape;201;p38"/>
          <p:cNvSpPr txBox="1">
            <a:spLocks noGrp="1"/>
          </p:cNvSpPr>
          <p:nvPr>
            <p:ph type="body" idx="1"/>
          </p:nvPr>
        </p:nvSpPr>
        <p:spPr>
          <a:xfrm>
            <a:off x="667488" y="1983322"/>
            <a:ext cx="7989912" cy="20457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hr-HR" sz="1400" dirty="0"/>
              <a:t>uključili i educirali učenika raznih struka  u stjecanju znanja i vještina vezano za </a:t>
            </a:r>
            <a:r>
              <a:rPr lang="hr-HR" dirty="0"/>
              <a:t>zidanje kamenom</a:t>
            </a:r>
            <a:endParaRPr lang="hr-HR" sz="1400" dirty="0"/>
          </a:p>
          <a:p>
            <a:r>
              <a:rPr lang="hr-HR" dirty="0"/>
              <a:t>ukazali </a:t>
            </a:r>
            <a:r>
              <a:rPr lang="hr-HR" sz="1400" dirty="0"/>
              <a:t>važnost povezivanja više struka čime se doprinijelo zajedničkom cilju realizacije projekta</a:t>
            </a:r>
          </a:p>
          <a:p>
            <a:r>
              <a:rPr lang="hr-HR" dirty="0"/>
              <a:t>o</a:t>
            </a:r>
            <a:r>
              <a:rPr lang="hr-HR" sz="1400" dirty="0"/>
              <a:t>bjedinili znanja učenika raznih zanimanja iz više struka kako bi se bolje pripremili na povezivanje radova sa konkretnim životnim situacijama</a:t>
            </a:r>
          </a:p>
          <a:p>
            <a:r>
              <a:rPr lang="hr-HR" sz="1400" dirty="0"/>
              <a:t>aktivno uključili učenike u projekt te ih tako upoznali sa zidanjem kamenog zida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4"/>
          <p:cNvSpPr txBox="1">
            <a:spLocks noGrp="1"/>
          </p:cNvSpPr>
          <p:nvPr>
            <p:ph type="title"/>
          </p:nvPr>
        </p:nvSpPr>
        <p:spPr>
          <a:xfrm>
            <a:off x="4888941" y="162232"/>
            <a:ext cx="3937818" cy="13624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lt1"/>
                </a:solidFill>
              </a:rPr>
              <a:t>OCJENA PROJEKTA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56" name="Google Shape;256;p44"/>
          <p:cNvSpPr txBox="1">
            <a:spLocks noGrp="1"/>
          </p:cNvSpPr>
          <p:nvPr>
            <p:ph type="subTitle" idx="1"/>
          </p:nvPr>
        </p:nvSpPr>
        <p:spPr>
          <a:xfrm>
            <a:off x="4888940" y="1524682"/>
            <a:ext cx="4083609" cy="39902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hr-HR" sz="1200" dirty="0"/>
              <a:t>uspješan</a:t>
            </a:r>
          </a:p>
          <a:p>
            <a:pPr lvl="0"/>
            <a:endParaRPr lang="hr-HR" sz="1200" dirty="0"/>
          </a:p>
          <a:p>
            <a:pPr lvl="0"/>
            <a:r>
              <a:rPr lang="hr-HR" sz="1200" dirty="0"/>
              <a:t>edukativan</a:t>
            </a:r>
          </a:p>
          <a:p>
            <a:pPr lvl="0"/>
            <a:endParaRPr lang="hr-HR" sz="1200" dirty="0"/>
          </a:p>
          <a:p>
            <a:pPr lvl="0"/>
            <a:r>
              <a:rPr lang="hr-HR" sz="1200" dirty="0"/>
              <a:t>postigla se bolja povezanost nastavnika i učenika raznih struka</a:t>
            </a:r>
          </a:p>
          <a:p>
            <a:pPr lvl="0"/>
            <a:endParaRPr lang="hr-HR" sz="1200" dirty="0"/>
          </a:p>
          <a:p>
            <a:pPr lvl="0"/>
            <a:r>
              <a:rPr lang="hr-HR" sz="1200" dirty="0"/>
              <a:t>pozitivna atmosfera</a:t>
            </a:r>
          </a:p>
          <a:p>
            <a:pPr lvl="0"/>
            <a:endParaRPr lang="hr-HR" sz="1200" dirty="0"/>
          </a:p>
          <a:p>
            <a:pPr lvl="0"/>
            <a:r>
              <a:rPr lang="hr-HR" sz="1200" dirty="0"/>
              <a:t>razmjena znanja i vještina među zanimanjima</a:t>
            </a:r>
          </a:p>
          <a:p>
            <a:pPr lvl="0"/>
            <a:endParaRPr lang="hr-HR" sz="1200" dirty="0"/>
          </a:p>
          <a:p>
            <a:pPr lvl="0"/>
            <a:r>
              <a:rPr lang="hr-HR" sz="1200" dirty="0"/>
              <a:t>ljepši okoliš </a:t>
            </a:r>
          </a:p>
          <a:p>
            <a:pPr lvl="0"/>
            <a:endParaRPr lang="hr-HR" sz="1200" dirty="0"/>
          </a:p>
          <a:p>
            <a:pPr lvl="0"/>
            <a:r>
              <a:rPr lang="hr-HR" sz="1200" dirty="0"/>
              <a:t>iskustvo i znanje  vezano za zidanje kamenom</a:t>
            </a:r>
          </a:p>
          <a:p>
            <a:pPr lvl="0"/>
            <a:endParaRPr lang="hr-HR" sz="1200" dirty="0"/>
          </a:p>
          <a:p>
            <a:pPr lvl="0"/>
            <a:endParaRPr lang="hr-HR" sz="12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7936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2"/>
          <p:cNvSpPr txBox="1">
            <a:spLocks noGrp="1"/>
          </p:cNvSpPr>
          <p:nvPr>
            <p:ph type="title"/>
          </p:nvPr>
        </p:nvSpPr>
        <p:spPr>
          <a:xfrm>
            <a:off x="667500" y="868680"/>
            <a:ext cx="7809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POPIS SUDIONIKA</a:t>
            </a:r>
            <a:endParaRPr dirty="0"/>
          </a:p>
        </p:txBody>
      </p:sp>
      <p:sp>
        <p:nvSpPr>
          <p:cNvPr id="232" name="Google Shape;232;p42"/>
          <p:cNvSpPr txBox="1">
            <a:spLocks noGrp="1"/>
          </p:cNvSpPr>
          <p:nvPr>
            <p:ph type="subTitle" idx="2"/>
          </p:nvPr>
        </p:nvSpPr>
        <p:spPr>
          <a:xfrm>
            <a:off x="667500" y="2283205"/>
            <a:ext cx="2314500" cy="20511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Toni Blašković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err="1"/>
              <a:t>Amel</a:t>
            </a:r>
            <a:r>
              <a:rPr lang="hr-HR" dirty="0"/>
              <a:t> </a:t>
            </a:r>
            <a:r>
              <a:rPr lang="hr-HR" dirty="0" err="1"/>
              <a:t>Ganić</a:t>
            </a:r>
            <a:endParaRPr lang="hr-HR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Marko Kolić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Mark </a:t>
            </a:r>
            <a:r>
              <a:rPr lang="hr-HR" dirty="0" err="1"/>
              <a:t>Ladislović</a:t>
            </a:r>
            <a:endParaRPr lang="hr-HR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Samuel </a:t>
            </a:r>
            <a:r>
              <a:rPr lang="hr-HR" dirty="0" err="1"/>
              <a:t>Peteh</a:t>
            </a:r>
            <a:endParaRPr lang="hr-HR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Daniel </a:t>
            </a:r>
            <a:r>
              <a:rPr lang="hr-HR" dirty="0" err="1"/>
              <a:t>Pliško</a:t>
            </a:r>
            <a:endParaRPr lang="hr-HR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err="1"/>
              <a:t>Karlos</a:t>
            </a:r>
            <a:r>
              <a:rPr lang="hr-HR" dirty="0"/>
              <a:t> </a:t>
            </a:r>
            <a:r>
              <a:rPr lang="hr-HR" dirty="0" err="1"/>
              <a:t>Smiljčić</a:t>
            </a:r>
            <a:endParaRPr lang="hr-HR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Marko Vrh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Dino </a:t>
            </a:r>
            <a:r>
              <a:rPr lang="hr-HR" dirty="0" err="1"/>
              <a:t>Tabain</a:t>
            </a:r>
            <a:endParaRPr lang="hr-HR" dirty="0"/>
          </a:p>
        </p:txBody>
      </p:sp>
      <p:sp>
        <p:nvSpPr>
          <p:cNvPr id="233" name="Google Shape;233;p42"/>
          <p:cNvSpPr txBox="1">
            <a:spLocks noGrp="1"/>
          </p:cNvSpPr>
          <p:nvPr>
            <p:ph type="subTitle" idx="3"/>
          </p:nvPr>
        </p:nvSpPr>
        <p:spPr>
          <a:xfrm>
            <a:off x="3414572" y="1508880"/>
            <a:ext cx="2311800" cy="5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Učenici 1.a razreda </a:t>
            </a:r>
            <a:endParaRPr dirty="0"/>
          </a:p>
        </p:txBody>
      </p:sp>
      <p:sp>
        <p:nvSpPr>
          <p:cNvPr id="234" name="Google Shape;234;p42"/>
          <p:cNvSpPr txBox="1">
            <a:spLocks noGrp="1"/>
          </p:cNvSpPr>
          <p:nvPr>
            <p:ph type="subTitle" idx="4"/>
          </p:nvPr>
        </p:nvSpPr>
        <p:spPr>
          <a:xfrm>
            <a:off x="3414569" y="2283204"/>
            <a:ext cx="2314500" cy="20511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Noa Josip </a:t>
            </a:r>
            <a:r>
              <a:rPr lang="hr-HR" dirty="0" err="1"/>
              <a:t>Mošić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Ivan Kurtović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Albert Emanuel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Marko </a:t>
            </a:r>
            <a:r>
              <a:rPr lang="hr-HR" dirty="0" err="1"/>
              <a:t>Čatak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Benjamin Gušani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Sandi </a:t>
            </a:r>
            <a:r>
              <a:rPr lang="hr-HR" dirty="0" err="1"/>
              <a:t>Merdžić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Nicolas </a:t>
            </a:r>
            <a:r>
              <a:rPr lang="hr-HR" dirty="0" err="1"/>
              <a:t>Mišnjić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Antonio Periša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David Pinezić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r-HR" dirty="0"/>
          </a:p>
        </p:txBody>
      </p:sp>
      <p:sp>
        <p:nvSpPr>
          <p:cNvPr id="236" name="Google Shape;236;p42"/>
          <p:cNvSpPr txBox="1">
            <a:spLocks noGrp="1"/>
          </p:cNvSpPr>
          <p:nvPr>
            <p:ph type="subTitle" idx="6"/>
          </p:nvPr>
        </p:nvSpPr>
        <p:spPr>
          <a:xfrm>
            <a:off x="6161647" y="2283205"/>
            <a:ext cx="2314500" cy="20511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Mate Vlah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Erik Zorica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 err="1"/>
              <a:t>Fran</a:t>
            </a:r>
            <a:r>
              <a:rPr lang="hr-HR" dirty="0"/>
              <a:t> </a:t>
            </a:r>
            <a:r>
              <a:rPr lang="hr-HR" dirty="0" err="1"/>
              <a:t>Defranceshi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Mateo Jozić</a:t>
            </a:r>
          </a:p>
        </p:txBody>
      </p:sp>
      <p:cxnSp>
        <p:nvCxnSpPr>
          <p:cNvPr id="238" name="Google Shape;238;p42"/>
          <p:cNvCxnSpPr/>
          <p:nvPr/>
        </p:nvCxnSpPr>
        <p:spPr>
          <a:xfrm rot="10800000" flipH="1">
            <a:off x="4050038" y="2153130"/>
            <a:ext cx="1043400" cy="4800"/>
          </a:xfrm>
          <a:prstGeom prst="straightConnector1">
            <a:avLst/>
          </a:prstGeom>
          <a:noFill/>
          <a:ln w="19050" cap="flat" cmpd="sng">
            <a:solidFill>
              <a:srgbClr val="A6BFA5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2"/>
          <p:cNvSpPr txBox="1">
            <a:spLocks noGrp="1"/>
          </p:cNvSpPr>
          <p:nvPr>
            <p:ph type="title"/>
          </p:nvPr>
        </p:nvSpPr>
        <p:spPr>
          <a:xfrm>
            <a:off x="667500" y="868680"/>
            <a:ext cx="7809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POPIS SUDIONIKA</a:t>
            </a:r>
            <a:endParaRPr dirty="0"/>
          </a:p>
        </p:txBody>
      </p:sp>
      <p:sp>
        <p:nvSpPr>
          <p:cNvPr id="232" name="Google Shape;232;p42"/>
          <p:cNvSpPr txBox="1">
            <a:spLocks noGrp="1"/>
          </p:cNvSpPr>
          <p:nvPr>
            <p:ph type="subTitle" idx="2"/>
          </p:nvPr>
        </p:nvSpPr>
        <p:spPr>
          <a:xfrm>
            <a:off x="667500" y="2283205"/>
            <a:ext cx="2314500" cy="20511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Matija Erceg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David </a:t>
            </a:r>
            <a:r>
              <a:rPr lang="hr-HR" dirty="0" err="1"/>
              <a:t>Grbin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Sven Halilović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Ibrahim Gušani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Ante Katić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Gabriel Martić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Noa </a:t>
            </a:r>
            <a:r>
              <a:rPr lang="hr-HR" dirty="0" err="1"/>
              <a:t>Morožin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David </a:t>
            </a:r>
            <a:r>
              <a:rPr lang="hr-HR" dirty="0" err="1"/>
              <a:t>Štifanić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Jan Vuković</a:t>
            </a:r>
            <a:endParaRPr dirty="0"/>
          </a:p>
        </p:txBody>
      </p:sp>
      <p:sp>
        <p:nvSpPr>
          <p:cNvPr id="233" name="Google Shape;233;p42"/>
          <p:cNvSpPr txBox="1">
            <a:spLocks noGrp="1"/>
          </p:cNvSpPr>
          <p:nvPr>
            <p:ph type="subTitle" idx="3"/>
          </p:nvPr>
        </p:nvSpPr>
        <p:spPr>
          <a:xfrm>
            <a:off x="3414572" y="1508880"/>
            <a:ext cx="2311800" cy="5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Učenici 1.b razreda</a:t>
            </a:r>
            <a:endParaRPr dirty="0"/>
          </a:p>
        </p:txBody>
      </p:sp>
      <p:sp>
        <p:nvSpPr>
          <p:cNvPr id="234" name="Google Shape;234;p42"/>
          <p:cNvSpPr txBox="1">
            <a:spLocks noGrp="1"/>
          </p:cNvSpPr>
          <p:nvPr>
            <p:ph type="subTitle" idx="4"/>
          </p:nvPr>
        </p:nvSpPr>
        <p:spPr>
          <a:xfrm>
            <a:off x="3414569" y="2283204"/>
            <a:ext cx="2314500" cy="20511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Mark </a:t>
            </a:r>
            <a:r>
              <a:rPr lang="hr-HR" dirty="0" err="1"/>
              <a:t>Škrlj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Neo Galant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Toni Barat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Deni </a:t>
            </a:r>
            <a:r>
              <a:rPr lang="hr-HR" dirty="0" err="1"/>
              <a:t>Otočan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Mate </a:t>
            </a:r>
            <a:r>
              <a:rPr lang="hr-HR" dirty="0" err="1"/>
              <a:t>Licul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Gabriel </a:t>
            </a:r>
            <a:r>
              <a:rPr lang="hr-HR" dirty="0" err="1"/>
              <a:t>Lukenda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 err="1"/>
              <a:t>Adin</a:t>
            </a:r>
            <a:r>
              <a:rPr lang="hr-HR" dirty="0"/>
              <a:t> </a:t>
            </a:r>
            <a:r>
              <a:rPr lang="hr-HR" dirty="0" err="1"/>
              <a:t>Kadrić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Gabriel Jarić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Filip Petković</a:t>
            </a:r>
            <a:endParaRPr dirty="0"/>
          </a:p>
        </p:txBody>
      </p:sp>
      <p:sp>
        <p:nvSpPr>
          <p:cNvPr id="236" name="Google Shape;236;p42"/>
          <p:cNvSpPr txBox="1">
            <a:spLocks noGrp="1"/>
          </p:cNvSpPr>
          <p:nvPr>
            <p:ph type="subTitle" idx="6"/>
          </p:nvPr>
        </p:nvSpPr>
        <p:spPr>
          <a:xfrm>
            <a:off x="6161647" y="2283205"/>
            <a:ext cx="2314500" cy="20511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Mateo </a:t>
            </a:r>
            <a:r>
              <a:rPr lang="hr-HR" dirty="0" err="1"/>
              <a:t>Milevoj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cxnSp>
        <p:nvCxnSpPr>
          <p:cNvPr id="238" name="Google Shape;238;p42"/>
          <p:cNvCxnSpPr/>
          <p:nvPr/>
        </p:nvCxnSpPr>
        <p:spPr>
          <a:xfrm rot="10800000" flipH="1">
            <a:off x="4050038" y="2153130"/>
            <a:ext cx="1043400" cy="4800"/>
          </a:xfrm>
          <a:prstGeom prst="straightConnector1">
            <a:avLst/>
          </a:prstGeom>
          <a:noFill/>
          <a:ln w="19050" cap="flat" cmpd="sng">
            <a:solidFill>
              <a:srgbClr val="A6BFA5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08702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0"/>
          <p:cNvSpPr txBox="1">
            <a:spLocks noGrp="1"/>
          </p:cNvSpPr>
          <p:nvPr>
            <p:ph type="title"/>
          </p:nvPr>
        </p:nvSpPr>
        <p:spPr>
          <a:xfrm>
            <a:off x="658200" y="141450"/>
            <a:ext cx="7809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>
                <a:solidFill>
                  <a:schemeClr val="tx1"/>
                </a:solidFill>
              </a:rPr>
              <a:t>OPIS PROJEKTA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26" name="Google Shape;326;p50"/>
          <p:cNvSpPr/>
          <p:nvPr/>
        </p:nvSpPr>
        <p:spPr>
          <a:xfrm>
            <a:off x="0" y="0"/>
            <a:ext cx="6582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50"/>
          <p:cNvSpPr/>
          <p:nvPr/>
        </p:nvSpPr>
        <p:spPr>
          <a:xfrm>
            <a:off x="8476500" y="0"/>
            <a:ext cx="658200" cy="5161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50"/>
          <p:cNvSpPr txBox="1">
            <a:spLocks noGrp="1"/>
          </p:cNvSpPr>
          <p:nvPr>
            <p:ph type="subTitle" idx="4294967295"/>
          </p:nvPr>
        </p:nvSpPr>
        <p:spPr>
          <a:xfrm>
            <a:off x="1349559" y="781650"/>
            <a:ext cx="6444882" cy="7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 algn="ctr">
              <a:buNone/>
            </a:pPr>
            <a:r>
              <a:rPr lang="hr-HR" sz="1200" dirty="0">
                <a:solidFill>
                  <a:schemeClr val="tx1"/>
                </a:solidFill>
              </a:rPr>
              <a:t>Zidanje zida kamenom sa tradicionalnim alatima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2052D2A4-0DAA-4BD1-BDEE-C14C11D638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95" b="20035"/>
          <a:stretch/>
        </p:blipFill>
        <p:spPr>
          <a:xfrm>
            <a:off x="731146" y="1598475"/>
            <a:ext cx="7663108" cy="327597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2"/>
          <p:cNvSpPr txBox="1">
            <a:spLocks noGrp="1"/>
          </p:cNvSpPr>
          <p:nvPr>
            <p:ph type="title"/>
          </p:nvPr>
        </p:nvSpPr>
        <p:spPr>
          <a:xfrm>
            <a:off x="667500" y="868680"/>
            <a:ext cx="7809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POPIS SUDIONIKA</a:t>
            </a:r>
            <a:endParaRPr dirty="0"/>
          </a:p>
        </p:txBody>
      </p:sp>
      <p:sp>
        <p:nvSpPr>
          <p:cNvPr id="232" name="Google Shape;232;p42"/>
          <p:cNvSpPr txBox="1">
            <a:spLocks noGrp="1"/>
          </p:cNvSpPr>
          <p:nvPr>
            <p:ph type="subTitle" idx="2"/>
          </p:nvPr>
        </p:nvSpPr>
        <p:spPr>
          <a:xfrm>
            <a:off x="667500" y="2283205"/>
            <a:ext cx="2314500" cy="20511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Leon Babić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err="1"/>
              <a:t>Matias</a:t>
            </a:r>
            <a:r>
              <a:rPr lang="hr-HR" dirty="0"/>
              <a:t> </a:t>
            </a:r>
            <a:r>
              <a:rPr lang="hr-HR" dirty="0" err="1"/>
              <a:t>Ćulić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Gabriel </a:t>
            </a:r>
            <a:r>
              <a:rPr lang="hr-HR" dirty="0" err="1"/>
              <a:t>Katinić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Nikola Mihelić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Mark Milošević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Danijel </a:t>
            </a:r>
            <a:r>
              <a:rPr lang="hr-HR" dirty="0" err="1"/>
              <a:t>Vajhinger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Noa </a:t>
            </a:r>
            <a:r>
              <a:rPr lang="hr-HR" dirty="0" err="1"/>
              <a:t>Tepšić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Martin Benčić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Marin Vukelić</a:t>
            </a:r>
          </a:p>
        </p:txBody>
      </p:sp>
      <p:sp>
        <p:nvSpPr>
          <p:cNvPr id="233" name="Google Shape;233;p42"/>
          <p:cNvSpPr txBox="1">
            <a:spLocks noGrp="1"/>
          </p:cNvSpPr>
          <p:nvPr>
            <p:ph type="subTitle" idx="3"/>
          </p:nvPr>
        </p:nvSpPr>
        <p:spPr>
          <a:xfrm>
            <a:off x="3414572" y="1508880"/>
            <a:ext cx="2311800" cy="5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Učenici 1.c razreda</a:t>
            </a:r>
            <a:endParaRPr dirty="0"/>
          </a:p>
        </p:txBody>
      </p:sp>
      <p:sp>
        <p:nvSpPr>
          <p:cNvPr id="234" name="Google Shape;234;p42"/>
          <p:cNvSpPr txBox="1">
            <a:spLocks noGrp="1"/>
          </p:cNvSpPr>
          <p:nvPr>
            <p:ph type="subTitle" idx="4"/>
          </p:nvPr>
        </p:nvSpPr>
        <p:spPr>
          <a:xfrm>
            <a:off x="3496212" y="2314909"/>
            <a:ext cx="2314500" cy="20511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Mihael Aničić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Marko Lyon Grgić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Mateo Kaić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Stefano </a:t>
            </a:r>
            <a:r>
              <a:rPr lang="hr-HR" dirty="0" err="1"/>
              <a:t>Bulešić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Gabriel Đokić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 err="1"/>
              <a:t>Dalen</a:t>
            </a:r>
            <a:r>
              <a:rPr lang="hr-HR" dirty="0"/>
              <a:t> </a:t>
            </a:r>
            <a:r>
              <a:rPr lang="hr-HR" dirty="0" err="1"/>
              <a:t>Malagić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Alan </a:t>
            </a:r>
            <a:r>
              <a:rPr lang="hr-HR" dirty="0" err="1"/>
              <a:t>Milevoj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David </a:t>
            </a:r>
            <a:r>
              <a:rPr lang="hr-HR" dirty="0" err="1"/>
              <a:t>Pifar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Erik </a:t>
            </a:r>
            <a:r>
              <a:rPr lang="hr-HR" dirty="0" err="1"/>
              <a:t>Pletikos</a:t>
            </a:r>
            <a:endParaRPr lang="hr-HR" dirty="0"/>
          </a:p>
        </p:txBody>
      </p:sp>
      <p:sp>
        <p:nvSpPr>
          <p:cNvPr id="236" name="Google Shape;236;p42"/>
          <p:cNvSpPr txBox="1">
            <a:spLocks noGrp="1"/>
          </p:cNvSpPr>
          <p:nvPr>
            <p:ph type="subTitle" idx="6"/>
          </p:nvPr>
        </p:nvSpPr>
        <p:spPr>
          <a:xfrm>
            <a:off x="6161647" y="2283205"/>
            <a:ext cx="2314500" cy="20511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Alessandro </a:t>
            </a:r>
            <a:r>
              <a:rPr lang="hr-HR" dirty="0" err="1"/>
              <a:t>Pušar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David </a:t>
            </a:r>
            <a:r>
              <a:rPr lang="hr-HR" dirty="0" err="1"/>
              <a:t>Piccoli</a:t>
            </a:r>
            <a:endParaRPr lang="hr-HR" dirty="0"/>
          </a:p>
        </p:txBody>
      </p:sp>
      <p:cxnSp>
        <p:nvCxnSpPr>
          <p:cNvPr id="238" name="Google Shape;238;p42"/>
          <p:cNvCxnSpPr/>
          <p:nvPr/>
        </p:nvCxnSpPr>
        <p:spPr>
          <a:xfrm rot="10800000" flipH="1">
            <a:off x="4050038" y="2153130"/>
            <a:ext cx="1043400" cy="4800"/>
          </a:xfrm>
          <a:prstGeom prst="straightConnector1">
            <a:avLst/>
          </a:prstGeom>
          <a:noFill/>
          <a:ln w="19050" cap="flat" cmpd="sng">
            <a:solidFill>
              <a:srgbClr val="A6BFA5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20711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2"/>
          <p:cNvSpPr txBox="1">
            <a:spLocks noGrp="1"/>
          </p:cNvSpPr>
          <p:nvPr>
            <p:ph type="title"/>
          </p:nvPr>
        </p:nvSpPr>
        <p:spPr>
          <a:xfrm>
            <a:off x="667500" y="868680"/>
            <a:ext cx="7809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POPIS SUDIONIKA</a:t>
            </a:r>
            <a:endParaRPr dirty="0"/>
          </a:p>
        </p:txBody>
      </p:sp>
      <p:sp>
        <p:nvSpPr>
          <p:cNvPr id="233" name="Google Shape;233;p42"/>
          <p:cNvSpPr txBox="1">
            <a:spLocks noGrp="1"/>
          </p:cNvSpPr>
          <p:nvPr>
            <p:ph type="subTitle" idx="3"/>
          </p:nvPr>
        </p:nvSpPr>
        <p:spPr>
          <a:xfrm>
            <a:off x="2892362" y="1506468"/>
            <a:ext cx="3358752" cy="5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profesori i vanjski suradnici</a:t>
            </a:r>
            <a:endParaRPr dirty="0"/>
          </a:p>
        </p:txBody>
      </p:sp>
      <p:sp>
        <p:nvSpPr>
          <p:cNvPr id="234" name="Google Shape;234;p42"/>
          <p:cNvSpPr txBox="1">
            <a:spLocks noGrp="1"/>
          </p:cNvSpPr>
          <p:nvPr>
            <p:ph type="subTitle" idx="4"/>
          </p:nvPr>
        </p:nvSpPr>
        <p:spPr>
          <a:xfrm>
            <a:off x="2377582" y="2305886"/>
            <a:ext cx="4388311" cy="22272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Nino Basara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Dragan  </a:t>
            </a:r>
            <a:r>
              <a:rPr lang="hr-HR" dirty="0" err="1"/>
              <a:t>Basara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 err="1"/>
              <a:t>Medančić</a:t>
            </a:r>
            <a:r>
              <a:rPr lang="hr-HR" dirty="0"/>
              <a:t> Valter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Loren Kaić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/>
              <a:t>Dragan </a:t>
            </a:r>
            <a:r>
              <a:rPr lang="hr-HR" dirty="0" err="1"/>
              <a:t>Radovanović</a:t>
            </a:r>
            <a:endParaRPr lang="hr-H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 err="1"/>
              <a:t>Milvana</a:t>
            </a:r>
            <a:r>
              <a:rPr lang="hr-HR" dirty="0"/>
              <a:t> Stanković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cxnSp>
        <p:nvCxnSpPr>
          <p:cNvPr id="238" name="Google Shape;238;p42"/>
          <p:cNvCxnSpPr/>
          <p:nvPr/>
        </p:nvCxnSpPr>
        <p:spPr>
          <a:xfrm rot="10800000" flipH="1">
            <a:off x="4050038" y="2153130"/>
            <a:ext cx="1043400" cy="4800"/>
          </a:xfrm>
          <a:prstGeom prst="straightConnector1">
            <a:avLst/>
          </a:prstGeom>
          <a:noFill/>
          <a:ln w="19050" cap="flat" cmpd="sng">
            <a:solidFill>
              <a:srgbClr val="A6BFA5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44078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6"/>
          <p:cNvSpPr txBox="1">
            <a:spLocks noGrp="1"/>
          </p:cNvSpPr>
          <p:nvPr>
            <p:ph type="title"/>
          </p:nvPr>
        </p:nvSpPr>
        <p:spPr>
          <a:xfrm>
            <a:off x="832296" y="1887195"/>
            <a:ext cx="3085105" cy="136911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bg1"/>
                </a:solidFill>
              </a:rPr>
              <a:t>CILJEVI PROJEKTA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87" name="Google Shape;187;p36"/>
          <p:cNvSpPr txBox="1">
            <a:spLocks noGrp="1"/>
          </p:cNvSpPr>
          <p:nvPr>
            <p:ph type="subTitle" idx="1"/>
          </p:nvPr>
        </p:nvSpPr>
        <p:spPr>
          <a:xfrm>
            <a:off x="5604552" y="556843"/>
            <a:ext cx="2607600" cy="40298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hr-HR" sz="1400" dirty="0"/>
              <a:t>uključiti učenike u pronalaženju podataka o kamenim zidovima</a:t>
            </a:r>
            <a:r>
              <a:rPr lang="hr-HR" dirty="0"/>
              <a:t> </a:t>
            </a:r>
            <a:r>
              <a:rPr lang="hr-HR" sz="1400" dirty="0"/>
              <a:t>u Istri</a:t>
            </a:r>
          </a:p>
          <a:p>
            <a:endParaRPr lang="hr-HR" sz="1400" dirty="0"/>
          </a:p>
          <a:p>
            <a:r>
              <a:rPr lang="hr-HR" dirty="0"/>
              <a:t>e</a:t>
            </a:r>
            <a:r>
              <a:rPr lang="hr-HR" sz="1400" dirty="0"/>
              <a:t>ducirati učenike o </a:t>
            </a:r>
            <a:r>
              <a:rPr lang="hr-HR" dirty="0"/>
              <a:t>pravilnom načinu korištenja alata za  zidanje kamenih zidova</a:t>
            </a:r>
            <a:endParaRPr lang="hr-HR" sz="1400" dirty="0"/>
          </a:p>
          <a:p>
            <a:endParaRPr lang="hr-HR" sz="1400" dirty="0"/>
          </a:p>
          <a:p>
            <a:r>
              <a:rPr lang="hr-HR" dirty="0"/>
              <a:t>p</a:t>
            </a:r>
            <a:r>
              <a:rPr lang="hr-HR" sz="1400" dirty="0"/>
              <a:t>ovezati se s lokalnim </a:t>
            </a:r>
            <a:r>
              <a:rPr lang="hr-HR" dirty="0"/>
              <a:t>majstorima zidarima</a:t>
            </a:r>
            <a:r>
              <a:rPr lang="hr-HR" sz="1400" dirty="0"/>
              <a:t> i informirati se o osnovama zidanja kamenom</a:t>
            </a:r>
          </a:p>
          <a:p>
            <a:endParaRPr lang="hr-HR" sz="1400" dirty="0"/>
          </a:p>
          <a:p>
            <a:endParaRPr lang="hr-HR" sz="1400" dirty="0"/>
          </a:p>
          <a:p>
            <a:pPr marL="0" indent="0">
              <a:buNone/>
            </a:pPr>
            <a:endParaRPr lang="hr-HR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9"/>
          <p:cNvSpPr txBox="1">
            <a:spLocks noGrp="1"/>
          </p:cNvSpPr>
          <p:nvPr>
            <p:ph type="title"/>
          </p:nvPr>
        </p:nvSpPr>
        <p:spPr>
          <a:xfrm>
            <a:off x="4947918" y="1480421"/>
            <a:ext cx="4014936" cy="218265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000" dirty="0">
                <a:solidFill>
                  <a:schemeClr val="bg1"/>
                </a:solidFill>
              </a:rPr>
              <a:t>PREDVIĐENE AKTIVNOSTI I RADOVI</a:t>
            </a:r>
            <a:endParaRPr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18573321-D541-484D-A761-2EDF2AFE8E9E}"/>
              </a:ext>
            </a:extLst>
          </p:cNvPr>
          <p:cNvSpPr txBox="1"/>
          <p:nvPr/>
        </p:nvSpPr>
        <p:spPr>
          <a:xfrm>
            <a:off x="654901" y="1125200"/>
            <a:ext cx="32625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dirty="0">
                <a:latin typeface="Montserrat" panose="00000500000000000000" pitchFamily="2" charset="-18"/>
              </a:rPr>
              <a:t>pronaći podatke o </a:t>
            </a:r>
            <a:r>
              <a:rPr lang="hr-HR" dirty="0">
                <a:latin typeface="Montserrat" panose="00000500000000000000" pitchFamily="2" charset="-18"/>
              </a:rPr>
              <a:t>zidanju kamenom</a:t>
            </a:r>
            <a:r>
              <a:rPr lang="hr-HR" sz="1400" dirty="0">
                <a:latin typeface="Montserrat" panose="00000500000000000000" pitchFamily="2" charset="-18"/>
              </a:rPr>
              <a:t> u Istri</a:t>
            </a:r>
          </a:p>
          <a:p>
            <a:endParaRPr lang="hr-HR" dirty="0">
              <a:latin typeface="Montserrat" panose="00000500000000000000" pitchFamily="2" charset="-18"/>
            </a:endParaRPr>
          </a:p>
          <a:p>
            <a:r>
              <a:rPr lang="hr-HR" sz="1400" dirty="0">
                <a:latin typeface="Montserrat" panose="00000500000000000000" pitchFamily="2" charset="-18"/>
              </a:rPr>
              <a:t>suradnja s lokalnim </a:t>
            </a:r>
            <a:r>
              <a:rPr lang="hr-HR" dirty="0">
                <a:latin typeface="Montserrat" panose="00000500000000000000" pitchFamily="2" charset="-18"/>
              </a:rPr>
              <a:t>zidarima</a:t>
            </a:r>
            <a:endParaRPr lang="hr-HR" sz="1400" dirty="0">
              <a:latin typeface="Montserrat" panose="00000500000000000000" pitchFamily="2" charset="-18"/>
            </a:endParaRPr>
          </a:p>
          <a:p>
            <a:endParaRPr lang="hr-HR" sz="1400" dirty="0">
              <a:latin typeface="Montserrat" panose="00000500000000000000" pitchFamily="2" charset="-18"/>
            </a:endParaRPr>
          </a:p>
          <a:p>
            <a:r>
              <a:rPr lang="hr-HR" dirty="0">
                <a:latin typeface="Montserrat" panose="00000500000000000000" pitchFamily="2" charset="-18"/>
              </a:rPr>
              <a:t>p</a:t>
            </a:r>
            <a:r>
              <a:rPr lang="hr-HR" sz="1400" dirty="0">
                <a:latin typeface="Montserrat" panose="00000500000000000000" pitchFamily="2" charset="-18"/>
              </a:rPr>
              <a:t>roučavanje i edukacija o </a:t>
            </a:r>
            <a:r>
              <a:rPr lang="hr-HR" dirty="0">
                <a:latin typeface="Montserrat" panose="00000500000000000000" pitchFamily="2" charset="-18"/>
              </a:rPr>
              <a:t>zidanju kamenom</a:t>
            </a:r>
            <a:endParaRPr lang="hr-HR" sz="1400" dirty="0">
              <a:latin typeface="Montserrat" panose="00000500000000000000" pitchFamily="2" charset="-18"/>
            </a:endParaRPr>
          </a:p>
          <a:p>
            <a:endParaRPr lang="hr-HR" sz="1400" dirty="0">
              <a:latin typeface="Montserrat" panose="00000500000000000000" pitchFamily="2" charset="-18"/>
            </a:endParaRPr>
          </a:p>
          <a:p>
            <a:r>
              <a:rPr lang="hr-HR" sz="1400" dirty="0">
                <a:latin typeface="Montserrat" panose="00000500000000000000" pitchFamily="2" charset="-18"/>
              </a:rPr>
              <a:t>u projektu su sudjelovali: učenici, </a:t>
            </a:r>
            <a:r>
              <a:rPr lang="hr-HR" dirty="0">
                <a:latin typeface="Montserrat" panose="00000500000000000000" pitchFamily="2" charset="-18"/>
              </a:rPr>
              <a:t>nastavnici</a:t>
            </a:r>
            <a:r>
              <a:rPr lang="hr-HR" sz="1400" dirty="0">
                <a:latin typeface="Montserrat" panose="00000500000000000000" pitchFamily="2" charset="-18"/>
              </a:rPr>
              <a:t> i  lokalni poduzetnici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6"/>
          <p:cNvSpPr txBox="1">
            <a:spLocks noGrp="1"/>
          </p:cNvSpPr>
          <p:nvPr>
            <p:ph type="title"/>
          </p:nvPr>
        </p:nvSpPr>
        <p:spPr>
          <a:xfrm>
            <a:off x="816531" y="1617573"/>
            <a:ext cx="3085105" cy="19083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bg1"/>
                </a:solidFill>
              </a:rPr>
              <a:t>OKVIRNI MJESEČNI PLAN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87" name="Google Shape;187;p36"/>
          <p:cNvSpPr txBox="1">
            <a:spLocks noGrp="1"/>
          </p:cNvSpPr>
          <p:nvPr>
            <p:ph type="subTitle" idx="1"/>
          </p:nvPr>
        </p:nvSpPr>
        <p:spPr>
          <a:xfrm>
            <a:off x="5588787" y="1494336"/>
            <a:ext cx="2607600" cy="21548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hr-HR" sz="1400" dirty="0"/>
              <a:t>Projekt je planiran od rujna 2024. do travnja 2025. godine.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sz="1400" dirty="0"/>
          </a:p>
          <a:p>
            <a:pPr marL="0" indent="0">
              <a:buNone/>
            </a:pPr>
            <a:r>
              <a:rPr lang="hr-HR" sz="1400" dirty="0"/>
              <a:t>U svibnju 2025. godine predviđeno je sudjelovanje svih financiranih projekata na Festivalu zavičajnosti.</a:t>
            </a:r>
          </a:p>
        </p:txBody>
      </p:sp>
    </p:spTree>
    <p:extLst>
      <p:ext uri="{BB962C8B-B14F-4D97-AF65-F5344CB8AC3E}">
        <p14:creationId xmlns:p14="http://schemas.microsoft.com/office/powerpoint/2010/main" val="1832247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ica 15">
            <a:extLst>
              <a:ext uri="{FF2B5EF4-FFF2-40B4-BE49-F238E27FC236}">
                <a16:creationId xmlns:a16="http://schemas.microsoft.com/office/drawing/2014/main" id="{55A0F602-558B-4B8B-8C52-7B74E7710A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538892"/>
              </p:ext>
            </p:extLst>
          </p:nvPr>
        </p:nvGraphicFramePr>
        <p:xfrm>
          <a:off x="181350" y="691649"/>
          <a:ext cx="8781300" cy="3687204"/>
        </p:xfrm>
        <a:graphic>
          <a:graphicData uri="http://schemas.openxmlformats.org/drawingml/2006/table">
            <a:tbl>
              <a:tblPr firstRow="1" bandRow="1">
                <a:tableStyleId>{5F928FB3-A9DF-4F97-9955-8701F3188AFE}</a:tableStyleId>
              </a:tblPr>
              <a:tblGrid>
                <a:gridCol w="1463550">
                  <a:extLst>
                    <a:ext uri="{9D8B030D-6E8A-4147-A177-3AD203B41FA5}">
                      <a16:colId xmlns:a16="http://schemas.microsoft.com/office/drawing/2014/main" val="1868454643"/>
                    </a:ext>
                  </a:extLst>
                </a:gridCol>
                <a:gridCol w="1463550">
                  <a:extLst>
                    <a:ext uri="{9D8B030D-6E8A-4147-A177-3AD203B41FA5}">
                      <a16:colId xmlns:a16="http://schemas.microsoft.com/office/drawing/2014/main" val="3452098451"/>
                    </a:ext>
                  </a:extLst>
                </a:gridCol>
                <a:gridCol w="1463550">
                  <a:extLst>
                    <a:ext uri="{9D8B030D-6E8A-4147-A177-3AD203B41FA5}">
                      <a16:colId xmlns:a16="http://schemas.microsoft.com/office/drawing/2014/main" val="2189532862"/>
                    </a:ext>
                  </a:extLst>
                </a:gridCol>
                <a:gridCol w="1463550">
                  <a:extLst>
                    <a:ext uri="{9D8B030D-6E8A-4147-A177-3AD203B41FA5}">
                      <a16:colId xmlns:a16="http://schemas.microsoft.com/office/drawing/2014/main" val="943667565"/>
                    </a:ext>
                  </a:extLst>
                </a:gridCol>
                <a:gridCol w="1463550">
                  <a:extLst>
                    <a:ext uri="{9D8B030D-6E8A-4147-A177-3AD203B41FA5}">
                      <a16:colId xmlns:a16="http://schemas.microsoft.com/office/drawing/2014/main" val="677514562"/>
                    </a:ext>
                  </a:extLst>
                </a:gridCol>
                <a:gridCol w="1463550">
                  <a:extLst>
                    <a:ext uri="{9D8B030D-6E8A-4147-A177-3AD203B41FA5}">
                      <a16:colId xmlns:a16="http://schemas.microsoft.com/office/drawing/2014/main" val="502808703"/>
                    </a:ext>
                  </a:extLst>
                </a:gridCol>
              </a:tblGrid>
              <a:tr h="472935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>
                          <a:solidFill>
                            <a:schemeClr val="bg2"/>
                          </a:solidFill>
                          <a:latin typeface="Playfair Display" panose="00000500000000000000" pitchFamily="2" charset="-18"/>
                        </a:rPr>
                        <a:t>Vrijeme održavanja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>
                          <a:solidFill>
                            <a:schemeClr val="bg2"/>
                          </a:solidFill>
                          <a:latin typeface="Playfair Display" panose="00000500000000000000" pitchFamily="2" charset="-18"/>
                        </a:rPr>
                        <a:t>Aktivnost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>
                          <a:solidFill>
                            <a:schemeClr val="bg2"/>
                          </a:solidFill>
                          <a:latin typeface="Playfair Display" panose="00000500000000000000" pitchFamily="2" charset="-18"/>
                        </a:rPr>
                        <a:t>Uključenost po predmetima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>
                          <a:solidFill>
                            <a:schemeClr val="bg2"/>
                          </a:solidFill>
                          <a:latin typeface="Playfair Display" panose="00000500000000000000" pitchFamily="2" charset="-18"/>
                        </a:rPr>
                        <a:t>Na koji način su uključeni nastavnici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>
                          <a:solidFill>
                            <a:schemeClr val="bg2"/>
                          </a:solidFill>
                          <a:latin typeface="Playfair Display" panose="00000500000000000000" pitchFamily="2" charset="-18"/>
                        </a:rPr>
                        <a:t>Na koji način su uključeni učenici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>
                          <a:solidFill>
                            <a:schemeClr val="bg2"/>
                          </a:solidFill>
                          <a:latin typeface="Playfair Display" panose="00000500000000000000" pitchFamily="2" charset="-18"/>
                        </a:rPr>
                        <a:t>Broj učenika i nastavnika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7853375"/>
                  </a:ext>
                </a:extLst>
              </a:tr>
              <a:tr h="819320"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</a:rPr>
                        <a:t>9. i 10. mjesec</a:t>
                      </a:r>
                      <a:endParaRPr lang="hr-HR" sz="1200" dirty="0">
                        <a:solidFill>
                          <a:schemeClr val="tx1"/>
                        </a:solidFill>
                        <a:latin typeface="Montserrat" panose="00000500000000000000" pitchFamily="2" charset="-18"/>
                      </a:endParaRPr>
                    </a:p>
                  </a:txBody>
                  <a:tcPr marL="14803" marR="14803" marT="7401" marB="74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</a:rPr>
                        <a:t>Proučavanje</a:t>
                      </a:r>
                      <a:r>
                        <a:rPr lang="hr-HR" sz="1200" baseline="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</a:rPr>
                        <a:t> i fotografiranje pisanih podataka  o zidanju kamenom</a:t>
                      </a:r>
                    </a:p>
                    <a:p>
                      <a:pPr algn="ctr"/>
                      <a:endParaRPr lang="hr-HR" sz="1200" dirty="0">
                        <a:solidFill>
                          <a:schemeClr val="tx1"/>
                        </a:solidFill>
                        <a:latin typeface="Montserrat" panose="00000500000000000000" pitchFamily="2" charset="-18"/>
                      </a:endParaRPr>
                    </a:p>
                  </a:txBody>
                  <a:tcPr marL="14803" marR="14803" marT="7401" marB="7401" anchor="ctr"/>
                </a:tc>
                <a:tc>
                  <a:txBody>
                    <a:bodyPr/>
                    <a:lstStyle/>
                    <a:p>
                      <a:pPr algn="ctr"/>
                      <a:endParaRPr lang="hr-HR" sz="1200" dirty="0">
                        <a:solidFill>
                          <a:schemeClr val="tx1"/>
                        </a:solidFill>
                        <a:latin typeface="Montserrat" panose="00000500000000000000" pitchFamily="2" charset="-18"/>
                      </a:endParaRPr>
                    </a:p>
                    <a:p>
                      <a:pPr algn="ctr"/>
                      <a:r>
                        <a:rPr lang="hr-HR" sz="120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</a:rPr>
                        <a:t>Praktična nastava</a:t>
                      </a:r>
                    </a:p>
                    <a:p>
                      <a:pPr algn="ctr"/>
                      <a:r>
                        <a:rPr lang="hr-HR" sz="120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</a:rPr>
                        <a:t>Dodatna nastava</a:t>
                      </a:r>
                    </a:p>
                  </a:txBody>
                  <a:tcPr marL="14803" marR="14803" marT="7401" marB="74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</a:rPr>
                        <a:t>Koordinatori aktivnosti</a:t>
                      </a:r>
                    </a:p>
                  </a:txBody>
                  <a:tcPr marL="14803" marR="14803" marT="7401" marB="74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</a:rPr>
                        <a:t>Fotografiranje</a:t>
                      </a:r>
                      <a:r>
                        <a:rPr lang="hr-HR" sz="1200" baseline="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</a:rPr>
                        <a:t> zidova i pronalazak podataka</a:t>
                      </a:r>
                      <a:endParaRPr lang="hr-HR" sz="1200" dirty="0">
                        <a:solidFill>
                          <a:schemeClr val="tx1"/>
                        </a:solidFill>
                        <a:latin typeface="Montserrat" panose="00000500000000000000" pitchFamily="2" charset="-18"/>
                      </a:endParaRPr>
                    </a:p>
                  </a:txBody>
                  <a:tcPr marL="14803" marR="14803" marT="7401" marB="74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</a:rPr>
                        <a:t>20 učenika</a:t>
                      </a:r>
                    </a:p>
                    <a:p>
                      <a:pPr algn="ctr"/>
                      <a:r>
                        <a:rPr lang="hr-HR" sz="1200" baseline="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</a:rPr>
                        <a:t>5 </a:t>
                      </a:r>
                      <a:r>
                        <a:rPr lang="hr-HR" sz="120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</a:rPr>
                        <a:t>nastavnika</a:t>
                      </a:r>
                    </a:p>
                  </a:txBody>
                  <a:tcPr marL="14803" marR="14803" marT="7401" marB="7401" anchor="ctr"/>
                </a:tc>
                <a:extLst>
                  <a:ext uri="{0D108BD9-81ED-4DB2-BD59-A6C34878D82A}">
                    <a16:rowId xmlns:a16="http://schemas.microsoft.com/office/drawing/2014/main" val="2096580951"/>
                  </a:ext>
                </a:extLst>
              </a:tr>
              <a:tr h="819320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</a:rPr>
                        <a:t>11. , 12., 01 . I 02. mjesec</a:t>
                      </a:r>
                    </a:p>
                  </a:txBody>
                  <a:tcPr marL="14803" marR="14803" marT="7401" marB="74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</a:rPr>
                        <a:t>Priprema materijala</a:t>
                      </a:r>
                      <a:r>
                        <a:rPr lang="hr-HR" sz="1200" baseline="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</a:rPr>
                        <a:t> i alata</a:t>
                      </a:r>
                    </a:p>
                    <a:p>
                      <a:pPr algn="ctr"/>
                      <a:r>
                        <a:rPr lang="hr-HR" sz="1200" baseline="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</a:rPr>
                        <a:t>Iskop temelja</a:t>
                      </a:r>
                    </a:p>
                    <a:p>
                      <a:pPr algn="ctr"/>
                      <a:r>
                        <a:rPr lang="hr-HR" sz="1200" baseline="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</a:rPr>
                        <a:t>Zidanje temelja od kamena</a:t>
                      </a:r>
                    </a:p>
                  </a:txBody>
                  <a:tcPr marL="14803" marR="14803" marT="7401" marB="74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</a:rPr>
                        <a:t>Praktična nastava</a:t>
                      </a:r>
                    </a:p>
                    <a:p>
                      <a:pPr algn="ctr"/>
                      <a:r>
                        <a:rPr lang="hr-HR" sz="120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</a:rPr>
                        <a:t>Dodatna nastava</a:t>
                      </a:r>
                    </a:p>
                  </a:txBody>
                  <a:tcPr marL="14803" marR="14803" marT="7401" marB="74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</a:rPr>
                        <a:t>Koordinatori aktivnosti</a:t>
                      </a:r>
                      <a:endParaRPr lang="hr-HR" sz="1200" dirty="0">
                        <a:solidFill>
                          <a:schemeClr val="tx1"/>
                        </a:solidFill>
                        <a:latin typeface="Montserrat" panose="00000500000000000000" pitchFamily="2" charset="-18"/>
                      </a:endParaRPr>
                    </a:p>
                  </a:txBody>
                  <a:tcPr marL="14803" marR="14803" marT="7401" marB="74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</a:rPr>
                        <a:t>Praktična</a:t>
                      </a:r>
                      <a:r>
                        <a:rPr lang="hr-HR" sz="1200" baseline="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</a:rPr>
                        <a:t> primjena naučenog- zidanje temelja</a:t>
                      </a:r>
                      <a:endParaRPr lang="hr-HR" sz="1200" dirty="0">
                        <a:solidFill>
                          <a:schemeClr val="tx1"/>
                        </a:solidFill>
                        <a:latin typeface="Montserrat" panose="00000500000000000000" pitchFamily="2" charset="-18"/>
                      </a:endParaRPr>
                    </a:p>
                  </a:txBody>
                  <a:tcPr marL="14803" marR="14803" marT="7401" marB="74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</a:rPr>
                        <a:t>20 učenika</a:t>
                      </a:r>
                    </a:p>
                    <a:p>
                      <a:pPr algn="ctr"/>
                      <a:r>
                        <a:rPr lang="hr-HR" sz="1200" baseline="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</a:rPr>
                        <a:t>5 </a:t>
                      </a:r>
                      <a:r>
                        <a:rPr lang="hr-HR" sz="120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</a:rPr>
                        <a:t>nastavnika</a:t>
                      </a:r>
                    </a:p>
                  </a:txBody>
                  <a:tcPr marL="14803" marR="14803" marT="7401" marB="7401" anchor="ctr"/>
                </a:tc>
                <a:extLst>
                  <a:ext uri="{0D108BD9-81ED-4DB2-BD59-A6C34878D82A}">
                    <a16:rowId xmlns:a16="http://schemas.microsoft.com/office/drawing/2014/main" val="3273973873"/>
                  </a:ext>
                </a:extLst>
              </a:tr>
              <a:tr h="86780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r-HR" sz="1200" kern="120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  <a:ea typeface="+mn-ea"/>
                          <a:cs typeface="+mn-cs"/>
                        </a:rPr>
                        <a:t>3.I</a:t>
                      </a:r>
                      <a:r>
                        <a:rPr lang="hr-HR" sz="1200" kern="1200" baseline="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  <a:ea typeface="+mn-ea"/>
                          <a:cs typeface="+mn-cs"/>
                        </a:rPr>
                        <a:t> 4.</a:t>
                      </a:r>
                      <a:r>
                        <a:rPr lang="hr-HR" sz="1200" kern="120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  <a:ea typeface="+mn-ea"/>
                          <a:cs typeface="+mn-cs"/>
                        </a:rPr>
                        <a:t>mjesec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r-HR" sz="1200" kern="120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  <a:ea typeface="+mn-ea"/>
                          <a:cs typeface="+mn-cs"/>
                        </a:rPr>
                        <a:t>Zidanje</a:t>
                      </a:r>
                      <a:r>
                        <a:rPr lang="hr-HR" sz="1200" kern="1200" baseline="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  <a:ea typeface="+mn-ea"/>
                          <a:cs typeface="+mn-cs"/>
                        </a:rPr>
                        <a:t> kamenog zida</a:t>
                      </a:r>
                      <a:endParaRPr lang="hr-HR" sz="1200" kern="1200" dirty="0">
                        <a:solidFill>
                          <a:schemeClr val="tx1"/>
                        </a:solidFill>
                        <a:latin typeface="Montserrat" panose="00000500000000000000" pitchFamily="2" charset="-18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hr-HR" sz="1200" kern="1200" dirty="0">
                        <a:solidFill>
                          <a:schemeClr val="tx1"/>
                        </a:solidFill>
                        <a:latin typeface="Montserrat" panose="00000500000000000000" pitchFamily="2" charset="-18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hr-HR" sz="1200" kern="120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  <a:ea typeface="+mn-ea"/>
                          <a:cs typeface="+mn-cs"/>
                        </a:rPr>
                        <a:t>Praktična nastava</a:t>
                      </a:r>
                    </a:p>
                    <a:p>
                      <a:pPr marL="0" algn="ctr" defTabSz="914400" rtl="0" eaLnBrk="1" latinLnBrk="0" hangingPunct="1"/>
                      <a:r>
                        <a:rPr lang="hr-HR" sz="1200" kern="120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  <a:ea typeface="+mn-ea"/>
                          <a:cs typeface="+mn-cs"/>
                        </a:rPr>
                        <a:t>Dodatna</a:t>
                      </a:r>
                      <a:r>
                        <a:rPr lang="hr-HR" sz="1200" kern="1200" baseline="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  <a:ea typeface="+mn-ea"/>
                          <a:cs typeface="+mn-cs"/>
                        </a:rPr>
                        <a:t> nastava</a:t>
                      </a:r>
                      <a:endParaRPr lang="hr-HR" sz="1200" kern="1200" dirty="0">
                        <a:solidFill>
                          <a:schemeClr val="tx1"/>
                        </a:solidFill>
                        <a:latin typeface="Montserrat" panose="00000500000000000000" pitchFamily="2" charset="-18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r-HR" sz="1200" kern="120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  <a:ea typeface="+mn-ea"/>
                          <a:cs typeface="+mn-cs"/>
                        </a:rPr>
                        <a:t>Koordinatori aktivnosti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r-HR" sz="1200" kern="120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  <a:ea typeface="+mn-ea"/>
                          <a:cs typeface="+mn-cs"/>
                        </a:rPr>
                        <a:t>Zidanje</a:t>
                      </a:r>
                      <a:r>
                        <a:rPr lang="hr-HR" sz="1200" kern="1200" baseline="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  <a:ea typeface="+mn-ea"/>
                          <a:cs typeface="+mn-cs"/>
                        </a:rPr>
                        <a:t> kamenog zida</a:t>
                      </a:r>
                      <a:endParaRPr lang="hr-HR" sz="1200" kern="1200" dirty="0">
                        <a:solidFill>
                          <a:schemeClr val="tx1"/>
                        </a:solidFill>
                        <a:latin typeface="Montserrat" panose="00000500000000000000" pitchFamily="2" charset="-18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r-HR" sz="1200" kern="120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  <a:ea typeface="+mn-ea"/>
                          <a:cs typeface="+mn-cs"/>
                        </a:rPr>
                        <a:t>20 učenika</a:t>
                      </a:r>
                    </a:p>
                    <a:p>
                      <a:pPr marL="0" algn="ctr" defTabSz="914400" rtl="0" eaLnBrk="1" latinLnBrk="0" hangingPunct="1"/>
                      <a:r>
                        <a:rPr lang="hr-HR" sz="1200" kern="1200" dirty="0">
                          <a:solidFill>
                            <a:schemeClr val="tx1"/>
                          </a:solidFill>
                          <a:latin typeface="Montserrat" panose="00000500000000000000" pitchFamily="2" charset="-18"/>
                          <a:ea typeface="+mn-ea"/>
                          <a:cs typeface="+mn-cs"/>
                        </a:rPr>
                        <a:t>5 nastavnika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805057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BF7609-6B5A-5D6E-5B1B-3D0816D43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882" y="93321"/>
            <a:ext cx="7809000" cy="640200"/>
          </a:xfrm>
        </p:spPr>
        <p:txBody>
          <a:bodyPr/>
          <a:lstStyle/>
          <a:p>
            <a:r>
              <a:rPr lang="hr-HR" dirty="0"/>
              <a:t>KOPANJE TEMELJA 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388B3E5-0459-33EA-9AD5-E8F6CE3BDF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Podnaslov 3">
            <a:extLst>
              <a:ext uri="{FF2B5EF4-FFF2-40B4-BE49-F238E27FC236}">
                <a16:creationId xmlns:a16="http://schemas.microsoft.com/office/drawing/2014/main" id="{DCF01606-DE25-C747-E49B-7EB94C4649D1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CBA1D59A-15D1-FDE6-65D0-26FBAE14961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Podnaslov 5">
            <a:extLst>
              <a:ext uri="{FF2B5EF4-FFF2-40B4-BE49-F238E27FC236}">
                <a16:creationId xmlns:a16="http://schemas.microsoft.com/office/drawing/2014/main" id="{0B21F885-381C-0979-6118-0777E5059CE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Podnaslov 6">
            <a:extLst>
              <a:ext uri="{FF2B5EF4-FFF2-40B4-BE49-F238E27FC236}">
                <a16:creationId xmlns:a16="http://schemas.microsoft.com/office/drawing/2014/main" id="{AB340A84-011F-6D6F-225A-FB5D1FE1B956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Podnaslov 7">
            <a:extLst>
              <a:ext uri="{FF2B5EF4-FFF2-40B4-BE49-F238E27FC236}">
                <a16:creationId xmlns:a16="http://schemas.microsoft.com/office/drawing/2014/main" id="{5665DB2D-6D58-1531-BF47-E5705ACA1692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9B30512E-0BC5-338B-6458-C90EE52CE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388951" y="674122"/>
            <a:ext cx="6363392" cy="426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94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67E604-9233-C9FE-8842-B835650C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1" y="528052"/>
            <a:ext cx="7809000" cy="640200"/>
          </a:xfrm>
        </p:spPr>
        <p:txBody>
          <a:bodyPr/>
          <a:lstStyle/>
          <a:p>
            <a:r>
              <a:rPr lang="hr-HR" dirty="0"/>
              <a:t>KOPANJE TEMELJA 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E54CB9D-7BA1-9D58-C7BA-DD8AA8B29F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Podnaslov 3">
            <a:extLst>
              <a:ext uri="{FF2B5EF4-FFF2-40B4-BE49-F238E27FC236}">
                <a16:creationId xmlns:a16="http://schemas.microsoft.com/office/drawing/2014/main" id="{28A16A19-D5DF-266A-099E-CDB29D02A7F9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C20903A8-F9F5-2442-2769-A31F82CD8378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Podnaslov 5">
            <a:extLst>
              <a:ext uri="{FF2B5EF4-FFF2-40B4-BE49-F238E27FC236}">
                <a16:creationId xmlns:a16="http://schemas.microsoft.com/office/drawing/2014/main" id="{A2A104EE-863D-FB41-9750-E26241ED27B9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Podnaslov 6">
            <a:extLst>
              <a:ext uri="{FF2B5EF4-FFF2-40B4-BE49-F238E27FC236}">
                <a16:creationId xmlns:a16="http://schemas.microsoft.com/office/drawing/2014/main" id="{33991DA3-F924-6951-E351-6048FC488324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Podnaslov 7">
            <a:extLst>
              <a:ext uri="{FF2B5EF4-FFF2-40B4-BE49-F238E27FC236}">
                <a16:creationId xmlns:a16="http://schemas.microsoft.com/office/drawing/2014/main" id="{9AB9278A-BAD5-62E5-27DE-2DB013987B2A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52541963-677C-6795-656F-B55061718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1157793"/>
            <a:ext cx="4503942" cy="3377957"/>
          </a:xfrm>
          <a:prstGeom prst="rect">
            <a:avLst/>
          </a:prstGeom>
        </p:spPr>
      </p:pic>
      <p:pic>
        <p:nvPicPr>
          <p:cNvPr id="14" name="Slika 13" descr="Slika na kojoj se prikazuje vanjski, biljka, drvo, trava&#10;&#10;Sadržaj generiran umjetnom inteligencijom može biti netočan.">
            <a:extLst>
              <a:ext uri="{FF2B5EF4-FFF2-40B4-BE49-F238E27FC236}">
                <a16:creationId xmlns:a16="http://schemas.microsoft.com/office/drawing/2014/main" id="{A6E5159C-6C08-AE7B-2B21-78D305362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572000" y="1157794"/>
            <a:ext cx="4503943" cy="337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55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5"/>
          <p:cNvSpPr txBox="1">
            <a:spLocks noGrp="1"/>
          </p:cNvSpPr>
          <p:nvPr>
            <p:ph type="title"/>
          </p:nvPr>
        </p:nvSpPr>
        <p:spPr>
          <a:xfrm flipH="1">
            <a:off x="232975" y="282515"/>
            <a:ext cx="3618871" cy="98907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>
                <a:solidFill>
                  <a:schemeClr val="tx1"/>
                </a:solidFill>
              </a:rPr>
              <a:t>EDUKACIJA UČENIKA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8" y="1658111"/>
            <a:ext cx="3964940" cy="297370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0" y="1658111"/>
            <a:ext cx="3986020" cy="29895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inimalist Green Slides by Slidesgo">
  <a:themeElements>
    <a:clrScheme name="Simple Light">
      <a:dk1>
        <a:srgbClr val="000000"/>
      </a:dk1>
      <a:lt1>
        <a:srgbClr val="FFFFFF"/>
      </a:lt1>
      <a:dk2>
        <a:srgbClr val="A6BFA5"/>
      </a:dk2>
      <a:lt2>
        <a:srgbClr val="C9D8C8"/>
      </a:lt2>
      <a:accent1>
        <a:srgbClr val="161922"/>
      </a:accent1>
      <a:accent2>
        <a:srgbClr val="FFFFFF"/>
      </a:accent2>
      <a:accent3>
        <a:srgbClr val="A6BFA5"/>
      </a:accent3>
      <a:accent4>
        <a:srgbClr val="C9D8C8"/>
      </a:accent4>
      <a:accent5>
        <a:srgbClr val="000000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537</Words>
  <Application>Microsoft Office PowerPoint</Application>
  <PresentationFormat>Prikaz na zaslonu (16:9)</PresentationFormat>
  <Paragraphs>169</Paragraphs>
  <Slides>21</Slides>
  <Notes>17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5" baseType="lpstr">
      <vt:lpstr>Playfair Display</vt:lpstr>
      <vt:lpstr>Montserrat</vt:lpstr>
      <vt:lpstr>Arial</vt:lpstr>
      <vt:lpstr>Minimalist Green Slides by Slidesgo</vt:lpstr>
      <vt:lpstr>ZIDANJE KAMENOM U ISTRI</vt:lpstr>
      <vt:lpstr>OPIS PROJEKTA</vt:lpstr>
      <vt:lpstr>CILJEVI PROJEKTA</vt:lpstr>
      <vt:lpstr>PREDVIĐENE AKTIVNOSTI I RADOVI</vt:lpstr>
      <vt:lpstr>OKVIRNI MJESEČNI PLAN</vt:lpstr>
      <vt:lpstr>PowerPoint prezentacija</vt:lpstr>
      <vt:lpstr>KOPANJE TEMELJA </vt:lpstr>
      <vt:lpstr>KOPANJE TEMELJA </vt:lpstr>
      <vt:lpstr>EDUKACIJA UČENIKA</vt:lpstr>
      <vt:lpstr>EDUKACIJA UČENIKA  – POKAZNA VJEŽBA</vt:lpstr>
      <vt:lpstr>ALATI  ZA OBRADU KAMENA</vt:lpstr>
      <vt:lpstr>PowerPoint prezentacija</vt:lpstr>
      <vt:lpstr>PowerPoint prezentacija</vt:lpstr>
      <vt:lpstr>ZIDANJE ZIDA KAMENOM</vt:lpstr>
      <vt:lpstr>MAJICE ZA PROMIDŽBU PROJEKTA ZAVIČAJNE NASTAVE</vt:lpstr>
      <vt:lpstr>POSTIGNUTI CILJEVI</vt:lpstr>
      <vt:lpstr>OCJENA PROJEKTA</vt:lpstr>
      <vt:lpstr>POPIS SUDIONIKA</vt:lpstr>
      <vt:lpstr>POPIS SUDIONIKA</vt:lpstr>
      <vt:lpstr>POPIS SUDIONIKA</vt:lpstr>
      <vt:lpstr>POPIS SUDIONIKA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AUTOHTONA STABLA ISTRE</dc:title>
  <dc:creator>Korisnik</dc:creator>
  <cp:lastModifiedBy>Nino Basara</cp:lastModifiedBy>
  <cp:revision>99</cp:revision>
  <cp:lastPrinted>2024-04-26T06:59:06Z</cp:lastPrinted>
  <dcterms:modified xsi:type="dcterms:W3CDTF">2025-05-02T10:46:11Z</dcterms:modified>
</cp:coreProperties>
</file>