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7" r:id="rId5"/>
    <p:sldId id="260" r:id="rId6"/>
    <p:sldId id="261" r:id="rId7"/>
    <p:sldId id="262" r:id="rId8"/>
    <p:sldId id="264" r:id="rId9"/>
    <p:sldId id="265" r:id="rId10"/>
    <p:sldId id="269" r:id="rId11"/>
    <p:sldId id="273" r:id="rId12"/>
    <p:sldId id="270" r:id="rId13"/>
    <p:sldId id="271" r:id="rId14"/>
    <p:sldId id="272" r:id="rId15"/>
    <p:sldId id="274" r:id="rId16"/>
  </p:sldIdLst>
  <p:sldSz cx="12192000" cy="6858000"/>
  <p:notesSz cx="6858000" cy="9144000"/>
  <p:embeddedFontLst>
    <p:embeddedFont>
      <p:font typeface="Trebuchet MS" panose="020B060302020202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11/2/2022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https://www.youtube.com/embed/DTQGgooepyg?feature=oembed" TargetMode="External"/><Relationship Id="rId1" Type="http://schemas.openxmlformats.org/officeDocument/2006/relationships/video" Target="https://www.youtube.com/embed/y-184lz4yek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video" Target="https://www.youtube.com/embed/0OvPXujZOgA?feature=oembed" TargetMode="External"/><Relationship Id="rId7" Type="http://schemas.openxmlformats.org/officeDocument/2006/relationships/image" Target="../media/image25.jpeg"/><Relationship Id="rId2" Type="http://schemas.openxmlformats.org/officeDocument/2006/relationships/video" Target="https://www.youtube.com/embed/EN5Pt-3SiLY?feature=oembed" TargetMode="External"/><Relationship Id="rId1" Type="http://schemas.openxmlformats.org/officeDocument/2006/relationships/video" Target="https://www.youtube.com/embed/1cO248YDDHE?feature=oembed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asistre.hr/pula/istarska-vecer-lipo-je-cut-taj-nas-ca-58534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1CGrKUZgQcc?feature=oembed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video" Target="https://www.youtube.com/embed/8tqTl9fmpWs?feature=oembed" TargetMode="External"/><Relationship Id="rId7" Type="http://schemas.openxmlformats.org/officeDocument/2006/relationships/image" Target="../media/image20.jpeg"/><Relationship Id="rId2" Type="http://schemas.openxmlformats.org/officeDocument/2006/relationships/video" Target="https://www.youtube.com/embed/cSVik0nT3Io?feature=oembed" TargetMode="External"/><Relationship Id="rId1" Type="http://schemas.openxmlformats.org/officeDocument/2006/relationships/video" Target="https://www.youtube.com/embed/jvzk_XL4H68?feature=oembed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89BE-88D3-4BE5-9658-0EEEE3574C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Zavičajna nastava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6919B-642F-4552-827C-E39EEE3E3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7207" y="4639229"/>
            <a:ext cx="8590326" cy="1117687"/>
          </a:xfrm>
        </p:spPr>
        <p:txBody>
          <a:bodyPr>
            <a:noAutofit/>
          </a:bodyPr>
          <a:lstStyle/>
          <a:p>
            <a:r>
              <a:rPr lang="hr-HR" sz="1600" b="1" dirty="0"/>
              <a:t>Koordinatori projekta: Anica Valenta, Nataša Miljanić, Krunoslava </a:t>
            </a:r>
            <a:r>
              <a:rPr lang="hr-HR" sz="1600" b="1" dirty="0" err="1"/>
              <a:t>Gavrić</a:t>
            </a:r>
            <a:r>
              <a:rPr lang="hr-HR" sz="1600" b="1" dirty="0"/>
              <a:t> i Irena </a:t>
            </a:r>
            <a:r>
              <a:rPr lang="hr-HR" sz="1600" b="1" dirty="0" err="1"/>
              <a:t>Giorgi</a:t>
            </a:r>
            <a:r>
              <a:rPr lang="hr-HR" sz="1600" b="1" dirty="0"/>
              <a:t> (Ela Poljarević zamjena u </a:t>
            </a:r>
            <a:r>
              <a:rPr lang="hr-HR" sz="1600" b="1" dirty="0" err="1"/>
              <a:t>šk.god</a:t>
            </a:r>
            <a:r>
              <a:rPr lang="hr-HR" sz="1600" b="1" dirty="0"/>
              <a:t>. 2019./2020.)</a:t>
            </a:r>
          </a:p>
          <a:p>
            <a:r>
              <a:rPr lang="hr-HR" sz="1600" b="1" dirty="0"/>
              <a:t>Razredi: 1.a, 1.c, 4.a i 5.a u školskoj god. 2019./2020.</a:t>
            </a:r>
          </a:p>
          <a:p>
            <a:r>
              <a:rPr lang="hr-HR" sz="1600" b="1" dirty="0"/>
              <a:t>Razredi: 2.a,1.a, 5.a i 6.a u školskoj god. 2020./2021.</a:t>
            </a:r>
          </a:p>
          <a:p>
            <a:r>
              <a:rPr lang="hr-HR" sz="1600" b="1" dirty="0"/>
              <a:t>OŠ </a:t>
            </a:r>
            <a:r>
              <a:rPr lang="hr-HR" sz="1600" b="1" dirty="0" err="1"/>
              <a:t>Šijana</a:t>
            </a:r>
            <a:r>
              <a:rPr lang="hr-HR" sz="1600" b="1" dirty="0"/>
              <a:t>, Pula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C5686-323F-4559-BA15-BDF39C8B3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0" y="266699"/>
            <a:ext cx="1529478" cy="2202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B0617-FF8C-43B4-A931-EA8E42F2C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39022" y="266699"/>
            <a:ext cx="1529478" cy="22025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99AAAF-374A-4306-9F10-490145994D86}"/>
              </a:ext>
            </a:extLst>
          </p:cNvPr>
          <p:cNvSpPr/>
          <p:nvPr/>
        </p:nvSpPr>
        <p:spPr>
          <a:xfrm>
            <a:off x="1728097" y="719085"/>
            <a:ext cx="849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r-HR" sz="5400" b="1" cap="none" spc="0" dirty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/>
              </a:rPr>
              <a:t>Istarska večer u OŠ </a:t>
            </a:r>
            <a:r>
              <a:rPr lang="hr-HR" sz="5400" b="1" cap="none" spc="0" dirty="0" err="1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/>
              </a:rPr>
              <a:t>Šijana</a:t>
            </a:r>
            <a:endParaRPr lang="en-US" sz="5400" b="1" cap="none" spc="0" dirty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597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8CD1-52C0-4E08-9CAE-6EEBFEC1D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4594169"/>
            <a:ext cx="9613862" cy="588535"/>
          </a:xfrm>
        </p:spPr>
        <p:txBody>
          <a:bodyPr/>
          <a:lstStyle/>
          <a:p>
            <a:r>
              <a:rPr lang="hr-HR" dirty="0"/>
              <a:t>Brojalice na istarskom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632CC-18FB-4D26-BD60-6656DCCE0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0" y="5197789"/>
            <a:ext cx="9613862" cy="502255"/>
          </a:xfrm>
        </p:spPr>
        <p:txBody>
          <a:bodyPr>
            <a:noAutofit/>
          </a:bodyPr>
          <a:lstStyle/>
          <a:p>
            <a:r>
              <a:rPr lang="hr-HR" sz="1800" dirty="0"/>
              <a:t>Igre u slobodno vrijeme pored naše škole.</a:t>
            </a:r>
          </a:p>
          <a:p>
            <a:r>
              <a:rPr lang="hr-HR" sz="1800" dirty="0"/>
              <a:t>1.a </a:t>
            </a:r>
            <a:r>
              <a:rPr lang="hr-HR" sz="1800" dirty="0" err="1"/>
              <a:t>šk.god</a:t>
            </a:r>
            <a:r>
              <a:rPr lang="hr-HR" sz="1800" dirty="0"/>
              <a:t>. 2020./2021.</a:t>
            </a:r>
          </a:p>
        </p:txBody>
      </p:sp>
      <p:pic>
        <p:nvPicPr>
          <p:cNvPr id="7" name="Online Media 6" title="Brojalica 1.">
            <a:hlinkClick r:id="" action="ppaction://media"/>
            <a:extLst>
              <a:ext uri="{FF2B5EF4-FFF2-40B4-BE49-F238E27FC236}">
                <a16:creationId xmlns:a16="http://schemas.microsoft.com/office/drawing/2014/main" id="{B62C4083-98A2-476D-A174-BAE6710BB9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65545" y="1055596"/>
            <a:ext cx="4319971" cy="2440783"/>
          </a:xfrm>
          <a:prstGeom prst="rect">
            <a:avLst/>
          </a:prstGeom>
        </p:spPr>
      </p:pic>
      <p:pic>
        <p:nvPicPr>
          <p:cNvPr id="9" name="Online Media 8" title="Brojalica 2.">
            <a:hlinkClick r:id="" action="ppaction://media"/>
            <a:extLst>
              <a:ext uri="{FF2B5EF4-FFF2-40B4-BE49-F238E27FC236}">
                <a16:creationId xmlns:a16="http://schemas.microsoft.com/office/drawing/2014/main" id="{8134D438-DBE1-43CC-AE9E-F67DB7F8019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969661" y="1055596"/>
            <a:ext cx="4319970" cy="2440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4D0E24-E84A-47B1-BD68-39A1581E2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6730" y="4708205"/>
            <a:ext cx="822122" cy="11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11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8CD1-52C0-4E08-9CAE-6EEBFEC1D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4602558"/>
            <a:ext cx="9613862" cy="588535"/>
          </a:xfrm>
        </p:spPr>
        <p:txBody>
          <a:bodyPr/>
          <a:lstStyle/>
          <a:p>
            <a:r>
              <a:rPr lang="hr-HR" dirty="0"/>
              <a:t>Brojalice na istarskom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632CC-18FB-4D26-BD60-6656DCCE0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0" y="5191093"/>
            <a:ext cx="9613862" cy="502255"/>
          </a:xfrm>
        </p:spPr>
        <p:txBody>
          <a:bodyPr>
            <a:noAutofit/>
          </a:bodyPr>
          <a:lstStyle/>
          <a:p>
            <a:r>
              <a:rPr lang="hr-HR" sz="1800" dirty="0"/>
              <a:t>Igre u učionici i našoj sjenici kod školskog igrališta.</a:t>
            </a:r>
          </a:p>
          <a:p>
            <a:r>
              <a:rPr lang="hr-HR" sz="1800" dirty="0"/>
              <a:t>1.a </a:t>
            </a:r>
            <a:r>
              <a:rPr lang="hr-HR" sz="1800" dirty="0" err="1"/>
              <a:t>šk.god</a:t>
            </a:r>
            <a:r>
              <a:rPr lang="hr-HR" sz="1800" dirty="0"/>
              <a:t>. 2020./2021.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4D0E24-E84A-47B1-BD68-39A1581E2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6730" y="4708205"/>
            <a:ext cx="822122" cy="1183888"/>
          </a:xfrm>
          <a:prstGeom prst="rect">
            <a:avLst/>
          </a:prstGeom>
        </p:spPr>
      </p:pic>
      <p:pic>
        <p:nvPicPr>
          <p:cNvPr id="4" name="Online Media 3" title="Brojalica 3.">
            <a:hlinkClick r:id="" action="ppaction://media"/>
            <a:extLst>
              <a:ext uri="{FF2B5EF4-FFF2-40B4-BE49-F238E27FC236}">
                <a16:creationId xmlns:a16="http://schemas.microsoft.com/office/drawing/2014/main" id="{8C275CD2-389C-4903-A82B-356284D613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4163" y="134768"/>
            <a:ext cx="3908997" cy="2208583"/>
          </a:xfrm>
          <a:prstGeom prst="rect">
            <a:avLst/>
          </a:prstGeom>
        </p:spPr>
      </p:pic>
      <p:pic>
        <p:nvPicPr>
          <p:cNvPr id="5" name="Online Media 4" title="Brojalica 4.">
            <a:hlinkClick r:id="" action="ppaction://media"/>
            <a:extLst>
              <a:ext uri="{FF2B5EF4-FFF2-40B4-BE49-F238E27FC236}">
                <a16:creationId xmlns:a16="http://schemas.microsoft.com/office/drawing/2014/main" id="{17B65BAD-3BD4-4970-87B8-4C24783F24D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141501" y="995416"/>
            <a:ext cx="3908997" cy="2208583"/>
          </a:xfrm>
          <a:prstGeom prst="rect">
            <a:avLst/>
          </a:prstGeom>
        </p:spPr>
      </p:pic>
      <p:pic>
        <p:nvPicPr>
          <p:cNvPr id="6" name="Online Media 5" title="Brojalica 5.">
            <a:hlinkClick r:id="" action="ppaction://media"/>
            <a:extLst>
              <a:ext uri="{FF2B5EF4-FFF2-40B4-BE49-F238E27FC236}">
                <a16:creationId xmlns:a16="http://schemas.microsoft.com/office/drawing/2014/main" id="{90F7C364-57FF-4DEC-82FC-DC393E9BE835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8198840" y="2205354"/>
            <a:ext cx="3908997" cy="220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63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00DA-D9A6-4688-B512-687331F4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790346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Besidarnik</a:t>
            </a:r>
            <a:r>
              <a:rPr lang="hr-HR" dirty="0"/>
              <a:t> i Abeceda </a:t>
            </a:r>
            <a:br>
              <a:rPr lang="hr-HR" dirty="0"/>
            </a:br>
            <a:endParaRPr lang="hr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A1C30-63FC-463E-A681-3A4CA81FDA37}"/>
              </a:ext>
            </a:extLst>
          </p:cNvPr>
          <p:cNvSpPr txBox="1"/>
          <p:nvPr/>
        </p:nvSpPr>
        <p:spPr>
          <a:xfrm>
            <a:off x="680321" y="1283780"/>
            <a:ext cx="947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Naučili smo puno riječi na istarskom i izradili naš rječnik i abecedu.</a:t>
            </a:r>
          </a:p>
          <a:p>
            <a:r>
              <a:rPr lang="hr-HR" dirty="0" err="1"/>
              <a:t>Šk.god</a:t>
            </a:r>
            <a:r>
              <a:rPr lang="hr-HR" dirty="0"/>
              <a:t>. 2019./2020.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53306E-FF16-4E9E-991D-A3E20CBE4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411" y="705005"/>
            <a:ext cx="822122" cy="1183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DB461-283D-42D6-A01D-7BFD46AF5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383" y="2819110"/>
            <a:ext cx="4200090" cy="3150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EA8B7-7914-4C1E-B85C-E3257445D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17" y="2047322"/>
            <a:ext cx="3500461" cy="2625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F72DC-C158-482D-8C6A-8E583769E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979" y="3762463"/>
            <a:ext cx="3959604" cy="296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4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00DA-D9A6-4688-B512-687331F4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790346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Besidarnik</a:t>
            </a:r>
            <a:r>
              <a:rPr lang="hr-HR" dirty="0"/>
              <a:t> i Abeceda </a:t>
            </a:r>
            <a:br>
              <a:rPr lang="hr-HR" dirty="0"/>
            </a:br>
            <a:endParaRPr lang="hr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A1C30-63FC-463E-A681-3A4CA81FDA37}"/>
              </a:ext>
            </a:extLst>
          </p:cNvPr>
          <p:cNvSpPr txBox="1"/>
          <p:nvPr/>
        </p:nvSpPr>
        <p:spPr>
          <a:xfrm>
            <a:off x="680322" y="1283780"/>
            <a:ext cx="942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Besidarnik</a:t>
            </a:r>
            <a:r>
              <a:rPr lang="hr-HR" dirty="0"/>
              <a:t> i Abeceda mogu se i posuditi u knjižnici naše škole i uživati u učenju </a:t>
            </a:r>
          </a:p>
          <a:p>
            <a:r>
              <a:rPr lang="hr-HR" dirty="0"/>
              <a:t>o našoj zavičajnosti.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53306E-FF16-4E9E-991D-A3E20CBE4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411" y="705005"/>
            <a:ext cx="822122" cy="1183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ACDA6B-275B-46C2-8C56-778CA7D56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504" y="3269364"/>
            <a:ext cx="4639320" cy="22544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7AEA67-EDFE-4DD6-B595-8D5ECEB95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91" y="5152210"/>
            <a:ext cx="3296876" cy="16021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D76489-97B0-4E98-A602-63B236E39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2033" y="2304374"/>
            <a:ext cx="3296874" cy="16021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F0AFB6-58A3-4623-BB7D-A700626BA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0882" y="5004625"/>
            <a:ext cx="3448025" cy="16755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85A37F-EE58-4227-91F2-65ACB516C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90" y="2304373"/>
            <a:ext cx="3296877" cy="16021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2113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00DA-D9A6-4688-B512-687331F4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790346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Besidarnik</a:t>
            </a:r>
            <a:r>
              <a:rPr lang="hr-HR" dirty="0"/>
              <a:t> i Abeceda </a:t>
            </a:r>
            <a:br>
              <a:rPr lang="hr-HR" dirty="0"/>
            </a:br>
            <a:endParaRPr lang="hr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A1C30-63FC-463E-A681-3A4CA81FDA37}"/>
              </a:ext>
            </a:extLst>
          </p:cNvPr>
          <p:cNvSpPr txBox="1"/>
          <p:nvPr/>
        </p:nvSpPr>
        <p:spPr>
          <a:xfrm>
            <a:off x="680322" y="1283780"/>
            <a:ext cx="812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Naš </a:t>
            </a:r>
            <a:r>
              <a:rPr lang="hr-HR" dirty="0" err="1"/>
              <a:t>Besidarnik</a:t>
            </a:r>
            <a:r>
              <a:rPr lang="hr-HR" dirty="0"/>
              <a:t> i Abeceda može poslužiti na nastavi i u produženom boravku.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53306E-FF16-4E9E-991D-A3E20CBE4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411" y="705005"/>
            <a:ext cx="822122" cy="1183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86EB09-EA07-4C5D-9341-712B5BF0E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13" y="2059675"/>
            <a:ext cx="2783492" cy="15657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AD7E2-FE63-4E0D-9841-441FC53E4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899" y="3790723"/>
            <a:ext cx="1652201" cy="29372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B2B1A-77D5-4F37-8CFC-CE5992E58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097" y="5152567"/>
            <a:ext cx="3121061" cy="15166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2D9D0F-AD45-4B20-865E-D09F8B273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002" y="2118398"/>
            <a:ext cx="2802156" cy="1576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0C5653-F245-46E7-9AF1-3462E2121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7019" y="3576354"/>
            <a:ext cx="2802156" cy="1576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925C9C-1607-448E-87D0-7BFBC724D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9647" y="3645575"/>
            <a:ext cx="2783492" cy="15657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AF977D-4ECF-44CD-A918-F5F538F3C4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4921" y="2081179"/>
            <a:ext cx="2802156" cy="1576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BB2569-3FD2-41A6-9B3E-B2DD323D33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113" y="5152567"/>
            <a:ext cx="3121062" cy="15166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53828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00DA-D9A6-4688-B512-687331F4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22" y="1098547"/>
            <a:ext cx="9624960" cy="790346"/>
          </a:xfrm>
        </p:spPr>
        <p:txBody>
          <a:bodyPr>
            <a:normAutofit fontScale="90000"/>
          </a:bodyPr>
          <a:lstStyle/>
          <a:p>
            <a:r>
              <a:rPr lang="hr-HR" dirty="0"/>
              <a:t>Istarska večer u OŠ </a:t>
            </a:r>
            <a:r>
              <a:rPr lang="hr-HR" dirty="0" err="1"/>
              <a:t>Šijana</a:t>
            </a:r>
            <a:br>
              <a:rPr lang="hr-HR" dirty="0"/>
            </a:br>
            <a:endParaRPr lang="hr-HR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53306E-FF16-4E9E-991D-A3E20CBE4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4411" y="705005"/>
            <a:ext cx="822122" cy="1183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CEFFF7-59F3-40A7-9173-D693A8CEC098}"/>
              </a:ext>
            </a:extLst>
          </p:cNvPr>
          <p:cNvSpPr txBox="1"/>
          <p:nvPr/>
        </p:nvSpPr>
        <p:spPr>
          <a:xfrm>
            <a:off x="669222" y="2323750"/>
            <a:ext cx="11419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održava se već tradicionalno u 2.polugodištu gdje nam se godinama pridružuju razne škole iz cijele Istre te plesom, pjesmom, govorenjem pjesme ili brojalice i sviranjem tradicionalnih istarskih instrumenata predstavljaju drugim učenicima i roditeljima svoje znanje i vještine, te promoviraju zavičajnost.</a:t>
            </a:r>
          </a:p>
          <a:p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	Iznimno zbog epidemiološke situacije prošle i ove godine nismo mogli realizirati Istarsku večer u OŠ </a:t>
            </a:r>
            <a:r>
              <a:rPr lang="hr-HR" dirty="0" err="1">
                <a:solidFill>
                  <a:schemeClr val="bg1"/>
                </a:solidFill>
              </a:rPr>
              <a:t>Šijana,ali</a:t>
            </a:r>
            <a:r>
              <a:rPr lang="hr-HR" dirty="0">
                <a:solidFill>
                  <a:schemeClr val="bg1"/>
                </a:solidFill>
              </a:rPr>
              <a:t> se nadamo brzom nastavku tradicije naše škole. </a:t>
            </a:r>
          </a:p>
          <a:p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	Vidimo se možda i u našoj školi za Istarsku večer u OŠ </a:t>
            </a:r>
            <a:r>
              <a:rPr lang="hr-HR" dirty="0" err="1">
                <a:solidFill>
                  <a:schemeClr val="bg1"/>
                </a:solidFill>
              </a:rPr>
              <a:t>Šijana,a</a:t>
            </a:r>
            <a:r>
              <a:rPr lang="hr-HR" dirty="0">
                <a:solidFill>
                  <a:schemeClr val="bg1"/>
                </a:solidFill>
              </a:rPr>
              <a:t> do tada Vas pozdravljamo s našim tradicionalnim pozdravom: LIPO JE ČUTI TAJ NAŠ ČA.</a:t>
            </a:r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B4616B3-4726-4B2E-8B5B-634315317481}"/>
              </a:ext>
            </a:extLst>
          </p:cNvPr>
          <p:cNvSpPr txBox="1"/>
          <p:nvPr/>
        </p:nvSpPr>
        <p:spPr>
          <a:xfrm>
            <a:off x="775477" y="5869880"/>
            <a:ext cx="941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  <a:hlinkClick r:id="rId3" tooltip="Glas Istre: članak u novinama o Istarskoj večeri u OŠ Šijana prijašnjih godi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https://www.glasistre.hr/pula/istarska-vecer-lipo-je-cut-taj-nas-ca-585341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73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424A-B256-49DB-BF49-DD2F1B73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sz="2400" dirty="0"/>
            </a:br>
            <a:endParaRPr lang="hr-H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86751-32FE-486B-8700-903292C23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281" y="4592227"/>
            <a:ext cx="10050900" cy="1200328"/>
          </a:xfrm>
        </p:spPr>
        <p:txBody>
          <a:bodyPr/>
          <a:lstStyle/>
          <a:p>
            <a:r>
              <a:rPr lang="hr-HR" sz="4000" dirty="0"/>
              <a:t>Simbol (logo) Istarske večeri u OŠ </a:t>
            </a:r>
            <a:r>
              <a:rPr lang="hr-HR" sz="4000" dirty="0" err="1"/>
              <a:t>Šijana</a:t>
            </a:r>
            <a:endParaRPr lang="hr-HR" sz="4000" dirty="0"/>
          </a:p>
          <a:p>
            <a:endParaRPr lang="hr-H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8426E-9952-4FB6-AA60-9F432BF18455}"/>
              </a:ext>
            </a:extLst>
          </p:cNvPr>
          <p:cNvSpPr txBox="1"/>
          <p:nvPr/>
        </p:nvSpPr>
        <p:spPr>
          <a:xfrm>
            <a:off x="10580616" y="4557738"/>
            <a:ext cx="175120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900" i="1" dirty="0">
                <a:solidFill>
                  <a:schemeClr val="bg1"/>
                </a:solidFill>
              </a:rPr>
              <a:t>Cvijet nevena simbol naše </a:t>
            </a:r>
          </a:p>
          <a:p>
            <a:r>
              <a:rPr lang="hr-HR" sz="1900" i="1" dirty="0">
                <a:solidFill>
                  <a:schemeClr val="bg1"/>
                </a:solidFill>
              </a:rPr>
              <a:t>škole i </a:t>
            </a:r>
          </a:p>
          <a:p>
            <a:r>
              <a:rPr lang="hr-HR" sz="1900" i="1" dirty="0">
                <a:solidFill>
                  <a:schemeClr val="bg1"/>
                </a:solidFill>
              </a:rPr>
              <a:t>roženica.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F496C5-384E-4CDB-8C1B-D9A093496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769" y="136286"/>
            <a:ext cx="3070370" cy="44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4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DC78-C9F0-4A89-ADE7-5A0173396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Broševi:</a:t>
            </a:r>
            <a:br>
              <a:rPr lang="hr-HR" dirty="0"/>
            </a:br>
            <a:r>
              <a:rPr lang="hr-HR" dirty="0"/>
              <a:t>izrađivali smo broševe našeg loga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5154EE-AF88-4467-9A6F-48C0BC007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70651"/>
            <a:ext cx="6063658" cy="2946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478F7-259F-4738-AC24-7FE81DB7B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439" y="4041541"/>
            <a:ext cx="5372841" cy="26109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A15C74-F61D-4A9B-9EA0-92E6D09DA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411" y="705005"/>
            <a:ext cx="822122" cy="11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14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DC78-C9F0-4A89-ADE7-5A0173396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Magnetići</a:t>
            </a:r>
            <a:r>
              <a:rPr lang="hr-HR" dirty="0"/>
              <a:t>:</a:t>
            </a:r>
            <a:br>
              <a:rPr lang="hr-HR" dirty="0"/>
            </a:br>
            <a:r>
              <a:rPr lang="hr-HR" dirty="0"/>
              <a:t>izrađivali smo </a:t>
            </a:r>
            <a:r>
              <a:rPr lang="hr-HR" dirty="0" err="1"/>
              <a:t>magnetiće</a:t>
            </a:r>
            <a:r>
              <a:rPr lang="hr-HR" dirty="0"/>
              <a:t> naše Istre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7D46D-CDF3-417B-9487-989807B5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33" y="2126821"/>
            <a:ext cx="3811395" cy="2143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FAE07-41B4-4AAA-95CF-C885E882D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340933" y="4369338"/>
            <a:ext cx="3811395" cy="2143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8BB0FE-0DBB-47E5-ADC6-BB853E284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007" y="1998051"/>
            <a:ext cx="2667699" cy="4742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20906-1617-4B35-A26B-748D8AEE9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0" y="2762618"/>
            <a:ext cx="4674943" cy="2629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27704-7E57-4359-9B3F-EC47406B5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4411" y="705005"/>
            <a:ext cx="822122" cy="11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92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DC78-C9F0-4A89-ADE7-5A0173396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Istarska nošnja od papira i naš logo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0CFDD-831D-431A-B906-8261312E7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363" y="2199770"/>
            <a:ext cx="6394663" cy="4280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C0595-3892-4609-9F15-99A4B9518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411" y="705005"/>
            <a:ext cx="822122" cy="11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2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48D4-BB44-4E47-A727-297808A5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19" y="4685019"/>
            <a:ext cx="9613862" cy="588535"/>
          </a:xfrm>
        </p:spPr>
        <p:txBody>
          <a:bodyPr/>
          <a:lstStyle/>
          <a:p>
            <a:r>
              <a:rPr lang="hr-HR" dirty="0"/>
              <a:t>Park </a:t>
            </a:r>
            <a:r>
              <a:rPr lang="hr-HR" dirty="0" err="1"/>
              <a:t>kažuna</a:t>
            </a:r>
            <a:r>
              <a:rPr lang="hr-HR" dirty="0"/>
              <a:t> u Vodnjanu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497FC-EC18-4147-9BDE-19C358C2A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7663" y="5255083"/>
            <a:ext cx="9539173" cy="502255"/>
          </a:xfrm>
        </p:spPr>
        <p:txBody>
          <a:bodyPr>
            <a:noAutofit/>
          </a:bodyPr>
          <a:lstStyle/>
          <a:p>
            <a:r>
              <a:rPr lang="hr-HR" sz="1800" dirty="0"/>
              <a:t>Gosp. Branko Orbanić nas je kroz zanimljivu radionicu upoznao s osobitostima </a:t>
            </a:r>
            <a:r>
              <a:rPr lang="hr-HR" sz="1800" dirty="0" err="1"/>
              <a:t>kažuna</a:t>
            </a:r>
            <a:r>
              <a:rPr lang="hr-HR" sz="1800" dirty="0"/>
              <a:t>.</a:t>
            </a:r>
          </a:p>
          <a:p>
            <a:r>
              <a:rPr lang="hr-HR" sz="1800" dirty="0" err="1"/>
              <a:t>Šk.god</a:t>
            </a:r>
            <a:r>
              <a:rPr lang="hr-HR" sz="1800" dirty="0"/>
              <a:t>. 2019./2020.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3B712C-ED16-47FB-B473-209CFB904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1" y="159699"/>
            <a:ext cx="4640219" cy="2254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CDA815-9931-48D5-829F-AB426EE74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195" y="119171"/>
            <a:ext cx="5254304" cy="25533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A278E8-EF3B-4BFB-9B12-B67E79AE3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046" y="2011975"/>
            <a:ext cx="5254304" cy="25533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3808D8-28FC-4D20-B16D-66AFC9B3A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4745" y="4708205"/>
            <a:ext cx="822122" cy="11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48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B843-2524-40E5-8B72-6C68C24A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4585780"/>
            <a:ext cx="9613862" cy="588535"/>
          </a:xfrm>
        </p:spPr>
        <p:txBody>
          <a:bodyPr/>
          <a:lstStyle/>
          <a:p>
            <a:r>
              <a:rPr lang="hr-HR" dirty="0"/>
              <a:t>Ples Malih folkloraša – učenici prvih razreda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FA703-FD67-4422-B83C-D51191622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0" y="5173438"/>
            <a:ext cx="9613862" cy="1017637"/>
          </a:xfrm>
        </p:spPr>
        <p:txBody>
          <a:bodyPr>
            <a:noAutofit/>
          </a:bodyPr>
          <a:lstStyle/>
          <a:p>
            <a:r>
              <a:rPr lang="hr-HR" sz="1800" dirty="0"/>
              <a:t>Božićno-novogodišnja priredba u našoj školi šk.god.2019./2020. </a:t>
            </a:r>
          </a:p>
          <a:p>
            <a:r>
              <a:rPr lang="hr-HR" sz="1800" dirty="0"/>
              <a:t>U prvih par mjeseci </a:t>
            </a:r>
            <a:r>
              <a:rPr lang="hr-HR" sz="1800" dirty="0" err="1"/>
              <a:t>prvašići</a:t>
            </a:r>
            <a:r>
              <a:rPr lang="hr-HR" sz="1800" dirty="0"/>
              <a:t> su već naučili plesati </a:t>
            </a:r>
            <a:r>
              <a:rPr lang="hr-HR" sz="1800" dirty="0" err="1"/>
              <a:t>Sette</a:t>
            </a:r>
            <a:r>
              <a:rPr lang="hr-HR" sz="1800" dirty="0"/>
              <a:t> </a:t>
            </a:r>
            <a:r>
              <a:rPr lang="hr-HR" sz="1800" dirty="0" err="1"/>
              <a:t>passi</a:t>
            </a:r>
            <a:r>
              <a:rPr lang="hr-HR" sz="1800" dirty="0"/>
              <a:t>.</a:t>
            </a:r>
          </a:p>
          <a:p>
            <a:r>
              <a:rPr lang="hr-HR" sz="1800" dirty="0"/>
              <a:t>			    Voditeljica Malih folkloraša i koreografkinja: Anica Valenta</a:t>
            </a:r>
          </a:p>
        </p:txBody>
      </p:sp>
      <p:pic>
        <p:nvPicPr>
          <p:cNvPr id="9" name="Online Media 8" title="MALI FOLKLORAŠI 1 a 2019  BOŽIĆ PRIREDBA 2019">
            <a:hlinkClick r:id="" action="ppaction://media"/>
            <a:extLst>
              <a:ext uri="{FF2B5EF4-FFF2-40B4-BE49-F238E27FC236}">
                <a16:creationId xmlns:a16="http://schemas.microsoft.com/office/drawing/2014/main" id="{0F7D1043-F572-45B5-865E-378680E3A4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12983" y="365440"/>
            <a:ext cx="5293453" cy="3970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31719-0D78-458D-BBDE-5F0CC5795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0619" y="4708205"/>
            <a:ext cx="822122" cy="11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1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00DA-D9A6-4688-B512-687331F4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790346"/>
          </a:xfrm>
        </p:spPr>
        <p:txBody>
          <a:bodyPr>
            <a:normAutofit fontScale="90000"/>
          </a:bodyPr>
          <a:lstStyle/>
          <a:p>
            <a:r>
              <a:rPr lang="hr-HR" dirty="0"/>
              <a:t>Luka </a:t>
            </a:r>
            <a:r>
              <a:rPr lang="hr-HR" dirty="0" err="1"/>
              <a:t>Lupetina</a:t>
            </a:r>
            <a:r>
              <a:rPr lang="hr-HR" dirty="0"/>
              <a:t> u našoj školi</a:t>
            </a:r>
            <a:br>
              <a:rPr lang="hr-HR" dirty="0"/>
            </a:br>
            <a:endParaRPr lang="hr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C9DDA-B37B-432E-AABB-887A71E38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000" dirty="0"/>
              <a:t>1.a </a:t>
            </a:r>
            <a:r>
              <a:rPr lang="hr-HR" sz="2000" dirty="0" err="1"/>
              <a:t>šk.god</a:t>
            </a:r>
            <a:r>
              <a:rPr lang="hr-HR" sz="2000" dirty="0"/>
              <a:t>. 2019./2020.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91C02-6314-4066-8366-50F91E7BB20F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2C0C2-0656-46C9-B7C5-F838A83C11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 dirty="0"/>
          </a:p>
          <a:p>
            <a:r>
              <a:rPr lang="hr-HR" sz="2000" dirty="0"/>
              <a:t>1.c </a:t>
            </a:r>
            <a:r>
              <a:rPr lang="hr-HR" sz="2000" dirty="0" err="1"/>
              <a:t>šk.god</a:t>
            </a:r>
            <a:r>
              <a:rPr lang="hr-HR" sz="2000" dirty="0"/>
              <a:t>. 2019./2020.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B4F29-DD2B-4AE2-A43F-098E80A1530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FECBE2-AA32-455F-B2C0-891186415C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r-HR" sz="2000" dirty="0"/>
              <a:t>4.a šk.god.2019./2020.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8FF9B4-9DA4-413B-B0BE-DB0EFDA7DC98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A1C30-63FC-463E-A681-3A4CA81FDA37}"/>
              </a:ext>
            </a:extLst>
          </p:cNvPr>
          <p:cNvSpPr txBox="1"/>
          <p:nvPr/>
        </p:nvSpPr>
        <p:spPr>
          <a:xfrm>
            <a:off x="680322" y="1283780"/>
            <a:ext cx="884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Upoznali smo istarske nošnje, instrumente i druge zanimljivosti našeg zavičaja.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D4C3A1-A46D-4CC6-8F87-43CFBBF3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69" y="3022673"/>
            <a:ext cx="3061262" cy="2295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A982FA-1827-4104-878F-0AF6BB2F3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173" y="3022673"/>
            <a:ext cx="3061264" cy="2295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4AB4A-A1CF-4CBC-B939-965127B3F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249" y="3022673"/>
            <a:ext cx="3070025" cy="2302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53306E-FF16-4E9E-991D-A3E20CBE4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411" y="705005"/>
            <a:ext cx="822122" cy="11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25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00DA-D9A6-4688-B512-687331F4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790346"/>
          </a:xfrm>
        </p:spPr>
        <p:txBody>
          <a:bodyPr>
            <a:normAutofit fontScale="90000"/>
          </a:bodyPr>
          <a:lstStyle/>
          <a:p>
            <a:r>
              <a:rPr lang="hr-HR" dirty="0"/>
              <a:t>Luka </a:t>
            </a:r>
            <a:r>
              <a:rPr lang="hr-HR" dirty="0" err="1"/>
              <a:t>Lupetina</a:t>
            </a:r>
            <a:r>
              <a:rPr lang="hr-HR" dirty="0"/>
              <a:t> u našoj školi</a:t>
            </a:r>
            <a:br>
              <a:rPr lang="hr-HR" dirty="0"/>
            </a:br>
            <a:endParaRPr lang="hr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A1C30-63FC-463E-A681-3A4CA81FDA37}"/>
              </a:ext>
            </a:extLst>
          </p:cNvPr>
          <p:cNvSpPr txBox="1"/>
          <p:nvPr/>
        </p:nvSpPr>
        <p:spPr>
          <a:xfrm>
            <a:off x="680322" y="1283780"/>
            <a:ext cx="905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Zanimljivo je bilo čuti kako zvuče, ali i izgledaju  tradicionalni istarski instrumenti.</a:t>
            </a:r>
          </a:p>
          <a:p>
            <a:r>
              <a:rPr lang="hr-HR" dirty="0"/>
              <a:t>Šk.god.2019./2020.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A08F54-13D8-4BCD-A146-45090BA7E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411" y="705005"/>
            <a:ext cx="822122" cy="1183888"/>
          </a:xfrm>
          <a:prstGeom prst="rect">
            <a:avLst/>
          </a:prstGeom>
        </p:spPr>
      </p:pic>
      <p:pic>
        <p:nvPicPr>
          <p:cNvPr id="15" name="Online Media 14" title="Luka Lupetina   mih">
            <a:hlinkClick r:id="" action="ppaction://media"/>
            <a:extLst>
              <a:ext uri="{FF2B5EF4-FFF2-40B4-BE49-F238E27FC236}">
                <a16:creationId xmlns:a16="http://schemas.microsoft.com/office/drawing/2014/main" id="{D5054DCF-F5EE-4DD3-8439-CA51291D20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6649" y="2460663"/>
            <a:ext cx="3776259" cy="2133587"/>
          </a:xfrm>
          <a:prstGeom prst="rect">
            <a:avLst/>
          </a:prstGeom>
        </p:spPr>
      </p:pic>
      <p:pic>
        <p:nvPicPr>
          <p:cNvPr id="17" name="Online Media 16" title="Luka Lupetina - roženica">
            <a:hlinkClick r:id="" action="ppaction://media"/>
            <a:extLst>
              <a:ext uri="{FF2B5EF4-FFF2-40B4-BE49-F238E27FC236}">
                <a16:creationId xmlns:a16="http://schemas.microsoft.com/office/drawing/2014/main" id="{5FE7ED3B-66E7-40A4-BDA1-D3797BD1556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128738" y="3134699"/>
            <a:ext cx="3776259" cy="2133586"/>
          </a:xfrm>
          <a:prstGeom prst="rect">
            <a:avLst/>
          </a:prstGeom>
        </p:spPr>
      </p:pic>
      <p:pic>
        <p:nvPicPr>
          <p:cNvPr id="18" name="Online Media 17" title="Luka Lupetina - istarska narodna nošnja">
            <a:hlinkClick r:id="" action="ppaction://media"/>
            <a:extLst>
              <a:ext uri="{FF2B5EF4-FFF2-40B4-BE49-F238E27FC236}">
                <a16:creationId xmlns:a16="http://schemas.microsoft.com/office/drawing/2014/main" id="{B9946687-7540-4477-9469-718398FFC85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8130828" y="4488786"/>
            <a:ext cx="3842244" cy="21708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F3A30B-0F9F-4CEC-B990-89096940D28B}"/>
              </a:ext>
            </a:extLst>
          </p:cNvPr>
          <p:cNvSpPr txBox="1"/>
          <p:nvPr/>
        </p:nvSpPr>
        <p:spPr>
          <a:xfrm>
            <a:off x="402672" y="2091331"/>
            <a:ext cx="182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4CF8E-2236-4483-AD83-ABB26FA2A488}"/>
              </a:ext>
            </a:extLst>
          </p:cNvPr>
          <p:cNvSpPr txBox="1"/>
          <p:nvPr/>
        </p:nvSpPr>
        <p:spPr>
          <a:xfrm>
            <a:off x="4244893" y="2747803"/>
            <a:ext cx="182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ROŽENICA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909508-CB39-4945-BC66-B394A88EF4A8}"/>
              </a:ext>
            </a:extLst>
          </p:cNvPr>
          <p:cNvSpPr txBox="1"/>
          <p:nvPr/>
        </p:nvSpPr>
        <p:spPr>
          <a:xfrm>
            <a:off x="8341453" y="4102249"/>
            <a:ext cx="297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NARODNA NOŠNJA</a:t>
            </a:r>
          </a:p>
        </p:txBody>
      </p:sp>
    </p:spTree>
    <p:extLst>
      <p:ext uri="{BB962C8B-B14F-4D97-AF65-F5344CB8AC3E}">
        <p14:creationId xmlns:p14="http://schemas.microsoft.com/office/powerpoint/2010/main" val="297259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1221</TotalTime>
  <Words>361</Words>
  <Application>Microsoft Office PowerPoint</Application>
  <PresentationFormat>Widescreen</PresentationFormat>
  <Paragraphs>54</Paragraphs>
  <Slides>15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Berlin</vt:lpstr>
      <vt:lpstr>Zavičajna nastava</vt:lpstr>
      <vt:lpstr> </vt:lpstr>
      <vt:lpstr>Broševi: izrađivali smo broševe našeg loga</vt:lpstr>
      <vt:lpstr>Magnetići: izrađivali smo magnetiće naše Istre</vt:lpstr>
      <vt:lpstr>Istarska nošnja od papira i naš logo</vt:lpstr>
      <vt:lpstr>Park kažuna u Vodnjanu</vt:lpstr>
      <vt:lpstr>Ples Malih folkloraša – učenici prvih razreda</vt:lpstr>
      <vt:lpstr>Luka Lupetina u našoj školi </vt:lpstr>
      <vt:lpstr>Luka Lupetina u našoj školi </vt:lpstr>
      <vt:lpstr>Brojalice na istarskom</vt:lpstr>
      <vt:lpstr>Brojalice na istarskom</vt:lpstr>
      <vt:lpstr>Besidarnik i Abeceda  </vt:lpstr>
      <vt:lpstr>Besidarnik i Abeceda  </vt:lpstr>
      <vt:lpstr>Besidarnik i Abeceda  </vt:lpstr>
      <vt:lpstr>Istarska večer u OŠ Šijana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Anica Valenta</dc:creator>
  <cp:lastModifiedBy>korisnik</cp:lastModifiedBy>
  <cp:revision>90</cp:revision>
  <dcterms:created xsi:type="dcterms:W3CDTF">2021-05-23T21:49:53Z</dcterms:created>
  <dcterms:modified xsi:type="dcterms:W3CDTF">2022-11-02T08:19:54Z</dcterms:modified>
</cp:coreProperties>
</file>