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64" r:id="rId3"/>
    <p:sldId id="263" r:id="rId4"/>
    <p:sldId id="265" r:id="rId5"/>
    <p:sldId id="26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6193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35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7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77493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4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6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7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28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198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53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367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za-nas.hr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64219BC8-72E1-42DA-9CA0-C1C23393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66E3ED26-51B7-4773-A737-34D228CE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5" name="Freeform 6">
            <a:extLst>
              <a:ext uri="{FF2B5EF4-FFF2-40B4-BE49-F238E27FC236}">
                <a16:creationId xmlns:a16="http://schemas.microsoft.com/office/drawing/2014/main" id="{40EDACA3-3BD4-41EF-A3A1-ACD4F732C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3D03D25-4616-3DD9-EA1C-F293D81B2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3241" y="1238250"/>
            <a:ext cx="8361229" cy="3701978"/>
          </a:xfrm>
        </p:spPr>
        <p:txBody>
          <a:bodyPr>
            <a:normAutofit fontScale="90000"/>
          </a:bodyPr>
          <a:lstStyle/>
          <a:p>
            <a:pPr>
              <a:spcAft>
                <a:spcPts val="800"/>
              </a:spcAft>
            </a:pPr>
            <a:r>
              <a:rPr lang="hr-HR" sz="2200" cap="none" dirty="0">
                <a:solidFill>
                  <a:schemeClr val="bg2"/>
                </a:solidFill>
                <a:latin typeface="Arial Narrow" panose="020B0606020202030204" pitchFamily="34" charset="0"/>
              </a:rPr>
              <a:t>Predstavljanje zavičajnog priručnika</a:t>
            </a:r>
            <a:br>
              <a:rPr lang="hr-HR" sz="1800" cap="none" dirty="0">
                <a:solidFill>
                  <a:schemeClr val="bg2"/>
                </a:solidFill>
                <a:latin typeface="Arial Narrow" panose="020B0606020202030204" pitchFamily="34" charset="0"/>
              </a:rPr>
            </a:br>
            <a:br>
              <a:rPr lang="hr-HR" sz="1800" cap="none" dirty="0">
                <a:solidFill>
                  <a:schemeClr val="bg2"/>
                </a:solidFill>
                <a:latin typeface="Arial Narrow" panose="020B0606020202030204" pitchFamily="34" charset="0"/>
              </a:rPr>
            </a:br>
            <a:r>
              <a:rPr lang="hr-HR" sz="3100" b="1" cap="none" dirty="0" err="1">
                <a:solidFill>
                  <a:srgbClr val="00B050"/>
                </a:solidFill>
                <a:latin typeface="Arial Narrow" panose="020B0606020202030204" pitchFamily="34" charset="0"/>
              </a:rPr>
              <a:t>ISTRAživanje</a:t>
            </a:r>
            <a:r>
              <a:rPr lang="hr-HR" sz="3100" b="1" cap="none" dirty="0">
                <a:solidFill>
                  <a:srgbClr val="00B050"/>
                </a:solidFill>
                <a:latin typeface="Arial Narrow" panose="020B0606020202030204" pitchFamily="34" charset="0"/>
              </a:rPr>
              <a:t> - priručnik za implementaciju zavičajne pismenosti</a:t>
            </a:r>
            <a:br>
              <a:rPr lang="hr-HR" sz="3100" b="1" cap="none" dirty="0">
                <a:solidFill>
                  <a:srgbClr val="00B050"/>
                </a:solidFill>
                <a:latin typeface="Arial Narrow" panose="020B0606020202030204" pitchFamily="34" charset="0"/>
              </a:rPr>
            </a:br>
            <a:r>
              <a:rPr lang="hr-HR" sz="3100" b="1" cap="none" dirty="0">
                <a:solidFill>
                  <a:srgbClr val="00B050"/>
                </a:solidFill>
                <a:latin typeface="Arial Narrow" panose="020B0606020202030204" pitchFamily="34" charset="0"/>
              </a:rPr>
              <a:t>u vrtiće, osnovne i srednje škole Istarske županije </a:t>
            </a:r>
            <a:r>
              <a:rPr lang="hr-HR" sz="3100" b="1" cap="none" dirty="0">
                <a:solidFill>
                  <a:schemeClr val="bg2"/>
                </a:solidFill>
                <a:latin typeface="Arial Narrow" panose="020B0606020202030204" pitchFamily="34" charset="0"/>
              </a:rPr>
              <a:t>/ </a:t>
            </a:r>
            <a:r>
              <a:rPr lang="it-IT" sz="3100" b="1" cap="none" dirty="0" err="1">
                <a:solidFill>
                  <a:srgbClr val="0070C0"/>
                </a:solidFill>
                <a:latin typeface="Arial Narrow" panose="020B0606020202030204" pitchFamily="34" charset="0"/>
              </a:rPr>
              <a:t>ISTRIAndo</a:t>
            </a:r>
            <a:r>
              <a:rPr lang="it-IT" sz="3100" b="1" cap="none" dirty="0">
                <a:solidFill>
                  <a:srgbClr val="0070C0"/>
                </a:solidFill>
                <a:latin typeface="Arial Narrow" panose="020B0606020202030204" pitchFamily="34" charset="0"/>
              </a:rPr>
              <a:t> – manuale per l’implementazione dell’educazione</a:t>
            </a:r>
            <a:br>
              <a:rPr lang="it-IT" sz="3100" b="1" cap="none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it-IT" sz="3100" b="1" cap="none" dirty="0">
                <a:solidFill>
                  <a:srgbClr val="0070C0"/>
                </a:solidFill>
                <a:latin typeface="Arial Narrow" panose="020B0606020202030204" pitchFamily="34" charset="0"/>
              </a:rPr>
              <a:t>alla territorialità nelle scuole dell’infanzia e nelle scuole</a:t>
            </a:r>
            <a:br>
              <a:rPr lang="it-IT" sz="3100" b="1" cap="none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it-IT" sz="3100" b="1" cap="none" dirty="0">
                <a:solidFill>
                  <a:srgbClr val="0070C0"/>
                </a:solidFill>
                <a:latin typeface="Arial Narrow" panose="020B0606020202030204" pitchFamily="34" charset="0"/>
              </a:rPr>
              <a:t>elementari e medie superiori della regione Istriana</a:t>
            </a:r>
            <a:br>
              <a:rPr lang="hr-HR" sz="3100" b="1" cap="none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br>
              <a:rPr lang="hr-HR" sz="1800" b="1" cap="none" dirty="0">
                <a:solidFill>
                  <a:schemeClr val="bg2"/>
                </a:solidFill>
                <a:latin typeface="Arial Narrow" panose="020B0606020202030204" pitchFamily="34" charset="0"/>
              </a:rPr>
            </a:br>
            <a:endParaRPr lang="hr-HR" sz="1800" b="1" cap="none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486D64D-0A4C-1DB6-97A2-F7467F4BB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9031" y="4743430"/>
            <a:ext cx="6831673" cy="10862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 sz="1600" dirty="0"/>
              <a:t>Kuća fresaka, </a:t>
            </a:r>
            <a:r>
              <a:rPr lang="hr-HR" sz="1600" dirty="0" err="1"/>
              <a:t>Draguć</a:t>
            </a:r>
            <a:endParaRPr lang="hr-HR" sz="1600" dirty="0"/>
          </a:p>
          <a:p>
            <a:pPr>
              <a:spcAft>
                <a:spcPts val="600"/>
              </a:spcAft>
            </a:pPr>
            <a:r>
              <a:rPr lang="hr-HR" sz="1600" dirty="0"/>
              <a:t>Prosinac 2023.</a:t>
            </a:r>
          </a:p>
          <a:p>
            <a:pPr>
              <a:spcAft>
                <a:spcPts val="600"/>
              </a:spcAft>
            </a:pPr>
            <a:r>
              <a:rPr lang="hr-HR" sz="1600" dirty="0"/>
              <a:t>Dijana Muškardin</a:t>
            </a:r>
          </a:p>
        </p:txBody>
      </p:sp>
      <p:pic>
        <p:nvPicPr>
          <p:cNvPr id="28" name="Slika 27" descr="Slika na kojoj se prikazuje tekst, snimka zaslona, Font, grafika">
            <a:extLst>
              <a:ext uri="{FF2B5EF4-FFF2-40B4-BE49-F238E27FC236}">
                <a16:creationId xmlns:a16="http://schemas.microsoft.com/office/drawing/2014/main" id="{29A21583-9F25-1C70-7C85-4D04655294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716" r="26865" b="45532"/>
          <a:stretch/>
        </p:blipFill>
        <p:spPr>
          <a:xfrm>
            <a:off x="4425875" y="5406462"/>
            <a:ext cx="2782111" cy="1203059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id="{C71A2255-0CF1-B6F5-9E37-BE149A240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39" y="5406886"/>
            <a:ext cx="3714750" cy="1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6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5FEBB1F-508E-4ACE-A53B-525FFA077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687ADC4-1812-437A-97AA-230888706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170E629-727E-4A2F-8228-0A71B67B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5374B5-D7C8-4AA9-BE65-DB7A0CA9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73A7452-ED0F-4903-A620-8D103E556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6A3F6CE-D581-4C37-8822-4F4A68325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9DFE020D-9726-9B29-AE47-8B1C83739A6F}"/>
              </a:ext>
            </a:extLst>
          </p:cNvPr>
          <p:cNvSpPr/>
          <p:nvPr/>
        </p:nvSpPr>
        <p:spPr>
          <a:xfrm>
            <a:off x="2223394" y="2154868"/>
            <a:ext cx="2151179" cy="1045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Arial Narrow" panose="020B0606020202030204" pitchFamily="34" charset="0"/>
              </a:rPr>
              <a:t>dvojezičan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E75BD8C2-D0BB-53EC-685B-C6B442666BA2}"/>
              </a:ext>
            </a:extLst>
          </p:cNvPr>
          <p:cNvSpPr/>
          <p:nvPr/>
        </p:nvSpPr>
        <p:spPr>
          <a:xfrm rot="20739167">
            <a:off x="4257311" y="2225076"/>
            <a:ext cx="3164379" cy="2134895"/>
          </a:xfrm>
          <a:prstGeom prst="round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>
                <a:latin typeface="Arial Narrow" panose="020B0606020202030204" pitchFamily="34" charset="0"/>
              </a:rPr>
              <a:t>zavičajna pismenost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25620688-F63F-5A6B-F48B-3FB9645CA85E}"/>
              </a:ext>
            </a:extLst>
          </p:cNvPr>
          <p:cNvSpPr/>
          <p:nvPr/>
        </p:nvSpPr>
        <p:spPr>
          <a:xfrm>
            <a:off x="2689934" y="4580878"/>
            <a:ext cx="1997476" cy="727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Arial Narrow" panose="020B0606020202030204" pitchFamily="34" charset="0"/>
              </a:rPr>
              <a:t>zavičajni identitet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9FF7CB09-EE44-D9DD-AEB2-F8087B4D70A1}"/>
              </a:ext>
            </a:extLst>
          </p:cNvPr>
          <p:cNvSpPr/>
          <p:nvPr/>
        </p:nvSpPr>
        <p:spPr>
          <a:xfrm>
            <a:off x="5299968" y="4829452"/>
            <a:ext cx="1562470" cy="976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Arial Narrow" panose="020B0606020202030204" pitchFamily="34" charset="0"/>
              </a:rPr>
              <a:t>zavičajne teme</a:t>
            </a:r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189BD0AD-45F0-0BF0-F955-1BAE6C5FB15C}"/>
              </a:ext>
            </a:extLst>
          </p:cNvPr>
          <p:cNvSpPr/>
          <p:nvPr/>
        </p:nvSpPr>
        <p:spPr>
          <a:xfrm>
            <a:off x="1553592" y="3506680"/>
            <a:ext cx="1455938" cy="674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Arial Narrow" panose="020B0606020202030204" pitchFamily="34" charset="0"/>
              </a:rPr>
              <a:t>aktivno učenje</a:t>
            </a:r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BBBDCE4A-C384-AA41-BEF7-21EB407A9F54}"/>
              </a:ext>
            </a:extLst>
          </p:cNvPr>
          <p:cNvSpPr/>
          <p:nvPr/>
        </p:nvSpPr>
        <p:spPr>
          <a:xfrm>
            <a:off x="7261934" y="4101484"/>
            <a:ext cx="1819923" cy="923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Arial Narrow" panose="020B0606020202030204" pitchFamily="34" charset="0"/>
              </a:rPr>
              <a:t>aktivno poučavanje</a:t>
            </a:r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02A674C9-D165-D1DB-60D8-B1EE452381E6}"/>
              </a:ext>
            </a:extLst>
          </p:cNvPr>
          <p:cNvSpPr/>
          <p:nvPr/>
        </p:nvSpPr>
        <p:spPr>
          <a:xfrm>
            <a:off x="7803471" y="2431473"/>
            <a:ext cx="2649784" cy="888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Arial Narrow" panose="020B0606020202030204" pitchFamily="34" charset="0"/>
              </a:rPr>
              <a:t>interdisciplinaran</a:t>
            </a:r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B3997F0C-0373-A18D-6467-39C1AAB2506F}"/>
              </a:ext>
            </a:extLst>
          </p:cNvPr>
          <p:cNvSpPr/>
          <p:nvPr/>
        </p:nvSpPr>
        <p:spPr>
          <a:xfrm>
            <a:off x="5726559" y="1094173"/>
            <a:ext cx="1979721" cy="896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smjernice</a:t>
            </a:r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7E060BDA-807D-C640-0F24-E73000FCD6C2}"/>
              </a:ext>
            </a:extLst>
          </p:cNvPr>
          <p:cNvSpPr/>
          <p:nvPr/>
        </p:nvSpPr>
        <p:spPr>
          <a:xfrm rot="615932">
            <a:off x="9294921" y="4935985"/>
            <a:ext cx="1606858" cy="639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Arial Narrow" panose="020B0606020202030204" pitchFamily="34" charset="0"/>
              </a:rPr>
              <a:t>prijedlozi</a:t>
            </a:r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C6EA6ADD-C8B4-D72D-798F-651E3E8FF32D}"/>
              </a:ext>
            </a:extLst>
          </p:cNvPr>
          <p:cNvSpPr/>
          <p:nvPr/>
        </p:nvSpPr>
        <p:spPr>
          <a:xfrm>
            <a:off x="1260723" y="5100222"/>
            <a:ext cx="1287262" cy="470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Arial Narrow" panose="020B0606020202030204" pitchFamily="34" charset="0"/>
              </a:rPr>
              <a:t>pomoć</a:t>
            </a:r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:a16="http://schemas.microsoft.com/office/drawing/2014/main" id="{BDB9596F-1BB0-E55A-FFF3-DE09AA233F37}"/>
              </a:ext>
            </a:extLst>
          </p:cNvPr>
          <p:cNvSpPr/>
          <p:nvPr/>
        </p:nvSpPr>
        <p:spPr>
          <a:xfrm rot="925919">
            <a:off x="3693109" y="1198485"/>
            <a:ext cx="1589103" cy="710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Arial Narrow" panose="020B0606020202030204" pitchFamily="34" charset="0"/>
              </a:rPr>
              <a:t>zavičajne vrijednosti</a:t>
            </a:r>
          </a:p>
        </p:txBody>
      </p:sp>
      <p:sp>
        <p:nvSpPr>
          <p:cNvPr id="22" name="Pravokutnik: zaobljeni kutovi 21">
            <a:extLst>
              <a:ext uri="{FF2B5EF4-FFF2-40B4-BE49-F238E27FC236}">
                <a16:creationId xmlns:a16="http://schemas.microsoft.com/office/drawing/2014/main" id="{57104BFF-73AF-6F50-8FCE-5F6FB7F0B969}"/>
              </a:ext>
            </a:extLst>
          </p:cNvPr>
          <p:cNvSpPr/>
          <p:nvPr/>
        </p:nvSpPr>
        <p:spPr>
          <a:xfrm>
            <a:off x="9161755" y="3551068"/>
            <a:ext cx="1686757" cy="665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Arial Narrow" panose="020B0606020202030204" pitchFamily="34" charset="0"/>
              </a:rPr>
              <a:t>kritičko razmišljanje</a:t>
            </a:r>
          </a:p>
        </p:txBody>
      </p:sp>
      <p:sp>
        <p:nvSpPr>
          <p:cNvPr id="23" name="Pravokutnik: zaobljeni kutovi 22">
            <a:extLst>
              <a:ext uri="{FF2B5EF4-FFF2-40B4-BE49-F238E27FC236}">
                <a16:creationId xmlns:a16="http://schemas.microsoft.com/office/drawing/2014/main" id="{B59172AC-FF01-3101-DD0C-CD64FB61C355}"/>
              </a:ext>
            </a:extLst>
          </p:cNvPr>
          <p:cNvSpPr/>
          <p:nvPr/>
        </p:nvSpPr>
        <p:spPr>
          <a:xfrm>
            <a:off x="222522" y="5902230"/>
            <a:ext cx="1500326" cy="727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Arial Narrow" panose="020B0606020202030204" pitchFamily="34" charset="0"/>
              </a:rPr>
              <a:t>vrednovanje</a:t>
            </a:r>
          </a:p>
        </p:txBody>
      </p:sp>
      <p:sp>
        <p:nvSpPr>
          <p:cNvPr id="24" name="Pravokutnik: zaobljeni kutovi 23">
            <a:extLst>
              <a:ext uri="{FF2B5EF4-FFF2-40B4-BE49-F238E27FC236}">
                <a16:creationId xmlns:a16="http://schemas.microsoft.com/office/drawing/2014/main" id="{D53DDA20-2077-B018-A0EB-94998D368BC6}"/>
              </a:ext>
            </a:extLst>
          </p:cNvPr>
          <p:cNvSpPr/>
          <p:nvPr/>
        </p:nvSpPr>
        <p:spPr>
          <a:xfrm>
            <a:off x="2357021" y="5789998"/>
            <a:ext cx="1518082" cy="65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Arial Narrow" panose="020B0606020202030204" pitchFamily="34" charset="0"/>
              </a:rPr>
              <a:t>istraživanje</a:t>
            </a:r>
          </a:p>
        </p:txBody>
      </p:sp>
      <p:sp>
        <p:nvSpPr>
          <p:cNvPr id="25" name="Pravokutnik: zaobljeni kutovi 24">
            <a:extLst>
              <a:ext uri="{FF2B5EF4-FFF2-40B4-BE49-F238E27FC236}">
                <a16:creationId xmlns:a16="http://schemas.microsoft.com/office/drawing/2014/main" id="{4A836712-EB99-2174-E371-F66F09686BDF}"/>
              </a:ext>
            </a:extLst>
          </p:cNvPr>
          <p:cNvSpPr/>
          <p:nvPr/>
        </p:nvSpPr>
        <p:spPr>
          <a:xfrm>
            <a:off x="8416030" y="1296140"/>
            <a:ext cx="2139519" cy="630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Arial Narrow" panose="020B0606020202030204" pitchFamily="34" charset="0"/>
              </a:rPr>
              <a:t>očuvanje zavičajne baštine</a:t>
            </a:r>
          </a:p>
        </p:txBody>
      </p:sp>
      <p:sp>
        <p:nvSpPr>
          <p:cNvPr id="26" name="Pravokutnik: zaobljeni kutovi 25">
            <a:extLst>
              <a:ext uri="{FF2B5EF4-FFF2-40B4-BE49-F238E27FC236}">
                <a16:creationId xmlns:a16="http://schemas.microsoft.com/office/drawing/2014/main" id="{98CEC810-84D0-90F1-C48E-DA11C1A4FC32}"/>
              </a:ext>
            </a:extLst>
          </p:cNvPr>
          <p:cNvSpPr/>
          <p:nvPr/>
        </p:nvSpPr>
        <p:spPr>
          <a:xfrm>
            <a:off x="6383045" y="5956917"/>
            <a:ext cx="1438183" cy="585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Arial Narrow" panose="020B0606020202030204" pitchFamily="34" charset="0"/>
              </a:rPr>
              <a:t>IKT</a:t>
            </a:r>
          </a:p>
        </p:txBody>
      </p:sp>
      <p:sp>
        <p:nvSpPr>
          <p:cNvPr id="27" name="Pravokutnik: zaobljeni kutovi 26">
            <a:extLst>
              <a:ext uri="{FF2B5EF4-FFF2-40B4-BE49-F238E27FC236}">
                <a16:creationId xmlns:a16="http://schemas.microsoft.com/office/drawing/2014/main" id="{A1F49320-3A1B-4A91-37E8-C4C6E75F2E78}"/>
              </a:ext>
            </a:extLst>
          </p:cNvPr>
          <p:cNvSpPr/>
          <p:nvPr/>
        </p:nvSpPr>
        <p:spPr>
          <a:xfrm rot="789068">
            <a:off x="8895425" y="452762"/>
            <a:ext cx="1526960" cy="62143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Arial Narrow" panose="020B0606020202030204" pitchFamily="34" charset="0"/>
              </a:rPr>
              <a:t>zavičajne zbirke</a:t>
            </a:r>
          </a:p>
        </p:txBody>
      </p:sp>
      <p:sp>
        <p:nvSpPr>
          <p:cNvPr id="28" name="Pravokutnik: zaobljeni kutovi 27">
            <a:extLst>
              <a:ext uri="{FF2B5EF4-FFF2-40B4-BE49-F238E27FC236}">
                <a16:creationId xmlns:a16="http://schemas.microsoft.com/office/drawing/2014/main" id="{49C5F842-C424-68DF-D7D4-82F001E28223}"/>
              </a:ext>
            </a:extLst>
          </p:cNvPr>
          <p:cNvSpPr/>
          <p:nvPr/>
        </p:nvSpPr>
        <p:spPr>
          <a:xfrm rot="20938937">
            <a:off x="1288473" y="1340427"/>
            <a:ext cx="1704109" cy="540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Arial Narrow" panose="020B0606020202030204" pitchFamily="34" charset="0"/>
              </a:rPr>
              <a:t>dobrovoljnost</a:t>
            </a:r>
          </a:p>
        </p:txBody>
      </p:sp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D21E385D-0A62-AEBE-4BF0-1EDB4E29BB67}"/>
              </a:ext>
            </a:extLst>
          </p:cNvPr>
          <p:cNvSpPr/>
          <p:nvPr/>
        </p:nvSpPr>
        <p:spPr>
          <a:xfrm rot="1396739">
            <a:off x="4191000" y="5848350"/>
            <a:ext cx="1552575" cy="74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Arial Narrow" panose="020B0606020202030204" pitchFamily="34" charset="0"/>
              </a:rPr>
              <a:t>zavičajnost</a:t>
            </a:r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2F180E3D-C128-5F66-E4BF-3D7638D93422}"/>
              </a:ext>
            </a:extLst>
          </p:cNvPr>
          <p:cNvSpPr/>
          <p:nvPr/>
        </p:nvSpPr>
        <p:spPr>
          <a:xfrm rot="374531">
            <a:off x="4133850" y="304800"/>
            <a:ext cx="14859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Arial Narrow" panose="020B0606020202030204" pitchFamily="34" charset="0"/>
              </a:rPr>
              <a:t>usklađenost</a:t>
            </a:r>
          </a:p>
        </p:txBody>
      </p:sp>
      <p:sp>
        <p:nvSpPr>
          <p:cNvPr id="29" name="Pravokutnik: zaobljeni kutovi 28">
            <a:extLst>
              <a:ext uri="{FF2B5EF4-FFF2-40B4-BE49-F238E27FC236}">
                <a16:creationId xmlns:a16="http://schemas.microsoft.com/office/drawing/2014/main" id="{15AF0E1D-6642-4673-AE88-1F6CD5EBE800}"/>
              </a:ext>
            </a:extLst>
          </p:cNvPr>
          <p:cNvSpPr/>
          <p:nvPr/>
        </p:nvSpPr>
        <p:spPr>
          <a:xfrm>
            <a:off x="6496050" y="238125"/>
            <a:ext cx="1914525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Arial Narrow" panose="020B0606020202030204" pitchFamily="34" charset="0"/>
              </a:rPr>
              <a:t>kompetencije</a:t>
            </a:r>
          </a:p>
        </p:txBody>
      </p:sp>
    </p:spTree>
    <p:extLst>
      <p:ext uri="{BB962C8B-B14F-4D97-AF65-F5344CB8AC3E}">
        <p14:creationId xmlns:p14="http://schemas.microsoft.com/office/powerpoint/2010/main" val="834102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10A5272-32F6-CA34-BAE6-377372475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64" y="719334"/>
            <a:ext cx="9864183" cy="132812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6A43DF2-FD76-B544-A710-3237D9445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606" y="3452282"/>
            <a:ext cx="2517866" cy="210939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7FFC2EF-34A3-1844-801B-486CE20B6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440" y="2357643"/>
            <a:ext cx="5005878" cy="317693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3722A70-83DF-B1F5-43EB-BEC6FF659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001" y="2639573"/>
            <a:ext cx="110956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8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156E36-92F2-1BE0-3BEB-DFF24EE4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73" y="3294356"/>
            <a:ext cx="2632322" cy="2125272"/>
          </a:xfrm>
        </p:spPr>
        <p:txBody>
          <a:bodyPr>
            <a:normAutofit/>
          </a:bodyPr>
          <a:lstStyle/>
          <a:p>
            <a:pPr algn="l"/>
            <a:r>
              <a:rPr lang="hr-HR" sz="4400" b="1" dirty="0">
                <a:solidFill>
                  <a:srgbClr val="00B050"/>
                </a:solidFill>
                <a:latin typeface="Arial Narrow" panose="020B0606020202030204" pitchFamily="34" charset="0"/>
              </a:rPr>
              <a:t>Mrežne stranice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24556BF-B85F-59D9-27FC-DF39C3F9A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816" y="5454578"/>
            <a:ext cx="5078027" cy="1143324"/>
          </a:xfrm>
        </p:spPr>
        <p:txBody>
          <a:bodyPr>
            <a:normAutofit/>
          </a:bodyPr>
          <a:lstStyle/>
          <a:p>
            <a:pPr algn="l"/>
            <a:r>
              <a:rPr lang="hr-HR" sz="4000" b="1" dirty="0">
                <a:solidFill>
                  <a:srgbClr val="00B050"/>
                </a:solidFill>
                <a:latin typeface="Arial Narrow" panose="020B0606020202030204" pitchFamily="34" charset="0"/>
                <a:hlinkClick r:id="rId2"/>
              </a:rPr>
              <a:t>https://www.za-nas.hr/</a:t>
            </a:r>
            <a:endParaRPr lang="hr-HR" sz="40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7CB0189-2E6B-D92B-9EDC-0833E8BC1E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9" t="17980" r="10356" b="7831"/>
          <a:stretch/>
        </p:blipFill>
        <p:spPr>
          <a:xfrm>
            <a:off x="3168881" y="1590675"/>
            <a:ext cx="7565794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3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926EEB-6265-7392-2FDD-032AEC8B1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281" y="2441838"/>
            <a:ext cx="4474346" cy="2852737"/>
          </a:xfrm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hr-HR" dirty="0">
                <a:latin typeface="Arial Narrow" panose="020B0606020202030204" pitchFamily="34" charset="0"/>
              </a:rPr>
              <a:t>Hvala!</a:t>
            </a:r>
            <a:br>
              <a:rPr lang="hr-HR" dirty="0">
                <a:latin typeface="Arial Narrow" panose="020B0606020202030204" pitchFamily="34" charset="0"/>
              </a:rPr>
            </a:br>
            <a:r>
              <a:rPr lang="hr-HR" dirty="0" err="1">
                <a:latin typeface="Arial Narrow" panose="020B0606020202030204" pitchFamily="34" charset="0"/>
              </a:rPr>
              <a:t>Grazie</a:t>
            </a:r>
            <a:r>
              <a:rPr lang="hr-HR" dirty="0">
                <a:latin typeface="Arial Narrow" panose="020B0606020202030204" pitchFamily="34" charset="0"/>
              </a:rPr>
              <a:t>!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896EBB9-FAEE-6284-7ACE-8DEA786E38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03" t="58333" r="4922" b="10972"/>
          <a:stretch/>
        </p:blipFill>
        <p:spPr>
          <a:xfrm flipH="1">
            <a:off x="124688" y="1240849"/>
            <a:ext cx="3507806" cy="3674052"/>
          </a:xfrm>
          <a:prstGeom prst="rect">
            <a:avLst/>
          </a:prstGeom>
          <a:effectLst>
            <a:glow rad="1905000">
              <a:schemeClr val="accent1">
                <a:alpha val="40000"/>
              </a:schemeClr>
            </a:glow>
            <a:reflection stA="59000" endPos="65000" dist="12700" dir="5400000" sy="-100000" algn="bl" rotWithShape="0"/>
            <a:softEdge rad="863600"/>
          </a:effectLst>
        </p:spPr>
      </p:pic>
    </p:spTree>
    <p:extLst>
      <p:ext uri="{BB962C8B-B14F-4D97-AF65-F5344CB8AC3E}">
        <p14:creationId xmlns:p14="http://schemas.microsoft.com/office/powerpoint/2010/main" val="3133454099"/>
      </p:ext>
    </p:extLst>
  </p:cSld>
  <p:clrMapOvr>
    <a:masterClrMapping/>
  </p:clrMapOvr>
</p:sld>
</file>

<file path=ppt/theme/theme1.xml><?xml version="1.0" encoding="utf-8"?>
<a:theme xmlns:a="http://schemas.openxmlformats.org/drawingml/2006/main" name="Žetva">
  <a:themeElements>
    <a:clrScheme name="Žetva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Žetv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Žetv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Žetva</Template>
  <TotalTime>8593</TotalTime>
  <Words>103</Words>
  <Application>Microsoft Office PowerPoint</Application>
  <PresentationFormat>Široki zaslon</PresentationFormat>
  <Paragraphs>28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8" baseType="lpstr">
      <vt:lpstr>Arial Narrow</vt:lpstr>
      <vt:lpstr>Franklin Gothic Book</vt:lpstr>
      <vt:lpstr>Žetva</vt:lpstr>
      <vt:lpstr>Predstavljanje zavičajnog priručnika  ISTRAživanje - priručnik za implementaciju zavičajne pismenosti u vrtiće, osnovne i srednje škole Istarske županije / ISTRIAndo – manuale per l’implementazione dell’educazione alla territorialità nelle scuole dell’infanzia e nelle scuole elementari e medie superiori della regione Istriana  </vt:lpstr>
      <vt:lpstr>PowerPoint prezentacija</vt:lpstr>
      <vt:lpstr>PowerPoint prezentacija</vt:lpstr>
      <vt:lpstr>Mrežne stranice</vt:lpstr>
      <vt:lpstr>Hvala! Grazie!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Predstavljanje zavičajnog priručnika  ISTRAživanje - priručnik za implementaciju zavičajne pismenosti u vrtiće, osnovne i srednje škole Istarske županije / ISTRIAndo – manuale per l’implementazione dell’educazione alla territorialità nelle scuole dell’infanzia e nelle scuole elementari e medie superiori della regione Istriana</dc:title>
  <dc:creator>Dijana</dc:creator>
  <cp:lastModifiedBy>Dijana</cp:lastModifiedBy>
  <cp:revision>7</cp:revision>
  <dcterms:created xsi:type="dcterms:W3CDTF">2023-11-21T08:35:01Z</dcterms:created>
  <dcterms:modified xsi:type="dcterms:W3CDTF">2023-12-18T09:11:23Z</dcterms:modified>
</cp:coreProperties>
</file>